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65" r:id="rId2"/>
    <p:sldId id="266" r:id="rId3"/>
    <p:sldId id="268" r:id="rId4"/>
    <p:sldId id="269" r:id="rId5"/>
    <p:sldId id="267" r:id="rId6"/>
    <p:sldId id="274" r:id="rId7"/>
    <p:sldId id="280" r:id="rId8"/>
    <p:sldId id="277" r:id="rId9"/>
    <p:sldId id="270" r:id="rId10"/>
    <p:sldId id="272" r:id="rId11"/>
    <p:sldId id="275" r:id="rId12"/>
    <p:sldId id="271" r:id="rId13"/>
    <p:sldId id="276" r:id="rId14"/>
    <p:sldId id="281" r:id="rId15"/>
    <p:sldId id="278" r:id="rId16"/>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D247"/>
    <a:srgbClr val="3B2CD1"/>
    <a:srgbClr val="FFAFC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732"/>
    <p:restoredTop sz="85931"/>
  </p:normalViewPr>
  <p:slideViewPr>
    <p:cSldViewPr snapToGrid="0">
      <p:cViewPr varScale="1">
        <p:scale>
          <a:sx n="104" d="100"/>
          <a:sy n="104" d="100"/>
        </p:scale>
        <p:origin x="138" y="1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06D191-F7E4-C24D-A45C-75B9B4099F77}" type="datetimeFigureOut">
              <a:rPr lang="nl-NL" smtClean="0"/>
              <a:t>8-9-2026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E885EE-8D91-6040-8397-0A17F93B602B}" type="slidenum">
              <a:rPr lang="nl-NL" smtClean="0"/>
              <a:t>‹nr.›</a:t>
            </a:fld>
            <a:endParaRPr lang="nl-NL"/>
          </a:p>
        </p:txBody>
      </p:sp>
    </p:spTree>
    <p:extLst>
      <p:ext uri="{BB962C8B-B14F-4D97-AF65-F5344CB8AC3E}">
        <p14:creationId xmlns:p14="http://schemas.microsoft.com/office/powerpoint/2010/main" val="310978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TEKST:</a:t>
            </a:r>
            <a:br>
              <a:rPr lang="nl-NL" dirty="0"/>
            </a:br>
            <a:r>
              <a:rPr lang="nl-NL" dirty="0"/>
              <a:t>Welkom bij een van de studiekeuze workshops hier op de beurs die wordt gegeven door studiekeuze bootcamp.</a:t>
            </a:r>
          </a:p>
          <a:p>
            <a:endParaRPr lang="nl-NL" dirty="0"/>
          </a:p>
          <a:p>
            <a:r>
              <a:rPr lang="nl-NL" dirty="0"/>
              <a:t>- Studiekeuze Bootcamp bestaat uit landelijke studiekeuze adviseurs met als missie iedere jongere te willen helpen om hun studiekeuze onderbouwd en gestructureerd te kunnen maken</a:t>
            </a:r>
          </a:p>
          <a:p>
            <a:r>
              <a:rPr lang="nl-NL" dirty="0"/>
              <a:t>- we delen in deze workshop stap voor stap de tips om je op weg te helpen met het kiezen van de studie die bij jou past</a:t>
            </a:r>
          </a:p>
          <a:p>
            <a:r>
              <a:rPr lang="nl-NL" dirty="0"/>
              <a:t>- we doorlopen hiervoor een voor een de pagina's van de beursschrift. Bij een aantal pagina’s kun je jouw eigen ideeën opschrijven. </a:t>
            </a:r>
          </a:p>
          <a:p>
            <a:r>
              <a:rPr lang="nl-NL" dirty="0"/>
              <a:t>- zo doorloop je gestructureerd jouw studiekeuze proces; dit geeft rust en duidelijkheid voor jou en ook voor je ouders.</a:t>
            </a:r>
          </a:p>
          <a:p>
            <a:endParaRPr lang="nl-NL" dirty="0"/>
          </a:p>
          <a:p>
            <a:r>
              <a:rPr lang="nl-NL" dirty="0"/>
              <a:t>Tip: </a:t>
            </a:r>
            <a:br>
              <a:rPr lang="nl-NL" dirty="0"/>
            </a:br>
            <a:r>
              <a:rPr lang="nl-NL" dirty="0"/>
              <a:t>- pak dit schrift in december er weer eens bij en kijk of je verder bent gekomen met jouw studiekeuze en of je je voornemens hebt uitgevoerd.</a:t>
            </a:r>
          </a:p>
          <a:p>
            <a:r>
              <a:rPr lang="nl-NL" dirty="0"/>
              <a:t>- voor ouders: help je kind hieraan te denken. Het studiekeuze proces overzien is voor het puberbrein vaak een hele opgave. Daar kan jouw kind jouw hulp bij gebruiken</a:t>
            </a:r>
          </a:p>
        </p:txBody>
      </p:sp>
      <p:sp>
        <p:nvSpPr>
          <p:cNvPr id="4" name="Tijdelijke aanduiding voor dianummer 3"/>
          <p:cNvSpPr>
            <a:spLocks noGrp="1"/>
          </p:cNvSpPr>
          <p:nvPr>
            <p:ph type="sldNum" sz="quarter" idx="5"/>
          </p:nvPr>
        </p:nvSpPr>
        <p:spPr/>
        <p:txBody>
          <a:bodyPr/>
          <a:lstStyle/>
          <a:p>
            <a:fld id="{5FE885EE-8D91-6040-8397-0A17F93B602B}" type="slidenum">
              <a:rPr lang="nl-NL" smtClean="0"/>
              <a:t>1</a:t>
            </a:fld>
            <a:endParaRPr lang="nl-NL"/>
          </a:p>
        </p:txBody>
      </p:sp>
    </p:spTree>
    <p:extLst>
      <p:ext uri="{BB962C8B-B14F-4D97-AF65-F5344CB8AC3E}">
        <p14:creationId xmlns:p14="http://schemas.microsoft.com/office/powerpoint/2010/main" val="8037627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DOEL &amp; INSTRUCTIE:</a:t>
            </a:r>
            <a:br>
              <a:rPr lang="nl-NL" dirty="0"/>
            </a:br>
            <a:r>
              <a:rPr lang="nl-NL" dirty="0"/>
              <a:t>Korte opwarmer om te weten wie er in de zaal zit…</a:t>
            </a:r>
          </a:p>
          <a:p>
            <a:r>
              <a:rPr lang="nl-NL" dirty="0"/>
              <a:t>Handen opsteken….</a:t>
            </a:r>
          </a:p>
          <a:p>
            <a:endParaRPr lang="nl-NL" dirty="0"/>
          </a:p>
        </p:txBody>
      </p:sp>
      <p:sp>
        <p:nvSpPr>
          <p:cNvPr id="4" name="Tijdelijke aanduiding voor dianummer 3"/>
          <p:cNvSpPr>
            <a:spLocks noGrp="1"/>
          </p:cNvSpPr>
          <p:nvPr>
            <p:ph type="sldNum" sz="quarter" idx="5"/>
          </p:nvPr>
        </p:nvSpPr>
        <p:spPr/>
        <p:txBody>
          <a:bodyPr/>
          <a:lstStyle/>
          <a:p>
            <a:fld id="{5FE885EE-8D91-6040-8397-0A17F93B602B}" type="slidenum">
              <a:rPr lang="nl-NL" smtClean="0"/>
              <a:t>2</a:t>
            </a:fld>
            <a:endParaRPr lang="nl-NL"/>
          </a:p>
        </p:txBody>
      </p:sp>
    </p:spTree>
    <p:extLst>
      <p:ext uri="{BB962C8B-B14F-4D97-AF65-F5344CB8AC3E}">
        <p14:creationId xmlns:p14="http://schemas.microsoft.com/office/powerpoint/2010/main" val="1634226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TEKST:</a:t>
            </a:r>
            <a:br>
              <a:rPr lang="nl-NL" dirty="0"/>
            </a:br>
            <a:r>
              <a:rPr lang="nl-NL" dirty="0"/>
              <a:t>Wij kunnen ons voorstellen dat het moeilijk kiezen is uit zoveel mogelijke studies, </a:t>
            </a:r>
          </a:p>
          <a:p>
            <a:r>
              <a:rPr lang="nl-NL" dirty="0"/>
              <a:t>We helpen je stap voor stap met een goed studiekeuze proces, we gaan je rust en richting geven.</a:t>
            </a:r>
          </a:p>
          <a:p>
            <a:endParaRPr lang="nl-NL" dirty="0"/>
          </a:p>
          <a:p>
            <a:r>
              <a:rPr lang="nl-NL" dirty="0"/>
              <a:t>DOEL:</a:t>
            </a:r>
          </a:p>
          <a:p>
            <a:r>
              <a:rPr lang="nl-NL" dirty="0"/>
              <a:t>dat luisteraars denken: inderdaad wat is het veel. Ik moet opletten.</a:t>
            </a:r>
          </a:p>
          <a:p>
            <a:r>
              <a:rPr lang="nl-NL" dirty="0"/>
              <a:t>dus AIDA: Attention, Interest, </a:t>
            </a:r>
            <a:r>
              <a:rPr lang="nl-NL" dirty="0" err="1"/>
              <a:t>Desire</a:t>
            </a:r>
            <a:r>
              <a:rPr lang="nl-NL" dirty="0"/>
              <a:t>, Action</a:t>
            </a:r>
          </a:p>
          <a:p>
            <a:endParaRPr lang="nl-NL" dirty="0"/>
          </a:p>
          <a:p>
            <a:endParaRPr lang="nl-NL" dirty="0"/>
          </a:p>
        </p:txBody>
      </p:sp>
      <p:sp>
        <p:nvSpPr>
          <p:cNvPr id="4" name="Tijdelijke aanduiding voor dianummer 3"/>
          <p:cNvSpPr>
            <a:spLocks noGrp="1"/>
          </p:cNvSpPr>
          <p:nvPr>
            <p:ph type="sldNum" sz="quarter" idx="5"/>
          </p:nvPr>
        </p:nvSpPr>
        <p:spPr/>
        <p:txBody>
          <a:bodyPr/>
          <a:lstStyle/>
          <a:p>
            <a:fld id="{5FE885EE-8D91-6040-8397-0A17F93B602B}" type="slidenum">
              <a:rPr lang="nl-NL" smtClean="0"/>
              <a:t>3</a:t>
            </a:fld>
            <a:endParaRPr lang="nl-NL"/>
          </a:p>
        </p:txBody>
      </p:sp>
    </p:spTree>
    <p:extLst>
      <p:ext uri="{BB962C8B-B14F-4D97-AF65-F5344CB8AC3E}">
        <p14:creationId xmlns:p14="http://schemas.microsoft.com/office/powerpoint/2010/main" val="32513040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TEKST</a:t>
            </a:r>
          </a:p>
          <a:p>
            <a:r>
              <a:rPr lang="nl-NL" dirty="0"/>
              <a:t>- </a:t>
            </a:r>
            <a:r>
              <a:rPr lang="nl-NL" dirty="0" err="1"/>
              <a:t>hkiezen</a:t>
            </a:r>
            <a:r>
              <a:rPr lang="nl-NL" dirty="0"/>
              <a:t> van een studie kost meer tijd dan je denkt;  het fijnste is om in je voorexamenjaar te starten. Als je nu in de examenjaar zit –no </a:t>
            </a:r>
            <a:r>
              <a:rPr lang="nl-NL" dirty="0" err="1"/>
              <a:t>worries</a:t>
            </a:r>
            <a:r>
              <a:rPr lang="nl-NL" dirty="0"/>
              <a:t>- is het dus van belang om de juiste stappen de doorlopen en deadlines </a:t>
            </a:r>
          </a:p>
          <a:p>
            <a:r>
              <a:rPr lang="nl-NL" dirty="0"/>
              <a:t>in de gaten te houden, zoals de datum voor aanmelden voor een NF-studie of voor een regulier mbo, hbo of wo studie</a:t>
            </a:r>
          </a:p>
          <a:p>
            <a:r>
              <a:rPr lang="nl-NL" dirty="0"/>
              <a:t>- probeer te voorkomen dat je in je examenperiode nog niet weet wat je wilt</a:t>
            </a:r>
          </a:p>
          <a:p>
            <a:r>
              <a:rPr lang="nl-NL" dirty="0"/>
              <a:t>- NF studies: selectie kan sterk verschillen van selectieprocedure tot loting; kijk op de site van de instelling hoe het selectie proces eruit ziet. </a:t>
            </a:r>
          </a:p>
          <a:p>
            <a:endParaRPr lang="nl-NL" dirty="0"/>
          </a:p>
          <a:p>
            <a:r>
              <a:rPr lang="nl-NL" dirty="0"/>
              <a:t>INSTRUCTIE:</a:t>
            </a:r>
          </a:p>
          <a:p>
            <a:r>
              <a:rPr lang="nl-NL" dirty="0"/>
              <a:t>Toelichten data op deze sheet</a:t>
            </a:r>
          </a:p>
          <a:p>
            <a:r>
              <a:rPr lang="nl-NL" dirty="0"/>
              <a:t>Uitleggen dat er een Plan B dus nodig is</a:t>
            </a:r>
          </a:p>
          <a:p>
            <a:r>
              <a:rPr lang="nl-NL" dirty="0"/>
              <a:t>Uitleggen dat je </a:t>
            </a:r>
            <a:r>
              <a:rPr lang="nl-NL" dirty="0" err="1"/>
              <a:t>maximal</a:t>
            </a:r>
            <a:r>
              <a:rPr lang="nl-NL" dirty="0"/>
              <a:t> 4 studies mag inschrijven</a:t>
            </a:r>
          </a:p>
        </p:txBody>
      </p:sp>
      <p:sp>
        <p:nvSpPr>
          <p:cNvPr id="4" name="Tijdelijke aanduiding voor dianummer 3"/>
          <p:cNvSpPr>
            <a:spLocks noGrp="1"/>
          </p:cNvSpPr>
          <p:nvPr>
            <p:ph type="sldNum" sz="quarter" idx="5"/>
          </p:nvPr>
        </p:nvSpPr>
        <p:spPr/>
        <p:txBody>
          <a:bodyPr/>
          <a:lstStyle/>
          <a:p>
            <a:fld id="{5FE885EE-8D91-6040-8397-0A17F93B602B}" type="slidenum">
              <a:rPr lang="nl-NL" smtClean="0"/>
              <a:t>4</a:t>
            </a:fld>
            <a:endParaRPr lang="nl-NL"/>
          </a:p>
        </p:txBody>
      </p:sp>
    </p:spTree>
    <p:extLst>
      <p:ext uri="{BB962C8B-B14F-4D97-AF65-F5344CB8AC3E}">
        <p14:creationId xmlns:p14="http://schemas.microsoft.com/office/powerpoint/2010/main" val="1296109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TEKST:</a:t>
            </a:r>
          </a:p>
          <a:p>
            <a:r>
              <a:rPr lang="nl-NL" dirty="0"/>
              <a:t>Waarom gaat het maken van een studiekeuze vaak ‘mis’. Daar zijn heel veel redenen voor. Vraag is ook of het echt ‘verkeerd’ is. Je leert immers altijd wat van je studiekeuze. </a:t>
            </a:r>
          </a:p>
          <a:p>
            <a:r>
              <a:rPr lang="nl-NL" dirty="0"/>
              <a:t>Liever zeggen we te weinig passend.</a:t>
            </a:r>
          </a:p>
          <a:p>
            <a:r>
              <a:rPr lang="nl-NL" dirty="0"/>
              <a:t>Bij Studiekeuze Bootcamp zien we dat het vaak zit in onvoldoende zelfkennis. </a:t>
            </a:r>
          </a:p>
          <a:p>
            <a:endParaRPr lang="nl-NL" dirty="0"/>
          </a:p>
          <a:p>
            <a:r>
              <a:rPr lang="nl-NL" dirty="0"/>
              <a:t>Jij kent je als geen ander het beste, en wij gaan jou een handje helpen zodat jij je studiekeuze nog gerichter en gemotiveerder kan maken. </a:t>
            </a:r>
          </a:p>
        </p:txBody>
      </p:sp>
      <p:sp>
        <p:nvSpPr>
          <p:cNvPr id="4" name="Tijdelijke aanduiding voor dianummer 3"/>
          <p:cNvSpPr>
            <a:spLocks noGrp="1"/>
          </p:cNvSpPr>
          <p:nvPr>
            <p:ph type="sldNum" sz="quarter" idx="5"/>
          </p:nvPr>
        </p:nvSpPr>
        <p:spPr/>
        <p:txBody>
          <a:bodyPr/>
          <a:lstStyle/>
          <a:p>
            <a:fld id="{5FE885EE-8D91-6040-8397-0A17F93B602B}" type="slidenum">
              <a:rPr lang="nl-NL" smtClean="0"/>
              <a:t>5</a:t>
            </a:fld>
            <a:endParaRPr lang="nl-NL"/>
          </a:p>
        </p:txBody>
      </p:sp>
    </p:spTree>
    <p:extLst>
      <p:ext uri="{BB962C8B-B14F-4D97-AF65-F5344CB8AC3E}">
        <p14:creationId xmlns:p14="http://schemas.microsoft.com/office/powerpoint/2010/main" val="25796534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TEKST</a:t>
            </a:r>
            <a:br>
              <a:rPr lang="nl-NL" dirty="0"/>
            </a:br>
            <a:r>
              <a:rPr lang="nl-NL" dirty="0"/>
              <a:t>Er zijn ontzettend veel leuke studies om uit te kiezen. Maar zie het als het kopen van een nieuwe mobiele telefoon; daarvoor ga je ook eerst op onderzoek uit en vraag je rond bij je vrienden om niet met de verkeerde thuis te komen. Want als je er niet van te voren over nadenkt wat je nodig hebt, kom je vaak met het verkeerde thuis: een impulsaankoop. </a:t>
            </a:r>
            <a:br>
              <a:rPr lang="nl-NL" dirty="0"/>
            </a:br>
            <a:r>
              <a:rPr lang="nl-NL" dirty="0"/>
              <a:t>Stel dus voor je studiekeuze ook een goede ‘boodschappenlijst’ op door jezelf goed te leren kennen</a:t>
            </a:r>
          </a:p>
          <a:p>
            <a:r>
              <a:rPr lang="nl-NL" dirty="0"/>
              <a:t>Deze eerste stap in je studiekeuze: LEER JEZELF GOED KENNEN, is al 50% van je studiekeuze. </a:t>
            </a:r>
          </a:p>
          <a:p>
            <a:r>
              <a:rPr lang="nl-NL" dirty="0"/>
              <a:t>Daar moet je dus goed de tijd voor nemen. </a:t>
            </a:r>
          </a:p>
          <a:p>
            <a:r>
              <a:rPr lang="nl-NL" dirty="0"/>
              <a:t>Met die zelfkennis kun studies beter beoordelen of ze ook echt bij je passen.</a:t>
            </a:r>
          </a:p>
          <a:p>
            <a:endParaRPr lang="nl-NL" dirty="0"/>
          </a:p>
          <a:p>
            <a:r>
              <a:rPr lang="nl-NL" dirty="0"/>
              <a:t>Vraag: wie heeft de Sterke Punten training als gevolgd? Zou ik zeker even DOEN! Wie deze al heft gevolgd, kan zijn sterke punten hier nu even noteren. </a:t>
            </a:r>
          </a:p>
          <a:p>
            <a:r>
              <a:rPr lang="nl-NL" dirty="0"/>
              <a:t>Wie deze training nog niet gedaan heeft, ga er zo even heen en neem je sterke punten over in dit schrift en bewaar het goed! </a:t>
            </a:r>
          </a:p>
        </p:txBody>
      </p:sp>
      <p:sp>
        <p:nvSpPr>
          <p:cNvPr id="4" name="Tijdelijke aanduiding voor dianummer 3"/>
          <p:cNvSpPr>
            <a:spLocks noGrp="1"/>
          </p:cNvSpPr>
          <p:nvPr>
            <p:ph type="sldNum" sz="quarter" idx="5"/>
          </p:nvPr>
        </p:nvSpPr>
        <p:spPr/>
        <p:txBody>
          <a:bodyPr/>
          <a:lstStyle/>
          <a:p>
            <a:fld id="{5FE885EE-8D91-6040-8397-0A17F93B602B}" type="slidenum">
              <a:rPr lang="nl-NL" smtClean="0"/>
              <a:t>6</a:t>
            </a:fld>
            <a:endParaRPr lang="nl-NL"/>
          </a:p>
        </p:txBody>
      </p:sp>
    </p:spTree>
    <p:extLst>
      <p:ext uri="{BB962C8B-B14F-4D97-AF65-F5344CB8AC3E}">
        <p14:creationId xmlns:p14="http://schemas.microsoft.com/office/powerpoint/2010/main" val="13315921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TEKST:</a:t>
            </a:r>
            <a:br>
              <a:rPr lang="nl-NL" dirty="0"/>
            </a:br>
            <a:r>
              <a:rPr lang="nl-NL" dirty="0"/>
              <a:t>Essentieel voor jouw studiekeuze is inzicht in:</a:t>
            </a:r>
          </a:p>
          <a:p>
            <a:r>
              <a:rPr lang="nl-NL" dirty="0"/>
              <a:t>- wie je bent (wat zijn je sterke punten) </a:t>
            </a:r>
          </a:p>
          <a:p>
            <a:r>
              <a:rPr lang="nl-NL" dirty="0"/>
              <a:t>- wat je kan (welke vakken gaan goed) en </a:t>
            </a:r>
          </a:p>
          <a:p>
            <a:r>
              <a:rPr lang="nl-NL" dirty="0"/>
              <a:t>- wat wil je (welke dromen heb je, welke </a:t>
            </a:r>
            <a:r>
              <a:rPr lang="nl-NL" dirty="0" err="1"/>
              <a:t>hobbies</a:t>
            </a:r>
            <a:r>
              <a:rPr lang="nl-NL" dirty="0"/>
              <a:t>, welke passies) maar ook praktisch: wil je thuis blijven wonen of verder weg of je toekomstbeeld: vind je veel geld verdienen belangrijk of juist werkgeluk (dat je een leuke baan hebt)</a:t>
            </a:r>
          </a:p>
          <a:p>
            <a:endParaRPr lang="nl-NL" dirty="0"/>
          </a:p>
          <a:p>
            <a:r>
              <a:rPr lang="nl-NL" dirty="0"/>
              <a:t>In de overlap daarvan vind je de studie(s) die het beste bij je past</a:t>
            </a:r>
          </a:p>
          <a:p>
            <a:endParaRPr lang="nl-NL" dirty="0"/>
          </a:p>
          <a:p>
            <a:r>
              <a:rPr lang="nl-NL" dirty="0"/>
              <a:t>DIT KAN IK (focus van school)</a:t>
            </a:r>
          </a:p>
          <a:p>
            <a:r>
              <a:rPr lang="nl-NL" dirty="0"/>
              <a:t>- voorkeursvakken</a:t>
            </a:r>
          </a:p>
          <a:p>
            <a:r>
              <a:rPr lang="nl-NL" dirty="0"/>
              <a:t>- vaardigheden, zoals sportief, handig, technisch of creatief</a:t>
            </a:r>
          </a:p>
          <a:p>
            <a:r>
              <a:rPr lang="nl-NL" dirty="0"/>
              <a:t>Vaak weet je dit wel en anders kun je het met docenten erover hebben. </a:t>
            </a:r>
          </a:p>
          <a:p>
            <a:endParaRPr lang="nl-NL" dirty="0"/>
          </a:p>
          <a:p>
            <a:r>
              <a:rPr lang="nl-NL" dirty="0"/>
              <a:t>DIT WIL IK (focus van thuis)</a:t>
            </a:r>
          </a:p>
          <a:p>
            <a:r>
              <a:rPr lang="nl-NL" dirty="0"/>
              <a:t>- interesses/passies/</a:t>
            </a:r>
            <a:r>
              <a:rPr lang="nl-NL" dirty="0" err="1"/>
              <a:t>hobbies</a:t>
            </a:r>
            <a:endParaRPr lang="nl-NL" dirty="0"/>
          </a:p>
          <a:p>
            <a:r>
              <a:rPr lang="nl-NL" dirty="0"/>
              <a:t>- toekomstbeeld: veel geld verdienen, andere dingen belangrijk, naar buitenland? </a:t>
            </a:r>
          </a:p>
          <a:p>
            <a:r>
              <a:rPr lang="nl-NL" dirty="0"/>
              <a:t>wel of niet op kamers</a:t>
            </a:r>
          </a:p>
          <a:p>
            <a:r>
              <a:rPr lang="nl-NL" dirty="0"/>
              <a:t>Denk maar eens hierover na met je ouders</a:t>
            </a:r>
          </a:p>
          <a:p>
            <a:endParaRPr lang="nl-NL" dirty="0"/>
          </a:p>
          <a:p>
            <a:r>
              <a:rPr lang="nl-NL" dirty="0"/>
              <a:t>DIT BEN IK (onze focus!)</a:t>
            </a:r>
          </a:p>
          <a:p>
            <a:r>
              <a:rPr lang="nl-NL" dirty="0"/>
              <a:t>daar gaan wij je nu bij helpen.  </a:t>
            </a:r>
          </a:p>
          <a:p>
            <a:r>
              <a:rPr lang="nl-NL" dirty="0"/>
              <a:t>Dat vinden wij namelijk het allerbelangrijkste bij jouw studiekeuze. </a:t>
            </a:r>
          </a:p>
        </p:txBody>
      </p:sp>
      <p:sp>
        <p:nvSpPr>
          <p:cNvPr id="4" name="Tijdelijke aanduiding voor dianummer 3"/>
          <p:cNvSpPr>
            <a:spLocks noGrp="1"/>
          </p:cNvSpPr>
          <p:nvPr>
            <p:ph type="sldNum" sz="quarter" idx="5"/>
          </p:nvPr>
        </p:nvSpPr>
        <p:spPr/>
        <p:txBody>
          <a:bodyPr/>
          <a:lstStyle/>
          <a:p>
            <a:fld id="{5FE885EE-8D91-6040-8397-0A17F93B602B}" type="slidenum">
              <a:rPr lang="nl-NL" smtClean="0"/>
              <a:t>7</a:t>
            </a:fld>
            <a:endParaRPr lang="nl-NL"/>
          </a:p>
        </p:txBody>
      </p:sp>
    </p:spTree>
    <p:extLst>
      <p:ext uri="{BB962C8B-B14F-4D97-AF65-F5344CB8AC3E}">
        <p14:creationId xmlns:p14="http://schemas.microsoft.com/office/powerpoint/2010/main" val="2691197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TEKST:</a:t>
            </a:r>
            <a:br>
              <a:rPr lang="nl-NL" dirty="0"/>
            </a:br>
            <a:r>
              <a:rPr lang="nl-NL" dirty="0"/>
              <a:t>Leer jezelf goed kennen: </a:t>
            </a:r>
            <a:r>
              <a:rPr lang="nl-NL" dirty="0" err="1"/>
              <a:t>adhv</a:t>
            </a:r>
            <a:r>
              <a:rPr lang="nl-NL" dirty="0"/>
              <a:t> een korte test.</a:t>
            </a:r>
          </a:p>
          <a:p>
            <a:pPr marL="171450" indent="-171450">
              <a:buFontTx/>
              <a:buChar char="-"/>
            </a:pPr>
            <a:r>
              <a:rPr lang="nl-NL" dirty="0"/>
              <a:t>we gaan nu een korte test doen om een beeld te krijgen van jouw DISC gedragsprofiel door middel van een quickscan = is geen gevalideerd assessment!</a:t>
            </a:r>
          </a:p>
          <a:p>
            <a:pPr marL="171450" indent="-171450">
              <a:buFontTx/>
              <a:buChar char="-"/>
            </a:pPr>
            <a:r>
              <a:rPr lang="nl-NL" dirty="0"/>
              <a:t>ik ga daarna kort uitleggen wat de DISC is en wat het over jou zegt…</a:t>
            </a:r>
          </a:p>
          <a:p>
            <a:pPr marL="171450" indent="-171450">
              <a:buFontTx/>
              <a:buChar char="-"/>
            </a:pPr>
            <a:r>
              <a:rPr lang="nl-NL" dirty="0"/>
              <a:t>let goed op; ik ga het heel rustig doen maar de ervaring leert dat sommige mensen het toch lastig vinden. </a:t>
            </a:r>
          </a:p>
          <a:p>
            <a:pPr marL="171450" indent="-171450">
              <a:buFontTx/>
              <a:buChar char="-"/>
            </a:pPr>
            <a:r>
              <a:rPr lang="nl-NL" dirty="0"/>
              <a:t>je kunt de uitkomst van deze DISC-scan invullen bij JOUW PROFIEL onderaan de bladzijde. </a:t>
            </a:r>
          </a:p>
          <a:p>
            <a:pPr marL="171450" indent="-171450">
              <a:buFontTx/>
              <a:buChar char="-"/>
            </a:pPr>
            <a:r>
              <a:rPr lang="nl-NL" dirty="0"/>
              <a:t>let goed op om geen stap te missen!!</a:t>
            </a:r>
          </a:p>
          <a:p>
            <a:pPr marL="171450" indent="-171450">
              <a:buFontTx/>
              <a:buChar char="-"/>
            </a:pPr>
            <a:r>
              <a:rPr lang="nl-NL" sz="1200" b="1" i="0" kern="1200" dirty="0">
                <a:solidFill>
                  <a:schemeClr val="tx1"/>
                </a:solidFill>
                <a:effectLst/>
                <a:latin typeface="+mn-lt"/>
                <a:ea typeface="+mn-ea"/>
                <a:cs typeface="+mn-cs"/>
              </a:rPr>
              <a:t>het doel in deze Quick scan is uit de bovenste rij (werksterkten) je profiel te kiezen</a:t>
            </a:r>
            <a:endParaRPr lang="nl-NL" dirty="0"/>
          </a:p>
          <a:p>
            <a:endParaRPr lang="nl-NL" dirty="0"/>
          </a:p>
          <a:p>
            <a:r>
              <a:rPr lang="nl-NL" dirty="0"/>
              <a:t>STAP 1:</a:t>
            </a:r>
          </a:p>
          <a:p>
            <a:r>
              <a:rPr lang="nl-NL" dirty="0"/>
              <a:t>welke van de 4 bovenste rijtjes past het beste bij jou?</a:t>
            </a:r>
          </a:p>
          <a:p>
            <a:r>
              <a:rPr lang="nl-NL" dirty="0"/>
              <a:t>het rijtje onder de D, de I, de S of de C?</a:t>
            </a:r>
          </a:p>
          <a:p>
            <a:r>
              <a:rPr lang="nl-NL" dirty="0"/>
              <a:t>Omcirkel dit rijtje!</a:t>
            </a:r>
          </a:p>
          <a:p>
            <a:r>
              <a:rPr lang="nl-NL" dirty="0"/>
              <a:t>EN ZET DEZE LETTER BIJ JOUW PROFIEL </a:t>
            </a:r>
          </a:p>
          <a:p>
            <a:r>
              <a:rPr lang="nl-NL" dirty="0"/>
              <a:t>Zet vervolgens een kruis door de ondersteunende factoren daaronder</a:t>
            </a:r>
          </a:p>
          <a:p>
            <a:endParaRPr lang="nl-NL" dirty="0"/>
          </a:p>
          <a:p>
            <a:r>
              <a:rPr lang="nl-NL" dirty="0"/>
              <a:t>STAP 2:</a:t>
            </a:r>
          </a:p>
          <a:p>
            <a:r>
              <a:rPr lang="nl-NL" dirty="0"/>
              <a:t>Kijk nu naar de ondersteunende factoren in jouw schrift, waar je geen kruis doorheen hebt gezet. Welk rijtje past het beste bij jou?</a:t>
            </a:r>
          </a:p>
          <a:p>
            <a:r>
              <a:rPr lang="nl-NL" dirty="0"/>
              <a:t>Omcirkel dit rijtje!</a:t>
            </a:r>
          </a:p>
          <a:p>
            <a:r>
              <a:rPr lang="nl-NL" dirty="0"/>
              <a:t>Zet een kruis in de werksterktes erboven</a:t>
            </a:r>
          </a:p>
          <a:p>
            <a:r>
              <a:rPr lang="nl-NL" dirty="0"/>
              <a:t>NB. [geen letter in JOUW PROFIEL zetten!]</a:t>
            </a:r>
          </a:p>
          <a:p>
            <a:endParaRPr lang="nl-NL" dirty="0"/>
          </a:p>
          <a:p>
            <a:r>
              <a:rPr lang="nl-NL" dirty="0"/>
              <a:t>STAP 3:</a:t>
            </a:r>
          </a:p>
          <a:p>
            <a:r>
              <a:rPr lang="nl-NL" dirty="0"/>
              <a:t>Er zijn nu nog 2 werksterktes over. Welk rijtje van overgebleven werksterktes in jouw quickscan past het beste bij jou?</a:t>
            </a:r>
          </a:p>
          <a:p>
            <a:endParaRPr lang="nl-NL" dirty="0"/>
          </a:p>
          <a:p>
            <a:r>
              <a:rPr lang="nl-NL" dirty="0"/>
              <a:t>Omcirkel deze werksterktes</a:t>
            </a:r>
          </a:p>
          <a:p>
            <a:r>
              <a:rPr lang="nl-NL" dirty="0"/>
              <a:t>en vermeld deze letter in je schrift  JOUW PROFIEL!</a:t>
            </a:r>
          </a:p>
          <a:p>
            <a:r>
              <a:rPr lang="nl-NL" dirty="0"/>
              <a:t>Zet een kruis door de ondersteunende factoren eronder</a:t>
            </a:r>
          </a:p>
          <a:p>
            <a:endParaRPr lang="nl-NL" dirty="0"/>
          </a:p>
          <a:p>
            <a:r>
              <a:rPr lang="nl-NL" dirty="0"/>
              <a:t>STAP 4:</a:t>
            </a:r>
          </a:p>
          <a:p>
            <a:r>
              <a:rPr lang="nl-NL" dirty="0"/>
              <a:t>je hebt  nu nog één rijtje over waar geen cirkel en/of kruis in staat. nl de D, I, S of C</a:t>
            </a:r>
          </a:p>
          <a:p>
            <a:r>
              <a:rPr lang="nl-NL" dirty="0"/>
              <a:t>Als je kijkt naar dit rijtje past dan het bovenste of het onderste rijtje het beste bij jou?</a:t>
            </a:r>
          </a:p>
          <a:p>
            <a:r>
              <a:rPr lang="nl-NL" dirty="0"/>
              <a:t>Om het rijtje dat het beste past zet je een cirkel en door het rijtje dat het minste bij jou past een kruis.</a:t>
            </a:r>
          </a:p>
          <a:p>
            <a:r>
              <a:rPr lang="nl-NL" dirty="0"/>
              <a:t>Heb je een cirkel om de werksterktes dan is dit de 3e letter van jouw profile. Deze zet je weer bij Jouw Profiel </a:t>
            </a:r>
          </a:p>
          <a:p>
            <a:r>
              <a:rPr lang="nl-NL" dirty="0"/>
              <a:t>Heb je een cirkel beneden gezet dan bestaat jouw ‘DISC-Code’ uit twee letters. </a:t>
            </a:r>
          </a:p>
        </p:txBody>
      </p:sp>
      <p:sp>
        <p:nvSpPr>
          <p:cNvPr id="4" name="Tijdelijke aanduiding voor dianummer 3"/>
          <p:cNvSpPr>
            <a:spLocks noGrp="1"/>
          </p:cNvSpPr>
          <p:nvPr>
            <p:ph type="sldNum" sz="quarter" idx="5"/>
          </p:nvPr>
        </p:nvSpPr>
        <p:spPr/>
        <p:txBody>
          <a:bodyPr/>
          <a:lstStyle/>
          <a:p>
            <a:fld id="{5FE885EE-8D91-6040-8397-0A17F93B602B}" type="slidenum">
              <a:rPr lang="nl-NL" smtClean="0"/>
              <a:t>8</a:t>
            </a:fld>
            <a:endParaRPr lang="nl-NL"/>
          </a:p>
        </p:txBody>
      </p:sp>
    </p:spTree>
    <p:extLst>
      <p:ext uri="{BB962C8B-B14F-4D97-AF65-F5344CB8AC3E}">
        <p14:creationId xmlns:p14="http://schemas.microsoft.com/office/powerpoint/2010/main" val="37733322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TEKST:</a:t>
            </a:r>
            <a:br>
              <a:rPr lang="nl-NL" dirty="0"/>
            </a:br>
            <a:r>
              <a:rPr lang="nl-NL" dirty="0"/>
              <a:t>Er volgt nu een uitleg van het DISC model:</a:t>
            </a:r>
            <a:br>
              <a:rPr lang="nl-NL" dirty="0"/>
            </a:br>
            <a:r>
              <a:rPr lang="nl-NL" dirty="0"/>
              <a:t>Het DISC-model is een van de bekendste gedragsassessments. </a:t>
            </a:r>
            <a:br>
              <a:rPr lang="nl-NL" dirty="0"/>
            </a:br>
            <a:r>
              <a:rPr lang="nl-NL" dirty="0"/>
              <a:t>Model heeft twee assen met taakgericht en mensgericht horizontaal en introvert en extravert verticaal. Door deze twee assen krijg je vervolgens vier verschillende profielen waar verschillende gedragingen bij horen. </a:t>
            </a:r>
          </a:p>
          <a:p>
            <a:endParaRPr lang="nl-NL" dirty="0"/>
          </a:p>
          <a:p>
            <a:r>
              <a:rPr lang="nl-NL" dirty="0"/>
              <a:t>Je profiel is niet goed niet fout het is jouw voorkeursgedrag.</a:t>
            </a:r>
          </a:p>
          <a:p>
            <a:r>
              <a:rPr lang="nl-NL" dirty="0"/>
              <a:t>Ieder mens heeft alle vier de kleuren in zich, maar je hebt dus voorkeurskleuren, die je van nature hebt, hoe je reageert, waar je geen moeite voor hoeft te doen, wat je energie geeft. </a:t>
            </a:r>
          </a:p>
          <a:p>
            <a:endParaRPr lang="nl-NL" dirty="0"/>
          </a:p>
          <a:p>
            <a:r>
              <a:rPr lang="nl-NL" dirty="0"/>
              <a:t>Jouw voorkeursstijl - ‘jouw fabrieksinstelling’ - zegt iets over het soort gedrag wat jou het makkelijkste af gaat en waar jij energie van krijgt. </a:t>
            </a:r>
          </a:p>
          <a:p>
            <a:r>
              <a:rPr lang="nl-NL" dirty="0"/>
              <a:t>Dit gedrag wil je uiteindelijk graag zoveel mogelijk terugvinden in je uiteindelijke baan en dus ook in je studie.</a:t>
            </a:r>
          </a:p>
          <a:p>
            <a:endParaRPr lang="nl-NL" dirty="0"/>
          </a:p>
          <a:p>
            <a:r>
              <a:rPr lang="nl-NL" dirty="0"/>
              <a:t>Theorie Disc in het kort:</a:t>
            </a:r>
          </a:p>
          <a:p>
            <a:r>
              <a:rPr lang="nl-NL" dirty="0"/>
              <a:t>- extrovert/introvert</a:t>
            </a:r>
          </a:p>
          <a:p>
            <a:r>
              <a:rPr lang="nl-NL" dirty="0"/>
              <a:t>- taakgericht/mensgericht</a:t>
            </a:r>
          </a:p>
          <a:p>
            <a:r>
              <a:rPr lang="nl-NL" dirty="0"/>
              <a:t>- leidt tot </a:t>
            </a:r>
            <a:r>
              <a:rPr lang="nl-NL" dirty="0" err="1"/>
              <a:t>voorkeursgerdrag</a:t>
            </a:r>
            <a:r>
              <a:rPr lang="nl-NL" dirty="0"/>
              <a:t> = jouw </a:t>
            </a:r>
            <a:r>
              <a:rPr lang="nl-NL" dirty="0" err="1"/>
              <a:t>fabieksinstelling</a:t>
            </a:r>
            <a:endParaRPr lang="nl-NL" dirty="0"/>
          </a:p>
          <a:p>
            <a:r>
              <a:rPr lang="nl-NL" dirty="0"/>
              <a:t>- geen goed of fout</a:t>
            </a:r>
          </a:p>
          <a:p>
            <a:r>
              <a:rPr lang="nl-NL" dirty="0"/>
              <a:t>- iedereen alle kleuren</a:t>
            </a:r>
          </a:p>
          <a:p>
            <a:r>
              <a:rPr lang="nl-NL" dirty="0"/>
              <a:t>- maar welke laat jij nou het liefste zien? Wat gaat jou het makkelijkste af? </a:t>
            </a:r>
          </a:p>
        </p:txBody>
      </p:sp>
      <p:sp>
        <p:nvSpPr>
          <p:cNvPr id="4" name="Tijdelijke aanduiding voor dianummer 3"/>
          <p:cNvSpPr>
            <a:spLocks noGrp="1"/>
          </p:cNvSpPr>
          <p:nvPr>
            <p:ph type="sldNum" sz="quarter" idx="5"/>
          </p:nvPr>
        </p:nvSpPr>
        <p:spPr/>
        <p:txBody>
          <a:bodyPr/>
          <a:lstStyle/>
          <a:p>
            <a:fld id="{5FE885EE-8D91-6040-8397-0A17F93B602B}" type="slidenum">
              <a:rPr lang="nl-NL" smtClean="0"/>
              <a:t>9</a:t>
            </a:fld>
            <a:endParaRPr lang="nl-NL"/>
          </a:p>
        </p:txBody>
      </p:sp>
    </p:spTree>
    <p:extLst>
      <p:ext uri="{BB962C8B-B14F-4D97-AF65-F5344CB8AC3E}">
        <p14:creationId xmlns:p14="http://schemas.microsoft.com/office/powerpoint/2010/main" val="16567876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Op deze pagina kun je zien wat de kwaliteiten per kleur zijn en kun je ook zien wat jouw ‘Kracht bij samenwerking’ is.</a:t>
            </a:r>
          </a:p>
          <a:p>
            <a:r>
              <a:rPr lang="nl-NL" dirty="0"/>
              <a:t>Omcirkel jouw eerste letter en kijk eens bij ‘Kracht bij samenwerking’ wat dat over jou en jouw kwaliteiten zegt. Wat kan jij bijdragen met jouw kwaliteiten?</a:t>
            </a:r>
          </a:p>
          <a:p>
            <a:endParaRPr lang="nl-NL" dirty="0"/>
          </a:p>
          <a:p>
            <a:r>
              <a:rPr lang="nl-NL" dirty="0"/>
              <a:t>Gedrag kan door een ander ook anders bekeken worden. </a:t>
            </a:r>
          </a:p>
          <a:p>
            <a:r>
              <a:rPr lang="nl-NL" dirty="0"/>
              <a:t>Groene “Roos” is kalm, observerend en luisterend, maar kan op haar enthousiaste gele vriendin ‘’Sarah” als saai overkomen. Maar Roos vindt Sarah op haar beurt soms een aandachtstrekker. </a:t>
            </a:r>
          </a:p>
          <a:p>
            <a:r>
              <a:rPr lang="nl-NL" dirty="0"/>
              <a:t>Zo beoordelen we het gedrag van iedereen anders. </a:t>
            </a:r>
          </a:p>
          <a:p>
            <a:r>
              <a:rPr lang="nl-NL" dirty="0"/>
              <a:t>Herkennen jullie dit? Bijvoorbeeld bij een broer of zus of bij klasgenoten.</a:t>
            </a:r>
          </a:p>
        </p:txBody>
      </p:sp>
      <p:sp>
        <p:nvSpPr>
          <p:cNvPr id="4" name="Tijdelijke aanduiding voor dianummer 3"/>
          <p:cNvSpPr>
            <a:spLocks noGrp="1"/>
          </p:cNvSpPr>
          <p:nvPr>
            <p:ph type="sldNum" sz="quarter" idx="5"/>
          </p:nvPr>
        </p:nvSpPr>
        <p:spPr/>
        <p:txBody>
          <a:bodyPr/>
          <a:lstStyle/>
          <a:p>
            <a:fld id="{5FE885EE-8D91-6040-8397-0A17F93B602B}" type="slidenum">
              <a:rPr lang="nl-NL" smtClean="0"/>
              <a:t>10</a:t>
            </a:fld>
            <a:endParaRPr lang="nl-NL"/>
          </a:p>
        </p:txBody>
      </p:sp>
    </p:spTree>
    <p:extLst>
      <p:ext uri="{BB962C8B-B14F-4D97-AF65-F5344CB8AC3E}">
        <p14:creationId xmlns:p14="http://schemas.microsoft.com/office/powerpoint/2010/main" val="1622656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Je ziet hier een overzicht van beroepen die passen bij een hoofdkleur, zoals:</a:t>
            </a:r>
          </a:p>
          <a:p>
            <a:pPr marL="171450" indent="-171450">
              <a:buFontTx/>
              <a:buChar char="-"/>
            </a:pPr>
            <a:r>
              <a:rPr lang="nl-NL" dirty="0"/>
              <a:t>journalist wat een communicatief beroep is waarbij je veel contact legt met anderen en bij de I/geel past. Een journalist kan ook rood in zich hebben: lef en nieuwsgierig of blauw voor het doen van onderzoek, maar de hoofdkleur is geel</a:t>
            </a:r>
          </a:p>
          <a:p>
            <a:pPr marL="171450" indent="-171450">
              <a:buFontTx/>
              <a:buChar char="-"/>
            </a:pPr>
            <a:r>
              <a:rPr lang="nl-NL" dirty="0"/>
              <a:t>verpleegkundige die verzorgend en methodisch werkt wat bij groen hoort, maar ook fijn als ze actiegericht is, dus rood wanneer ze op de spoedeisende hulp werkt.</a:t>
            </a:r>
          </a:p>
          <a:p>
            <a:endParaRPr lang="nl-NL" dirty="0"/>
          </a:p>
          <a:p>
            <a:r>
              <a:rPr lang="nl-NL" dirty="0"/>
              <a:t>welke 3 beroepen lijken jou interessant?</a:t>
            </a:r>
          </a:p>
          <a:p>
            <a:r>
              <a:rPr lang="nl-NL" dirty="0"/>
              <a:t>vermeld deze in het lijstje onderaan de pagina</a:t>
            </a:r>
          </a:p>
          <a:p>
            <a:r>
              <a:rPr lang="nl-NL" dirty="0"/>
              <a:t>wat is de hoofdkleur van dit beroep?</a:t>
            </a:r>
          </a:p>
          <a:p>
            <a:r>
              <a:rPr lang="nl-NL" dirty="0"/>
              <a:t>sluit dit aan bij de kleuren van jouw DISC profiel? </a:t>
            </a:r>
          </a:p>
          <a:p>
            <a:endParaRPr lang="nl-NL" dirty="0"/>
          </a:p>
          <a:p>
            <a:r>
              <a:rPr lang="nl-NL" dirty="0"/>
              <a:t>Wil je meer weten over welke studies hier nu bij horen? </a:t>
            </a:r>
          </a:p>
          <a:p>
            <a:r>
              <a:rPr lang="nl-NL" dirty="0"/>
              <a:t>Kom dan naar het coachplein en ga met een studiekeuzecoach in gesprek. </a:t>
            </a:r>
          </a:p>
          <a:p>
            <a:r>
              <a:rPr lang="nl-NL" dirty="0"/>
              <a:t>Neem dit boekje mee en laat het zien. </a:t>
            </a:r>
          </a:p>
        </p:txBody>
      </p:sp>
      <p:sp>
        <p:nvSpPr>
          <p:cNvPr id="4" name="Tijdelijke aanduiding voor dianummer 3"/>
          <p:cNvSpPr>
            <a:spLocks noGrp="1"/>
          </p:cNvSpPr>
          <p:nvPr>
            <p:ph type="sldNum" sz="quarter" idx="5"/>
          </p:nvPr>
        </p:nvSpPr>
        <p:spPr/>
        <p:txBody>
          <a:bodyPr/>
          <a:lstStyle/>
          <a:p>
            <a:fld id="{5FE885EE-8D91-6040-8397-0A17F93B602B}" type="slidenum">
              <a:rPr lang="nl-NL" smtClean="0"/>
              <a:t>11</a:t>
            </a:fld>
            <a:endParaRPr lang="nl-NL"/>
          </a:p>
        </p:txBody>
      </p:sp>
    </p:spTree>
    <p:extLst>
      <p:ext uri="{BB962C8B-B14F-4D97-AF65-F5344CB8AC3E}">
        <p14:creationId xmlns:p14="http://schemas.microsoft.com/office/powerpoint/2010/main" val="31097783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plan je studie-</a:t>
            </a:r>
            <a:r>
              <a:rPr lang="nl-NL" dirty="0" err="1"/>
              <a:t>orientatie</a:t>
            </a:r>
            <a:r>
              <a:rPr lang="nl-NL" dirty="0"/>
              <a:t> in je agenda!</a:t>
            </a:r>
          </a:p>
          <a:p>
            <a:r>
              <a:rPr lang="nl-NL" dirty="0"/>
              <a:t>- maak tijd vrij voor online vooronderzoek</a:t>
            </a:r>
          </a:p>
          <a:p>
            <a:r>
              <a:rPr lang="nl-NL" dirty="0"/>
              <a:t>- verzamel (online) informatie over studies</a:t>
            </a:r>
          </a:p>
          <a:p>
            <a:r>
              <a:rPr lang="nl-NL" dirty="0"/>
              <a:t>- bereid je open dagen of andere voorlichtingsmomenten goed voor: wat wil je te weten komen, noteer dat.</a:t>
            </a:r>
          </a:p>
          <a:p>
            <a:endParaRPr lang="nl-NL" dirty="0"/>
          </a:p>
          <a:p>
            <a:r>
              <a:rPr lang="nl-NL" dirty="0"/>
              <a:t>- leg informatie na een open dag vast zodat je jouw favoriete studies goed kunt vergelijken</a:t>
            </a:r>
          </a:p>
          <a:p>
            <a:r>
              <a:rPr lang="nl-NL" dirty="0"/>
              <a:t>- ga een dagje meelopen om 2 studies of locaties goed te vergelijken</a:t>
            </a:r>
          </a:p>
          <a:p>
            <a:r>
              <a:rPr lang="nl-NL" dirty="0"/>
              <a:t>- probeer een objectief beeld te vormen</a:t>
            </a:r>
          </a:p>
        </p:txBody>
      </p:sp>
      <p:sp>
        <p:nvSpPr>
          <p:cNvPr id="4" name="Tijdelijke aanduiding voor dianummer 3"/>
          <p:cNvSpPr>
            <a:spLocks noGrp="1"/>
          </p:cNvSpPr>
          <p:nvPr>
            <p:ph type="sldNum" sz="quarter" idx="5"/>
          </p:nvPr>
        </p:nvSpPr>
        <p:spPr/>
        <p:txBody>
          <a:bodyPr/>
          <a:lstStyle/>
          <a:p>
            <a:fld id="{5FE885EE-8D91-6040-8397-0A17F93B602B}" type="slidenum">
              <a:rPr lang="nl-NL" smtClean="0"/>
              <a:t>12</a:t>
            </a:fld>
            <a:endParaRPr lang="nl-NL"/>
          </a:p>
        </p:txBody>
      </p:sp>
    </p:spTree>
    <p:extLst>
      <p:ext uri="{BB962C8B-B14F-4D97-AF65-F5344CB8AC3E}">
        <p14:creationId xmlns:p14="http://schemas.microsoft.com/office/powerpoint/2010/main" val="16092449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Het is waardevol om ook in gesprek te gaan met de mensen die het beroep doen dat aansluit bij studies die op jouw lijstje staan</a:t>
            </a:r>
          </a:p>
          <a:p>
            <a:endParaRPr lang="nl-NL" dirty="0"/>
          </a:p>
          <a:p>
            <a:r>
              <a:rPr lang="nl-NL" dirty="0"/>
              <a:t>-  hoe ziet hun werk(dag) eruit</a:t>
            </a:r>
          </a:p>
          <a:p>
            <a:r>
              <a:rPr lang="nl-NL" dirty="0"/>
              <a:t>-  welke opleiding adviseren zij</a:t>
            </a:r>
          </a:p>
          <a:p>
            <a:pPr marL="171450" indent="-171450">
              <a:buFontTx/>
              <a:buChar char="-"/>
            </a:pPr>
            <a:r>
              <a:rPr lang="nl-NL" dirty="0"/>
              <a:t>wat is leuk, maar ook minder leuk aan hun werken</a:t>
            </a:r>
          </a:p>
          <a:p>
            <a:pPr marL="171450" indent="-171450">
              <a:buFontTx/>
              <a:buChar char="-"/>
            </a:pPr>
            <a:r>
              <a:rPr lang="nl-NL" dirty="0"/>
              <a:t>sluit het aan bij wat jouw beeld is van dit beroep</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dirty="0"/>
              <a:t>welke taken voer je uit en welke competenties zijn daarvoor belangrijk</a:t>
            </a:r>
          </a:p>
          <a:p>
            <a:pPr marL="171450" indent="-171450">
              <a:buFontTx/>
              <a:buChar char="-"/>
            </a:pPr>
            <a:endParaRPr lang="nl-NL" dirty="0"/>
          </a:p>
          <a:p>
            <a:endParaRPr lang="nl-NL" dirty="0"/>
          </a:p>
          <a:p>
            <a:r>
              <a:rPr lang="nl-NL" dirty="0"/>
              <a:t>Op deze pagina zie je inspiratie voor vragen die je kan stellen.</a:t>
            </a:r>
          </a:p>
        </p:txBody>
      </p:sp>
      <p:sp>
        <p:nvSpPr>
          <p:cNvPr id="4" name="Tijdelijke aanduiding voor dianummer 3"/>
          <p:cNvSpPr>
            <a:spLocks noGrp="1"/>
          </p:cNvSpPr>
          <p:nvPr>
            <p:ph type="sldNum" sz="quarter" idx="5"/>
          </p:nvPr>
        </p:nvSpPr>
        <p:spPr/>
        <p:txBody>
          <a:bodyPr/>
          <a:lstStyle/>
          <a:p>
            <a:fld id="{5FE885EE-8D91-6040-8397-0A17F93B602B}" type="slidenum">
              <a:rPr lang="nl-NL" smtClean="0"/>
              <a:t>13</a:t>
            </a:fld>
            <a:endParaRPr lang="nl-NL"/>
          </a:p>
        </p:txBody>
      </p:sp>
    </p:spTree>
    <p:extLst>
      <p:ext uri="{BB962C8B-B14F-4D97-AF65-F5344CB8AC3E}">
        <p14:creationId xmlns:p14="http://schemas.microsoft.com/office/powerpoint/2010/main" val="20482523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Tot slot: stel je keuze niet uit omdat je vast zit, stress krijgt, etc.</a:t>
            </a:r>
          </a:p>
          <a:p>
            <a:endParaRPr lang="nl-NL" dirty="0"/>
          </a:p>
          <a:p>
            <a:r>
              <a:rPr lang="nl-NL" dirty="0"/>
              <a:t>vraag hulp! Het is wél jouw studiekeuze maar je hoeft het niet alleen te doen. </a:t>
            </a:r>
          </a:p>
          <a:p>
            <a:endParaRPr lang="nl-NL" dirty="0"/>
          </a:p>
          <a:p>
            <a:r>
              <a:rPr lang="nl-NL" dirty="0"/>
              <a:t>bedenk: wie kan jou helpen met jouw studiekeuze? </a:t>
            </a:r>
          </a:p>
          <a:p>
            <a:endParaRPr lang="nl-NL" dirty="0"/>
          </a:p>
          <a:p>
            <a:r>
              <a:rPr lang="nl-NL" dirty="0"/>
              <a:t>De komende maanden zal je van ons mails krijgen waarin we je gericht verder helpen met jouw studiekeuze. </a:t>
            </a:r>
          </a:p>
          <a:p>
            <a:r>
              <a:rPr lang="nl-NL" dirty="0"/>
              <a:t>Hiermee komen we er samen stap voor stap. </a:t>
            </a:r>
          </a:p>
        </p:txBody>
      </p:sp>
      <p:sp>
        <p:nvSpPr>
          <p:cNvPr id="4" name="Tijdelijke aanduiding voor dianummer 3"/>
          <p:cNvSpPr>
            <a:spLocks noGrp="1"/>
          </p:cNvSpPr>
          <p:nvPr>
            <p:ph type="sldNum" sz="quarter" idx="5"/>
          </p:nvPr>
        </p:nvSpPr>
        <p:spPr/>
        <p:txBody>
          <a:bodyPr/>
          <a:lstStyle/>
          <a:p>
            <a:fld id="{5FE885EE-8D91-6040-8397-0A17F93B602B}" type="slidenum">
              <a:rPr lang="nl-NL" smtClean="0"/>
              <a:t>14</a:t>
            </a:fld>
            <a:endParaRPr lang="nl-NL"/>
          </a:p>
        </p:txBody>
      </p:sp>
    </p:spTree>
    <p:extLst>
      <p:ext uri="{BB962C8B-B14F-4D97-AF65-F5344CB8AC3E}">
        <p14:creationId xmlns:p14="http://schemas.microsoft.com/office/powerpoint/2010/main" val="31532068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Heb je vragen? Loop na deze presentatie nog even naar me toe</a:t>
            </a:r>
          </a:p>
          <a:p>
            <a:r>
              <a:rPr lang="nl-NL" dirty="0"/>
              <a:t>Je kan ook ons en andere </a:t>
            </a:r>
            <a:r>
              <a:rPr lang="nl-NL" dirty="0" err="1"/>
              <a:t>studie-adviseurs</a:t>
            </a:r>
            <a:r>
              <a:rPr lang="nl-NL" dirty="0"/>
              <a:t> vinden op het coachplein; voor €5 15 minuten coaching</a:t>
            </a:r>
          </a:p>
          <a:p>
            <a:r>
              <a:rPr lang="nl-NL" dirty="0"/>
              <a:t>Wil je meer hulp: ga naar de site voor meer informatie over een studiekeuzesessie (1 dagdeel/ca 4 uur) bij jou in de buurt!</a:t>
            </a:r>
            <a:br>
              <a:rPr lang="nl-NL" dirty="0"/>
            </a:br>
            <a:r>
              <a:rPr lang="nl-NL" dirty="0"/>
              <a:t>NU OOK MET KORTING</a:t>
            </a:r>
          </a:p>
        </p:txBody>
      </p:sp>
      <p:sp>
        <p:nvSpPr>
          <p:cNvPr id="4" name="Tijdelijke aanduiding voor dianummer 3"/>
          <p:cNvSpPr>
            <a:spLocks noGrp="1"/>
          </p:cNvSpPr>
          <p:nvPr>
            <p:ph type="sldNum" sz="quarter" idx="5"/>
          </p:nvPr>
        </p:nvSpPr>
        <p:spPr/>
        <p:txBody>
          <a:bodyPr/>
          <a:lstStyle/>
          <a:p>
            <a:fld id="{5FE885EE-8D91-6040-8397-0A17F93B602B}" type="slidenum">
              <a:rPr lang="nl-NL" smtClean="0"/>
              <a:t>15</a:t>
            </a:fld>
            <a:endParaRPr lang="nl-NL"/>
          </a:p>
        </p:txBody>
      </p:sp>
    </p:spTree>
    <p:extLst>
      <p:ext uri="{BB962C8B-B14F-4D97-AF65-F5344CB8AC3E}">
        <p14:creationId xmlns:p14="http://schemas.microsoft.com/office/powerpoint/2010/main" val="21698639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6BB664-DCC1-0D1A-1DB6-480751D88424}"/>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854B2547-D2E1-F985-0DCF-9F1CD838CE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24349739-1765-410D-85DA-F4CB51022849}"/>
              </a:ext>
            </a:extLst>
          </p:cNvPr>
          <p:cNvSpPr>
            <a:spLocks noGrp="1"/>
          </p:cNvSpPr>
          <p:nvPr>
            <p:ph type="dt" sz="half" idx="10"/>
          </p:nvPr>
        </p:nvSpPr>
        <p:spPr/>
        <p:txBody>
          <a:bodyPr/>
          <a:lstStyle/>
          <a:p>
            <a:fld id="{EF4C7127-AC62-DC4C-B731-997534632070}" type="datetimeFigureOut">
              <a:rPr lang="nl-NL" smtClean="0"/>
              <a:t>8-9-2026</a:t>
            </a:fld>
            <a:endParaRPr lang="nl-NL"/>
          </a:p>
        </p:txBody>
      </p:sp>
      <p:sp>
        <p:nvSpPr>
          <p:cNvPr id="5" name="Tijdelijke aanduiding voor voettekst 4">
            <a:extLst>
              <a:ext uri="{FF2B5EF4-FFF2-40B4-BE49-F238E27FC236}">
                <a16:creationId xmlns:a16="http://schemas.microsoft.com/office/drawing/2014/main" id="{56869252-2269-DD33-1120-4E90D4DDCBE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A1569BE-72F1-CE91-9F31-FBF0A53283FF}"/>
              </a:ext>
            </a:extLst>
          </p:cNvPr>
          <p:cNvSpPr>
            <a:spLocks noGrp="1"/>
          </p:cNvSpPr>
          <p:nvPr>
            <p:ph type="sldNum" sz="quarter" idx="12"/>
          </p:nvPr>
        </p:nvSpPr>
        <p:spPr/>
        <p:txBody>
          <a:bodyPr/>
          <a:lstStyle/>
          <a:p>
            <a:fld id="{AE415442-E9F0-A749-887B-1BC5697E0A7B}" type="slidenum">
              <a:rPr lang="nl-NL" smtClean="0"/>
              <a:t>‹nr.›</a:t>
            </a:fld>
            <a:endParaRPr lang="nl-NL"/>
          </a:p>
        </p:txBody>
      </p:sp>
    </p:spTree>
    <p:extLst>
      <p:ext uri="{BB962C8B-B14F-4D97-AF65-F5344CB8AC3E}">
        <p14:creationId xmlns:p14="http://schemas.microsoft.com/office/powerpoint/2010/main" val="3310617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97CFCF-228A-3A5D-4426-2B035F79F5DB}"/>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8473C744-8150-AD1C-79D5-F12F84EEEDDA}"/>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42138BA-15E5-06AA-2285-3AD6BD94DC62}"/>
              </a:ext>
            </a:extLst>
          </p:cNvPr>
          <p:cNvSpPr>
            <a:spLocks noGrp="1"/>
          </p:cNvSpPr>
          <p:nvPr>
            <p:ph type="dt" sz="half" idx="10"/>
          </p:nvPr>
        </p:nvSpPr>
        <p:spPr/>
        <p:txBody>
          <a:bodyPr/>
          <a:lstStyle/>
          <a:p>
            <a:fld id="{EF4C7127-AC62-DC4C-B731-997534632070}" type="datetimeFigureOut">
              <a:rPr lang="nl-NL" smtClean="0"/>
              <a:t>8-9-2026</a:t>
            </a:fld>
            <a:endParaRPr lang="nl-NL"/>
          </a:p>
        </p:txBody>
      </p:sp>
      <p:sp>
        <p:nvSpPr>
          <p:cNvPr id="5" name="Tijdelijke aanduiding voor voettekst 4">
            <a:extLst>
              <a:ext uri="{FF2B5EF4-FFF2-40B4-BE49-F238E27FC236}">
                <a16:creationId xmlns:a16="http://schemas.microsoft.com/office/drawing/2014/main" id="{1DFD8FC2-1094-5EC1-15A3-218636A90CF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3E3A7B8-3A50-5150-9172-B6FCCF7B7822}"/>
              </a:ext>
            </a:extLst>
          </p:cNvPr>
          <p:cNvSpPr>
            <a:spLocks noGrp="1"/>
          </p:cNvSpPr>
          <p:nvPr>
            <p:ph type="sldNum" sz="quarter" idx="12"/>
          </p:nvPr>
        </p:nvSpPr>
        <p:spPr/>
        <p:txBody>
          <a:bodyPr/>
          <a:lstStyle/>
          <a:p>
            <a:fld id="{AE415442-E9F0-A749-887B-1BC5697E0A7B}" type="slidenum">
              <a:rPr lang="nl-NL" smtClean="0"/>
              <a:t>‹nr.›</a:t>
            </a:fld>
            <a:endParaRPr lang="nl-NL"/>
          </a:p>
        </p:txBody>
      </p:sp>
    </p:spTree>
    <p:extLst>
      <p:ext uri="{BB962C8B-B14F-4D97-AF65-F5344CB8AC3E}">
        <p14:creationId xmlns:p14="http://schemas.microsoft.com/office/powerpoint/2010/main" val="14901535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81B53E-9B3C-4703-3D38-96A2A48A5491}"/>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AB6E9C04-8965-16E9-411D-9A88A1BBAE8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5AAF06C2-F678-9B58-C680-763847D8AD36}"/>
              </a:ext>
            </a:extLst>
          </p:cNvPr>
          <p:cNvSpPr>
            <a:spLocks noGrp="1"/>
          </p:cNvSpPr>
          <p:nvPr>
            <p:ph type="dt" sz="half" idx="10"/>
          </p:nvPr>
        </p:nvSpPr>
        <p:spPr/>
        <p:txBody>
          <a:bodyPr/>
          <a:lstStyle/>
          <a:p>
            <a:fld id="{EF4C7127-AC62-DC4C-B731-997534632070}" type="datetimeFigureOut">
              <a:rPr lang="nl-NL" smtClean="0"/>
              <a:t>8-9-2026</a:t>
            </a:fld>
            <a:endParaRPr lang="nl-NL"/>
          </a:p>
        </p:txBody>
      </p:sp>
      <p:sp>
        <p:nvSpPr>
          <p:cNvPr id="5" name="Tijdelijke aanduiding voor voettekst 4">
            <a:extLst>
              <a:ext uri="{FF2B5EF4-FFF2-40B4-BE49-F238E27FC236}">
                <a16:creationId xmlns:a16="http://schemas.microsoft.com/office/drawing/2014/main" id="{BF8F76AB-800E-B84B-BDB8-0E32975BCE1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A2341EB-8303-F7F7-4F76-2A9AFEDD938B}"/>
              </a:ext>
            </a:extLst>
          </p:cNvPr>
          <p:cNvSpPr>
            <a:spLocks noGrp="1"/>
          </p:cNvSpPr>
          <p:nvPr>
            <p:ph type="sldNum" sz="quarter" idx="12"/>
          </p:nvPr>
        </p:nvSpPr>
        <p:spPr/>
        <p:txBody>
          <a:bodyPr/>
          <a:lstStyle/>
          <a:p>
            <a:fld id="{AE415442-E9F0-A749-887B-1BC5697E0A7B}" type="slidenum">
              <a:rPr lang="nl-NL" smtClean="0"/>
              <a:t>‹nr.›</a:t>
            </a:fld>
            <a:endParaRPr lang="nl-NL"/>
          </a:p>
        </p:txBody>
      </p:sp>
    </p:spTree>
    <p:extLst>
      <p:ext uri="{BB962C8B-B14F-4D97-AF65-F5344CB8AC3E}">
        <p14:creationId xmlns:p14="http://schemas.microsoft.com/office/powerpoint/2010/main" val="2878766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31CEFE-4E30-0A6F-7402-DD1D71FCFEF0}"/>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C0936E6B-4558-E824-3B5E-F063A3C0736A}"/>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C4ABF60F-6E7A-B77D-1815-2EED99AD1442}"/>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607F6127-3A4B-9DF1-C79A-8D6F2FF9F567}"/>
              </a:ext>
            </a:extLst>
          </p:cNvPr>
          <p:cNvSpPr>
            <a:spLocks noGrp="1"/>
          </p:cNvSpPr>
          <p:nvPr>
            <p:ph type="dt" sz="half" idx="10"/>
          </p:nvPr>
        </p:nvSpPr>
        <p:spPr/>
        <p:txBody>
          <a:bodyPr/>
          <a:lstStyle/>
          <a:p>
            <a:fld id="{EF4C7127-AC62-DC4C-B731-997534632070}" type="datetimeFigureOut">
              <a:rPr lang="nl-NL" smtClean="0"/>
              <a:t>8-9-2026</a:t>
            </a:fld>
            <a:endParaRPr lang="nl-NL"/>
          </a:p>
        </p:txBody>
      </p:sp>
      <p:sp>
        <p:nvSpPr>
          <p:cNvPr id="6" name="Tijdelijke aanduiding voor voettekst 5">
            <a:extLst>
              <a:ext uri="{FF2B5EF4-FFF2-40B4-BE49-F238E27FC236}">
                <a16:creationId xmlns:a16="http://schemas.microsoft.com/office/drawing/2014/main" id="{C3FE7DC9-A0A5-046A-459B-DA71B1D494CA}"/>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C591EAFE-63A1-51BD-8742-0024E4C6BE53}"/>
              </a:ext>
            </a:extLst>
          </p:cNvPr>
          <p:cNvSpPr>
            <a:spLocks noGrp="1"/>
          </p:cNvSpPr>
          <p:nvPr>
            <p:ph type="sldNum" sz="quarter" idx="12"/>
          </p:nvPr>
        </p:nvSpPr>
        <p:spPr/>
        <p:txBody>
          <a:bodyPr/>
          <a:lstStyle/>
          <a:p>
            <a:fld id="{AE415442-E9F0-A749-887B-1BC5697E0A7B}" type="slidenum">
              <a:rPr lang="nl-NL" smtClean="0"/>
              <a:t>‹nr.›</a:t>
            </a:fld>
            <a:endParaRPr lang="nl-NL"/>
          </a:p>
        </p:txBody>
      </p:sp>
    </p:spTree>
    <p:extLst>
      <p:ext uri="{BB962C8B-B14F-4D97-AF65-F5344CB8AC3E}">
        <p14:creationId xmlns:p14="http://schemas.microsoft.com/office/powerpoint/2010/main" val="2739486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55DC32-B17F-74C7-E493-8AB32AF44517}"/>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69BE5160-6030-476D-DFCE-640D3B37B2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A50B333C-4C6B-0802-E1D1-AB011FCAA784}"/>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40C7A1DB-9822-1515-E0E0-EEB033B92D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5FBD2A4B-C447-2115-7ED2-5D4D6334B165}"/>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99A92CF9-22F0-8DD5-F8C8-BB8F1560B12B}"/>
              </a:ext>
            </a:extLst>
          </p:cNvPr>
          <p:cNvSpPr>
            <a:spLocks noGrp="1"/>
          </p:cNvSpPr>
          <p:nvPr>
            <p:ph type="dt" sz="half" idx="10"/>
          </p:nvPr>
        </p:nvSpPr>
        <p:spPr/>
        <p:txBody>
          <a:bodyPr/>
          <a:lstStyle/>
          <a:p>
            <a:fld id="{EF4C7127-AC62-DC4C-B731-997534632070}" type="datetimeFigureOut">
              <a:rPr lang="nl-NL" smtClean="0"/>
              <a:t>8-9-2026</a:t>
            </a:fld>
            <a:endParaRPr lang="nl-NL"/>
          </a:p>
        </p:txBody>
      </p:sp>
      <p:sp>
        <p:nvSpPr>
          <p:cNvPr id="8" name="Tijdelijke aanduiding voor voettekst 7">
            <a:extLst>
              <a:ext uri="{FF2B5EF4-FFF2-40B4-BE49-F238E27FC236}">
                <a16:creationId xmlns:a16="http://schemas.microsoft.com/office/drawing/2014/main" id="{A3FE11FD-82A0-8216-86D8-F404FBB3619D}"/>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7B174D6A-2FB7-C374-8731-22ECC7B7143A}"/>
              </a:ext>
            </a:extLst>
          </p:cNvPr>
          <p:cNvSpPr>
            <a:spLocks noGrp="1"/>
          </p:cNvSpPr>
          <p:nvPr>
            <p:ph type="sldNum" sz="quarter" idx="12"/>
          </p:nvPr>
        </p:nvSpPr>
        <p:spPr/>
        <p:txBody>
          <a:bodyPr/>
          <a:lstStyle/>
          <a:p>
            <a:fld id="{AE415442-E9F0-A749-887B-1BC5697E0A7B}" type="slidenum">
              <a:rPr lang="nl-NL" smtClean="0"/>
              <a:t>‹nr.›</a:t>
            </a:fld>
            <a:endParaRPr lang="nl-NL"/>
          </a:p>
        </p:txBody>
      </p:sp>
    </p:spTree>
    <p:extLst>
      <p:ext uri="{BB962C8B-B14F-4D97-AF65-F5344CB8AC3E}">
        <p14:creationId xmlns:p14="http://schemas.microsoft.com/office/powerpoint/2010/main" val="4164982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911F22-E885-34EF-A9B0-72A787FCDD95}"/>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6EDBF11C-B257-6AAA-4141-0EE749687D6C}"/>
              </a:ext>
            </a:extLst>
          </p:cNvPr>
          <p:cNvSpPr>
            <a:spLocks noGrp="1"/>
          </p:cNvSpPr>
          <p:nvPr>
            <p:ph type="dt" sz="half" idx="10"/>
          </p:nvPr>
        </p:nvSpPr>
        <p:spPr/>
        <p:txBody>
          <a:bodyPr/>
          <a:lstStyle/>
          <a:p>
            <a:fld id="{EF4C7127-AC62-DC4C-B731-997534632070}" type="datetimeFigureOut">
              <a:rPr lang="nl-NL" smtClean="0"/>
              <a:t>8-9-2026</a:t>
            </a:fld>
            <a:endParaRPr lang="nl-NL"/>
          </a:p>
        </p:txBody>
      </p:sp>
      <p:sp>
        <p:nvSpPr>
          <p:cNvPr id="4" name="Tijdelijke aanduiding voor voettekst 3">
            <a:extLst>
              <a:ext uri="{FF2B5EF4-FFF2-40B4-BE49-F238E27FC236}">
                <a16:creationId xmlns:a16="http://schemas.microsoft.com/office/drawing/2014/main" id="{54163B0D-EBB0-85FD-9D62-1131235C38D9}"/>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4E56C24D-DBE8-2939-39D1-4996B349C02F}"/>
              </a:ext>
            </a:extLst>
          </p:cNvPr>
          <p:cNvSpPr>
            <a:spLocks noGrp="1"/>
          </p:cNvSpPr>
          <p:nvPr>
            <p:ph type="sldNum" sz="quarter" idx="12"/>
          </p:nvPr>
        </p:nvSpPr>
        <p:spPr/>
        <p:txBody>
          <a:bodyPr/>
          <a:lstStyle/>
          <a:p>
            <a:fld id="{AE415442-E9F0-A749-887B-1BC5697E0A7B}" type="slidenum">
              <a:rPr lang="nl-NL" smtClean="0"/>
              <a:t>‹nr.›</a:t>
            </a:fld>
            <a:endParaRPr lang="nl-NL"/>
          </a:p>
        </p:txBody>
      </p:sp>
    </p:spTree>
    <p:extLst>
      <p:ext uri="{BB962C8B-B14F-4D97-AF65-F5344CB8AC3E}">
        <p14:creationId xmlns:p14="http://schemas.microsoft.com/office/powerpoint/2010/main" val="6291998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FAF95012-03EB-62FC-8BC3-3427B1772301}"/>
              </a:ext>
            </a:extLst>
          </p:cNvPr>
          <p:cNvSpPr>
            <a:spLocks noGrp="1"/>
          </p:cNvSpPr>
          <p:nvPr>
            <p:ph type="dt" sz="half" idx="10"/>
          </p:nvPr>
        </p:nvSpPr>
        <p:spPr/>
        <p:txBody>
          <a:bodyPr/>
          <a:lstStyle/>
          <a:p>
            <a:fld id="{EF4C7127-AC62-DC4C-B731-997534632070}" type="datetimeFigureOut">
              <a:rPr lang="nl-NL" smtClean="0"/>
              <a:t>8-9-2026</a:t>
            </a:fld>
            <a:endParaRPr lang="nl-NL"/>
          </a:p>
        </p:txBody>
      </p:sp>
      <p:sp>
        <p:nvSpPr>
          <p:cNvPr id="3" name="Tijdelijke aanduiding voor voettekst 2">
            <a:extLst>
              <a:ext uri="{FF2B5EF4-FFF2-40B4-BE49-F238E27FC236}">
                <a16:creationId xmlns:a16="http://schemas.microsoft.com/office/drawing/2014/main" id="{7ACD25DC-9B8D-52EC-1C58-2DADCD99A9E2}"/>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14F207E3-6369-DB8A-F178-9B49E88B9A43}"/>
              </a:ext>
            </a:extLst>
          </p:cNvPr>
          <p:cNvSpPr>
            <a:spLocks noGrp="1"/>
          </p:cNvSpPr>
          <p:nvPr>
            <p:ph type="sldNum" sz="quarter" idx="12"/>
          </p:nvPr>
        </p:nvSpPr>
        <p:spPr/>
        <p:txBody>
          <a:bodyPr/>
          <a:lstStyle/>
          <a:p>
            <a:fld id="{AE415442-E9F0-A749-887B-1BC5697E0A7B}" type="slidenum">
              <a:rPr lang="nl-NL" smtClean="0"/>
              <a:t>‹nr.›</a:t>
            </a:fld>
            <a:endParaRPr lang="nl-NL"/>
          </a:p>
        </p:txBody>
      </p:sp>
    </p:spTree>
    <p:extLst>
      <p:ext uri="{BB962C8B-B14F-4D97-AF65-F5344CB8AC3E}">
        <p14:creationId xmlns:p14="http://schemas.microsoft.com/office/powerpoint/2010/main" val="1241225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7A6C7C-C043-FCBE-BA83-322650930F10}"/>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01452C73-BCA4-EAB0-7D3E-3960938353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E1007CA2-9081-DC77-8BD5-F4AA357140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22D85D25-775D-2E48-B6EE-3196E424FB34}"/>
              </a:ext>
            </a:extLst>
          </p:cNvPr>
          <p:cNvSpPr>
            <a:spLocks noGrp="1"/>
          </p:cNvSpPr>
          <p:nvPr>
            <p:ph type="dt" sz="half" idx="10"/>
          </p:nvPr>
        </p:nvSpPr>
        <p:spPr/>
        <p:txBody>
          <a:bodyPr/>
          <a:lstStyle/>
          <a:p>
            <a:fld id="{EF4C7127-AC62-DC4C-B731-997534632070}" type="datetimeFigureOut">
              <a:rPr lang="nl-NL" smtClean="0"/>
              <a:t>8-9-2026</a:t>
            </a:fld>
            <a:endParaRPr lang="nl-NL"/>
          </a:p>
        </p:txBody>
      </p:sp>
      <p:sp>
        <p:nvSpPr>
          <p:cNvPr id="6" name="Tijdelijke aanduiding voor voettekst 5">
            <a:extLst>
              <a:ext uri="{FF2B5EF4-FFF2-40B4-BE49-F238E27FC236}">
                <a16:creationId xmlns:a16="http://schemas.microsoft.com/office/drawing/2014/main" id="{F8F18AA1-73F3-6909-341F-4FF0EBCDF4FF}"/>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65A8DF25-B077-60B1-6222-082B118055B4}"/>
              </a:ext>
            </a:extLst>
          </p:cNvPr>
          <p:cNvSpPr>
            <a:spLocks noGrp="1"/>
          </p:cNvSpPr>
          <p:nvPr>
            <p:ph type="sldNum" sz="quarter" idx="12"/>
          </p:nvPr>
        </p:nvSpPr>
        <p:spPr/>
        <p:txBody>
          <a:bodyPr/>
          <a:lstStyle/>
          <a:p>
            <a:fld id="{AE415442-E9F0-A749-887B-1BC5697E0A7B}" type="slidenum">
              <a:rPr lang="nl-NL" smtClean="0"/>
              <a:t>‹nr.›</a:t>
            </a:fld>
            <a:endParaRPr lang="nl-NL"/>
          </a:p>
        </p:txBody>
      </p:sp>
    </p:spTree>
    <p:extLst>
      <p:ext uri="{BB962C8B-B14F-4D97-AF65-F5344CB8AC3E}">
        <p14:creationId xmlns:p14="http://schemas.microsoft.com/office/powerpoint/2010/main" val="3385210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0BE1B9-040F-D84D-1CD4-2BB54D2D21EF}"/>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8B7BC83E-E64A-6E6B-2A1D-7B699034A2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B5BF7D5E-0876-10E2-3412-4350DA8834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202E4E46-0BC1-4A94-B0F0-98FB3EA62B9F}"/>
              </a:ext>
            </a:extLst>
          </p:cNvPr>
          <p:cNvSpPr>
            <a:spLocks noGrp="1"/>
          </p:cNvSpPr>
          <p:nvPr>
            <p:ph type="dt" sz="half" idx="10"/>
          </p:nvPr>
        </p:nvSpPr>
        <p:spPr/>
        <p:txBody>
          <a:bodyPr/>
          <a:lstStyle/>
          <a:p>
            <a:fld id="{EF4C7127-AC62-DC4C-B731-997534632070}" type="datetimeFigureOut">
              <a:rPr lang="nl-NL" smtClean="0"/>
              <a:t>8-9-2026</a:t>
            </a:fld>
            <a:endParaRPr lang="nl-NL"/>
          </a:p>
        </p:txBody>
      </p:sp>
      <p:sp>
        <p:nvSpPr>
          <p:cNvPr id="6" name="Tijdelijke aanduiding voor voettekst 5">
            <a:extLst>
              <a:ext uri="{FF2B5EF4-FFF2-40B4-BE49-F238E27FC236}">
                <a16:creationId xmlns:a16="http://schemas.microsoft.com/office/drawing/2014/main" id="{191869EC-15EC-BF5F-A76F-6C5B9DD48271}"/>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36B53C35-335A-74A8-B62F-0C3E2F51FA6C}"/>
              </a:ext>
            </a:extLst>
          </p:cNvPr>
          <p:cNvSpPr>
            <a:spLocks noGrp="1"/>
          </p:cNvSpPr>
          <p:nvPr>
            <p:ph type="sldNum" sz="quarter" idx="12"/>
          </p:nvPr>
        </p:nvSpPr>
        <p:spPr/>
        <p:txBody>
          <a:bodyPr/>
          <a:lstStyle/>
          <a:p>
            <a:fld id="{AE415442-E9F0-A749-887B-1BC5697E0A7B}" type="slidenum">
              <a:rPr lang="nl-NL" smtClean="0"/>
              <a:t>‹nr.›</a:t>
            </a:fld>
            <a:endParaRPr lang="nl-NL"/>
          </a:p>
        </p:txBody>
      </p:sp>
    </p:spTree>
    <p:extLst>
      <p:ext uri="{BB962C8B-B14F-4D97-AF65-F5344CB8AC3E}">
        <p14:creationId xmlns:p14="http://schemas.microsoft.com/office/powerpoint/2010/main" val="1802924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EC1F4C-9574-3015-DC5F-EAAA246D0781}"/>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CFC0FB06-E01F-9219-6375-8C05FD9A5023}"/>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108577A7-91C3-2B1A-448C-5F6C422378B4}"/>
              </a:ext>
            </a:extLst>
          </p:cNvPr>
          <p:cNvSpPr>
            <a:spLocks noGrp="1"/>
          </p:cNvSpPr>
          <p:nvPr>
            <p:ph type="dt" sz="half" idx="10"/>
          </p:nvPr>
        </p:nvSpPr>
        <p:spPr/>
        <p:txBody>
          <a:bodyPr/>
          <a:lstStyle/>
          <a:p>
            <a:fld id="{EF4C7127-AC62-DC4C-B731-997534632070}" type="datetimeFigureOut">
              <a:rPr lang="nl-NL" smtClean="0"/>
              <a:t>8-9-2026</a:t>
            </a:fld>
            <a:endParaRPr lang="nl-NL"/>
          </a:p>
        </p:txBody>
      </p:sp>
      <p:sp>
        <p:nvSpPr>
          <p:cNvPr id="5" name="Tijdelijke aanduiding voor voettekst 4">
            <a:extLst>
              <a:ext uri="{FF2B5EF4-FFF2-40B4-BE49-F238E27FC236}">
                <a16:creationId xmlns:a16="http://schemas.microsoft.com/office/drawing/2014/main" id="{1511193C-CAA0-AF84-27A8-54BB39271630}"/>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A1513CE9-3B36-3DCD-CDE9-354999372429}"/>
              </a:ext>
            </a:extLst>
          </p:cNvPr>
          <p:cNvSpPr>
            <a:spLocks noGrp="1"/>
          </p:cNvSpPr>
          <p:nvPr>
            <p:ph type="sldNum" sz="quarter" idx="12"/>
          </p:nvPr>
        </p:nvSpPr>
        <p:spPr/>
        <p:txBody>
          <a:bodyPr/>
          <a:lstStyle/>
          <a:p>
            <a:fld id="{AE415442-E9F0-A749-887B-1BC5697E0A7B}" type="slidenum">
              <a:rPr lang="nl-NL" smtClean="0"/>
              <a:t>‹nr.›</a:t>
            </a:fld>
            <a:endParaRPr lang="nl-NL"/>
          </a:p>
        </p:txBody>
      </p:sp>
    </p:spTree>
    <p:extLst>
      <p:ext uri="{BB962C8B-B14F-4D97-AF65-F5344CB8AC3E}">
        <p14:creationId xmlns:p14="http://schemas.microsoft.com/office/powerpoint/2010/main" val="152618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CC8C241B-1921-5AF7-9EBD-578D7A75C798}"/>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A38552EC-0AE5-082D-E7BE-94CEB9A5CD4F}"/>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0A028555-EC4F-E456-5ADC-6350AD5A47C4}"/>
              </a:ext>
            </a:extLst>
          </p:cNvPr>
          <p:cNvSpPr>
            <a:spLocks noGrp="1"/>
          </p:cNvSpPr>
          <p:nvPr>
            <p:ph type="dt" sz="half" idx="10"/>
          </p:nvPr>
        </p:nvSpPr>
        <p:spPr/>
        <p:txBody>
          <a:bodyPr/>
          <a:lstStyle/>
          <a:p>
            <a:fld id="{EF4C7127-AC62-DC4C-B731-997534632070}" type="datetimeFigureOut">
              <a:rPr lang="nl-NL" smtClean="0"/>
              <a:t>8-9-2026</a:t>
            </a:fld>
            <a:endParaRPr lang="nl-NL"/>
          </a:p>
        </p:txBody>
      </p:sp>
      <p:sp>
        <p:nvSpPr>
          <p:cNvPr id="5" name="Tijdelijke aanduiding voor voettekst 4">
            <a:extLst>
              <a:ext uri="{FF2B5EF4-FFF2-40B4-BE49-F238E27FC236}">
                <a16:creationId xmlns:a16="http://schemas.microsoft.com/office/drawing/2014/main" id="{A2A044DA-71D6-07F6-B83E-E0B7234AE35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A360FC7-02AD-D006-3E4A-B864AEF03FF8}"/>
              </a:ext>
            </a:extLst>
          </p:cNvPr>
          <p:cNvSpPr>
            <a:spLocks noGrp="1"/>
          </p:cNvSpPr>
          <p:nvPr>
            <p:ph type="sldNum" sz="quarter" idx="12"/>
          </p:nvPr>
        </p:nvSpPr>
        <p:spPr/>
        <p:txBody>
          <a:bodyPr/>
          <a:lstStyle/>
          <a:p>
            <a:fld id="{AE415442-E9F0-A749-887B-1BC5697E0A7B}" type="slidenum">
              <a:rPr lang="nl-NL" smtClean="0"/>
              <a:t>‹nr.›</a:t>
            </a:fld>
            <a:endParaRPr lang="nl-NL"/>
          </a:p>
        </p:txBody>
      </p:sp>
    </p:spTree>
    <p:extLst>
      <p:ext uri="{BB962C8B-B14F-4D97-AF65-F5344CB8AC3E}">
        <p14:creationId xmlns:p14="http://schemas.microsoft.com/office/powerpoint/2010/main" val="548924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D7D532EB-DAA3-D49F-5796-5AF7BBB38F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7D2A6E3D-D296-81AA-78AD-4D971E683DB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FC33D03-1E14-1837-18F7-6AFCFE5089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F4C7127-AC62-DC4C-B731-997534632070}" type="datetimeFigureOut">
              <a:rPr lang="nl-NL" smtClean="0"/>
              <a:t>8-9-2026</a:t>
            </a:fld>
            <a:endParaRPr lang="nl-NL"/>
          </a:p>
        </p:txBody>
      </p:sp>
      <p:sp>
        <p:nvSpPr>
          <p:cNvPr id="5" name="Tijdelijke aanduiding voor voettekst 4">
            <a:extLst>
              <a:ext uri="{FF2B5EF4-FFF2-40B4-BE49-F238E27FC236}">
                <a16:creationId xmlns:a16="http://schemas.microsoft.com/office/drawing/2014/main" id="{57700C47-5929-FE24-E6C8-82128160DA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358A32E7-32AD-CC53-686C-02E3DCF76E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E415442-E9F0-A749-887B-1BC5697E0A7B}" type="slidenum">
              <a:rPr lang="nl-NL" smtClean="0"/>
              <a:t>‹nr.›</a:t>
            </a:fld>
            <a:endParaRPr lang="nl-NL"/>
          </a:p>
        </p:txBody>
      </p:sp>
    </p:spTree>
    <p:extLst>
      <p:ext uri="{BB962C8B-B14F-4D97-AF65-F5344CB8AC3E}">
        <p14:creationId xmlns:p14="http://schemas.microsoft.com/office/powerpoint/2010/main" val="27982293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Afbeelding 2">
            <a:extLst>
              <a:ext uri="{FF2B5EF4-FFF2-40B4-BE49-F238E27FC236}">
                <a16:creationId xmlns:a16="http://schemas.microsoft.com/office/drawing/2014/main" id="{0D0257AF-3B24-287D-8460-5F5DEE737105}"/>
              </a:ext>
            </a:extLst>
          </p:cNvPr>
          <p:cNvPicPr>
            <a:picLocks noChangeAspect="1"/>
          </p:cNvPicPr>
          <p:nvPr/>
        </p:nvPicPr>
        <p:blipFill>
          <a:blip r:embed="rId3"/>
          <a:srcRect b="19"/>
          <a:stretch>
            <a:fillRect/>
          </a:stretch>
        </p:blipFill>
        <p:spPr>
          <a:xfrm>
            <a:off x="20" y="1282"/>
            <a:ext cx="12191980" cy="6856718"/>
          </a:xfrm>
          <a:prstGeom prst="rect">
            <a:avLst/>
          </a:prstGeom>
        </p:spPr>
      </p:pic>
    </p:spTree>
    <p:extLst>
      <p:ext uri="{BB962C8B-B14F-4D97-AF65-F5344CB8AC3E}">
        <p14:creationId xmlns:p14="http://schemas.microsoft.com/office/powerpoint/2010/main" val="2083048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81A3BCBD-FB0F-2541-1A98-D8816E86A48B}"/>
              </a:ext>
            </a:extLst>
          </p:cNvPr>
          <p:cNvPicPr>
            <a:picLocks noChangeAspect="1"/>
          </p:cNvPicPr>
          <p:nvPr/>
        </p:nvPicPr>
        <p:blipFill>
          <a:blip r:embed="rId3"/>
          <a:stretch>
            <a:fillRect/>
          </a:stretch>
        </p:blipFill>
        <p:spPr>
          <a:xfrm>
            <a:off x="0" y="0"/>
            <a:ext cx="12192000" cy="6858000"/>
          </a:xfrm>
          <a:prstGeom prst="rect">
            <a:avLst/>
          </a:prstGeom>
        </p:spPr>
      </p:pic>
      <p:sp>
        <p:nvSpPr>
          <p:cNvPr id="13" name="Rectangle 1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Tekstvak 5">
            <a:extLst>
              <a:ext uri="{FF2B5EF4-FFF2-40B4-BE49-F238E27FC236}">
                <a16:creationId xmlns:a16="http://schemas.microsoft.com/office/drawing/2014/main" id="{A9F37036-81F9-9086-10BA-400D19852869}"/>
              </a:ext>
            </a:extLst>
          </p:cNvPr>
          <p:cNvSpPr txBox="1"/>
          <p:nvPr/>
        </p:nvSpPr>
        <p:spPr>
          <a:xfrm>
            <a:off x="2695266" y="1102490"/>
            <a:ext cx="6977576" cy="830997"/>
          </a:xfrm>
          <a:prstGeom prst="rect">
            <a:avLst/>
          </a:prstGeom>
          <a:noFill/>
        </p:spPr>
        <p:txBody>
          <a:bodyPr wrap="square" rtlCol="0">
            <a:spAutoFit/>
          </a:bodyPr>
          <a:lstStyle/>
          <a:p>
            <a:r>
              <a:rPr lang="nl-NL" sz="2400" dirty="0">
                <a:solidFill>
                  <a:schemeClr val="bg1"/>
                </a:solidFill>
              </a:rPr>
              <a:t>ik weet al redelijk goed welke studie ik ga kiezen na het behalen van mijn diploma</a:t>
            </a:r>
          </a:p>
        </p:txBody>
      </p:sp>
      <p:sp>
        <p:nvSpPr>
          <p:cNvPr id="7" name="Tekstvak 6">
            <a:extLst>
              <a:ext uri="{FF2B5EF4-FFF2-40B4-BE49-F238E27FC236}">
                <a16:creationId xmlns:a16="http://schemas.microsoft.com/office/drawing/2014/main" id="{62D41E03-A3F9-CC77-AFC9-2F4B7B251241}"/>
              </a:ext>
            </a:extLst>
          </p:cNvPr>
          <p:cNvSpPr txBox="1"/>
          <p:nvPr/>
        </p:nvSpPr>
        <p:spPr>
          <a:xfrm>
            <a:off x="2695266" y="2182944"/>
            <a:ext cx="6977576" cy="830997"/>
          </a:xfrm>
          <a:prstGeom prst="rect">
            <a:avLst/>
          </a:prstGeom>
          <a:noFill/>
        </p:spPr>
        <p:txBody>
          <a:bodyPr wrap="square" rtlCol="0">
            <a:spAutoFit/>
          </a:bodyPr>
          <a:lstStyle/>
          <a:p>
            <a:r>
              <a:rPr lang="nl-NL" sz="2400" dirty="0">
                <a:solidFill>
                  <a:schemeClr val="bg1"/>
                </a:solidFill>
              </a:rPr>
              <a:t>ik heb nog geen idee wat ik wil gaan doen na het behalen van mijn diploma</a:t>
            </a:r>
          </a:p>
        </p:txBody>
      </p:sp>
      <p:sp>
        <p:nvSpPr>
          <p:cNvPr id="9" name="Tekstvak 8">
            <a:extLst>
              <a:ext uri="{FF2B5EF4-FFF2-40B4-BE49-F238E27FC236}">
                <a16:creationId xmlns:a16="http://schemas.microsoft.com/office/drawing/2014/main" id="{0AF28299-300F-A451-D5D2-68C7637926FC}"/>
              </a:ext>
            </a:extLst>
          </p:cNvPr>
          <p:cNvSpPr txBox="1"/>
          <p:nvPr/>
        </p:nvSpPr>
        <p:spPr>
          <a:xfrm>
            <a:off x="2695266" y="3162712"/>
            <a:ext cx="6977576" cy="830997"/>
          </a:xfrm>
          <a:prstGeom prst="rect">
            <a:avLst/>
          </a:prstGeom>
          <a:noFill/>
        </p:spPr>
        <p:txBody>
          <a:bodyPr wrap="square" rtlCol="0">
            <a:spAutoFit/>
          </a:bodyPr>
          <a:lstStyle/>
          <a:p>
            <a:r>
              <a:rPr lang="nl-NL" sz="2400" dirty="0">
                <a:solidFill>
                  <a:schemeClr val="bg1"/>
                </a:solidFill>
              </a:rPr>
              <a:t>ik word onrustig als ik over mijn studiekeuze moet gaan nadenken</a:t>
            </a:r>
          </a:p>
        </p:txBody>
      </p:sp>
      <p:sp>
        <p:nvSpPr>
          <p:cNvPr id="10" name="Tekstvak 9">
            <a:extLst>
              <a:ext uri="{FF2B5EF4-FFF2-40B4-BE49-F238E27FC236}">
                <a16:creationId xmlns:a16="http://schemas.microsoft.com/office/drawing/2014/main" id="{F70656FE-44EB-B292-A302-6EE057F16F31}"/>
              </a:ext>
            </a:extLst>
          </p:cNvPr>
          <p:cNvSpPr txBox="1"/>
          <p:nvPr/>
        </p:nvSpPr>
        <p:spPr>
          <a:xfrm>
            <a:off x="2695266" y="4179359"/>
            <a:ext cx="6977576" cy="830997"/>
          </a:xfrm>
          <a:prstGeom prst="rect">
            <a:avLst/>
          </a:prstGeom>
          <a:noFill/>
        </p:spPr>
        <p:txBody>
          <a:bodyPr wrap="square" rtlCol="0">
            <a:spAutoFit/>
          </a:bodyPr>
          <a:lstStyle/>
          <a:p>
            <a:r>
              <a:rPr lang="nl-NL" sz="2400" dirty="0">
                <a:solidFill>
                  <a:schemeClr val="bg1"/>
                </a:solidFill>
              </a:rPr>
              <a:t>ik zou graag meer overzicht willen hebben om een goede keuze te kunnen maken</a:t>
            </a:r>
          </a:p>
        </p:txBody>
      </p:sp>
    </p:spTree>
    <p:extLst>
      <p:ext uri="{BB962C8B-B14F-4D97-AF65-F5344CB8AC3E}">
        <p14:creationId xmlns:p14="http://schemas.microsoft.com/office/powerpoint/2010/main" val="2845348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C0D8FC1B-DDEA-3186-B83A-A79C5649B4EE}"/>
              </a:ext>
            </a:extLst>
          </p:cNvPr>
          <p:cNvPicPr>
            <a:picLocks noChangeAspect="1"/>
          </p:cNvPicPr>
          <p:nvPr/>
        </p:nvPicPr>
        <p:blipFill>
          <a:blip r:embed="rId3"/>
          <a:stretch>
            <a:fillRect/>
          </a:stretch>
        </p:blipFill>
        <p:spPr>
          <a:xfrm>
            <a:off x="0" y="0"/>
            <a:ext cx="12192000" cy="6858000"/>
          </a:xfrm>
          <a:prstGeom prst="rect">
            <a:avLst/>
          </a:prstGeom>
        </p:spPr>
      </p:pic>
      <p:sp>
        <p:nvSpPr>
          <p:cNvPr id="13" name="Rectangle 1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Tekstvak 5">
            <a:extLst>
              <a:ext uri="{FF2B5EF4-FFF2-40B4-BE49-F238E27FC236}">
                <a16:creationId xmlns:a16="http://schemas.microsoft.com/office/drawing/2014/main" id="{159AA4BD-FB04-8009-2A53-F8729318AB3B}"/>
              </a:ext>
            </a:extLst>
          </p:cNvPr>
          <p:cNvSpPr txBox="1"/>
          <p:nvPr/>
        </p:nvSpPr>
        <p:spPr>
          <a:xfrm>
            <a:off x="7793502" y="1223890"/>
            <a:ext cx="1693398" cy="646331"/>
          </a:xfrm>
          <a:prstGeom prst="rect">
            <a:avLst/>
          </a:prstGeom>
          <a:noFill/>
        </p:spPr>
        <p:txBody>
          <a:bodyPr wrap="square" rtlCol="0">
            <a:spAutoFit/>
          </a:bodyPr>
          <a:lstStyle/>
          <a:p>
            <a:r>
              <a:rPr lang="nl-NL" sz="3600" dirty="0">
                <a:solidFill>
                  <a:schemeClr val="bg1"/>
                </a:solidFill>
              </a:rPr>
              <a:t>ca. 500</a:t>
            </a:r>
          </a:p>
        </p:txBody>
      </p:sp>
      <p:sp>
        <p:nvSpPr>
          <p:cNvPr id="7" name="Tekstvak 6">
            <a:extLst>
              <a:ext uri="{FF2B5EF4-FFF2-40B4-BE49-F238E27FC236}">
                <a16:creationId xmlns:a16="http://schemas.microsoft.com/office/drawing/2014/main" id="{8C623A29-DEB4-4590-6872-EABD8790269F}"/>
              </a:ext>
            </a:extLst>
          </p:cNvPr>
          <p:cNvSpPr txBox="1"/>
          <p:nvPr/>
        </p:nvSpPr>
        <p:spPr>
          <a:xfrm>
            <a:off x="7793502" y="2248486"/>
            <a:ext cx="1858498" cy="646331"/>
          </a:xfrm>
          <a:prstGeom prst="rect">
            <a:avLst/>
          </a:prstGeom>
          <a:noFill/>
        </p:spPr>
        <p:txBody>
          <a:bodyPr wrap="square" rtlCol="0">
            <a:spAutoFit/>
          </a:bodyPr>
          <a:lstStyle/>
          <a:p>
            <a:r>
              <a:rPr lang="nl-NL" sz="3600" dirty="0">
                <a:solidFill>
                  <a:schemeClr val="bg1"/>
                </a:solidFill>
              </a:rPr>
              <a:t>ca. 375</a:t>
            </a:r>
          </a:p>
        </p:txBody>
      </p:sp>
      <p:sp>
        <p:nvSpPr>
          <p:cNvPr id="9" name="Tekstvak 8">
            <a:extLst>
              <a:ext uri="{FF2B5EF4-FFF2-40B4-BE49-F238E27FC236}">
                <a16:creationId xmlns:a16="http://schemas.microsoft.com/office/drawing/2014/main" id="{60AE5CE4-252C-283A-2BBA-AE6476C5A1FA}"/>
              </a:ext>
            </a:extLst>
          </p:cNvPr>
          <p:cNvSpPr txBox="1"/>
          <p:nvPr/>
        </p:nvSpPr>
        <p:spPr>
          <a:xfrm>
            <a:off x="7596554" y="3273082"/>
            <a:ext cx="2284046" cy="646331"/>
          </a:xfrm>
          <a:prstGeom prst="rect">
            <a:avLst/>
          </a:prstGeom>
          <a:noFill/>
        </p:spPr>
        <p:txBody>
          <a:bodyPr wrap="square" rtlCol="0">
            <a:spAutoFit/>
          </a:bodyPr>
          <a:lstStyle/>
          <a:p>
            <a:r>
              <a:rPr lang="nl-NL" sz="3600" dirty="0">
                <a:solidFill>
                  <a:schemeClr val="bg1"/>
                </a:solidFill>
              </a:rPr>
              <a:t>ca. 1150</a:t>
            </a:r>
          </a:p>
        </p:txBody>
      </p:sp>
      <p:sp>
        <p:nvSpPr>
          <p:cNvPr id="10" name="Tekstvak 9">
            <a:extLst>
              <a:ext uri="{FF2B5EF4-FFF2-40B4-BE49-F238E27FC236}">
                <a16:creationId xmlns:a16="http://schemas.microsoft.com/office/drawing/2014/main" id="{B0B3C090-FED3-90D8-A761-C8C4EA10083E}"/>
              </a:ext>
            </a:extLst>
          </p:cNvPr>
          <p:cNvSpPr txBox="1"/>
          <p:nvPr/>
        </p:nvSpPr>
        <p:spPr>
          <a:xfrm>
            <a:off x="7793502" y="4297678"/>
            <a:ext cx="1960098" cy="646331"/>
          </a:xfrm>
          <a:prstGeom prst="rect">
            <a:avLst/>
          </a:prstGeom>
          <a:noFill/>
        </p:spPr>
        <p:txBody>
          <a:bodyPr wrap="square" rtlCol="0">
            <a:spAutoFit/>
          </a:bodyPr>
          <a:lstStyle/>
          <a:p>
            <a:r>
              <a:rPr lang="nl-NL" sz="3600" dirty="0">
                <a:solidFill>
                  <a:schemeClr val="bg1"/>
                </a:solidFill>
              </a:rPr>
              <a:t>ca. 450</a:t>
            </a:r>
          </a:p>
        </p:txBody>
      </p:sp>
    </p:spTree>
    <p:extLst>
      <p:ext uri="{BB962C8B-B14F-4D97-AF65-F5344CB8AC3E}">
        <p14:creationId xmlns:p14="http://schemas.microsoft.com/office/powerpoint/2010/main" val="3032424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Afbeelding 2">
            <a:extLst>
              <a:ext uri="{FF2B5EF4-FFF2-40B4-BE49-F238E27FC236}">
                <a16:creationId xmlns:a16="http://schemas.microsoft.com/office/drawing/2014/main" id="{86C06F59-B218-AB28-7CC8-EDACCE336AC5}"/>
              </a:ext>
            </a:extLst>
          </p:cNvPr>
          <p:cNvPicPr>
            <a:picLocks noChangeAspect="1"/>
          </p:cNvPicPr>
          <p:nvPr/>
        </p:nvPicPr>
        <p:blipFill>
          <a:blip r:embed="rId3"/>
          <a:srcRect b="19"/>
          <a:stretch>
            <a:fillRect/>
          </a:stretch>
        </p:blipFill>
        <p:spPr>
          <a:xfrm>
            <a:off x="-1504" y="1282"/>
            <a:ext cx="12191980" cy="6856718"/>
          </a:xfrm>
          <a:prstGeom prst="rect">
            <a:avLst/>
          </a:prstGeom>
        </p:spPr>
      </p:pic>
    </p:spTree>
    <p:extLst>
      <p:ext uri="{BB962C8B-B14F-4D97-AF65-F5344CB8AC3E}">
        <p14:creationId xmlns:p14="http://schemas.microsoft.com/office/powerpoint/2010/main" val="2798490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Afbeelding 3">
            <a:extLst>
              <a:ext uri="{FF2B5EF4-FFF2-40B4-BE49-F238E27FC236}">
                <a16:creationId xmlns:a16="http://schemas.microsoft.com/office/drawing/2014/main" id="{B6A908A0-2545-4564-2386-496D06DD1A11}"/>
              </a:ext>
            </a:extLst>
          </p:cNvPr>
          <p:cNvPicPr>
            <a:picLocks noChangeAspect="1"/>
          </p:cNvPicPr>
          <p:nvPr/>
        </p:nvPicPr>
        <p:blipFill>
          <a:blip r:embed="rId3"/>
          <a:srcRect b="19"/>
          <a:stretch>
            <a:fillRect/>
          </a:stretch>
        </p:blipFill>
        <p:spPr>
          <a:xfrm>
            <a:off x="20" y="1282"/>
            <a:ext cx="12191980" cy="6856718"/>
          </a:xfrm>
          <a:prstGeom prst="rect">
            <a:avLst/>
          </a:prstGeom>
        </p:spPr>
      </p:pic>
    </p:spTree>
    <p:extLst>
      <p:ext uri="{BB962C8B-B14F-4D97-AF65-F5344CB8AC3E}">
        <p14:creationId xmlns:p14="http://schemas.microsoft.com/office/powerpoint/2010/main" val="51376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Afbeelding 2">
            <a:extLst>
              <a:ext uri="{FF2B5EF4-FFF2-40B4-BE49-F238E27FC236}">
                <a16:creationId xmlns:a16="http://schemas.microsoft.com/office/drawing/2014/main" id="{5A9EFFDF-B3EE-CA62-1E53-DA54A8C98E7B}"/>
              </a:ext>
            </a:extLst>
          </p:cNvPr>
          <p:cNvPicPr>
            <a:picLocks noChangeAspect="1"/>
          </p:cNvPicPr>
          <p:nvPr/>
        </p:nvPicPr>
        <p:blipFill>
          <a:blip r:embed="rId3"/>
          <a:srcRect b="19"/>
          <a:stretch>
            <a:fillRect/>
          </a:stretch>
        </p:blipFill>
        <p:spPr>
          <a:xfrm>
            <a:off x="20" y="1282"/>
            <a:ext cx="12191980" cy="6856718"/>
          </a:xfrm>
          <a:prstGeom prst="rect">
            <a:avLst/>
          </a:prstGeom>
        </p:spPr>
      </p:pic>
    </p:spTree>
    <p:extLst>
      <p:ext uri="{BB962C8B-B14F-4D97-AF65-F5344CB8AC3E}">
        <p14:creationId xmlns:p14="http://schemas.microsoft.com/office/powerpoint/2010/main" val="42540416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Afbeelding 2">
            <a:extLst>
              <a:ext uri="{FF2B5EF4-FFF2-40B4-BE49-F238E27FC236}">
                <a16:creationId xmlns:a16="http://schemas.microsoft.com/office/drawing/2014/main" id="{52C96836-0600-79F8-48A3-180D2B36B2F2}"/>
              </a:ext>
            </a:extLst>
          </p:cNvPr>
          <p:cNvPicPr>
            <a:picLocks noChangeAspect="1"/>
          </p:cNvPicPr>
          <p:nvPr/>
        </p:nvPicPr>
        <p:blipFill>
          <a:blip r:embed="rId3"/>
          <a:srcRect b="19"/>
          <a:stretch>
            <a:fillRect/>
          </a:stretch>
        </p:blipFill>
        <p:spPr>
          <a:xfrm>
            <a:off x="20" y="1282"/>
            <a:ext cx="12191980" cy="6856718"/>
          </a:xfrm>
          <a:prstGeom prst="rect">
            <a:avLst/>
          </a:prstGeom>
        </p:spPr>
      </p:pic>
    </p:spTree>
    <p:extLst>
      <p:ext uri="{BB962C8B-B14F-4D97-AF65-F5344CB8AC3E}">
        <p14:creationId xmlns:p14="http://schemas.microsoft.com/office/powerpoint/2010/main" val="24118573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Afbeelding 4">
            <a:extLst>
              <a:ext uri="{FF2B5EF4-FFF2-40B4-BE49-F238E27FC236}">
                <a16:creationId xmlns:a16="http://schemas.microsoft.com/office/drawing/2014/main" id="{393BBE6C-7029-47FE-4E3A-8CC17B5EB289}"/>
              </a:ext>
            </a:extLst>
          </p:cNvPr>
          <p:cNvPicPr>
            <a:picLocks noChangeAspect="1"/>
          </p:cNvPicPr>
          <p:nvPr/>
        </p:nvPicPr>
        <p:blipFill>
          <a:blip r:embed="rId3"/>
          <a:srcRect b="19"/>
          <a:stretch>
            <a:fillRect/>
          </a:stretch>
        </p:blipFill>
        <p:spPr>
          <a:xfrm>
            <a:off x="20" y="1282"/>
            <a:ext cx="12191980" cy="6856718"/>
          </a:xfrm>
          <a:prstGeom prst="rect">
            <a:avLst/>
          </a:prstGeom>
        </p:spPr>
      </p:pic>
      <p:pic>
        <p:nvPicPr>
          <p:cNvPr id="3" name="Afbeelding 2">
            <a:extLst>
              <a:ext uri="{FF2B5EF4-FFF2-40B4-BE49-F238E27FC236}">
                <a16:creationId xmlns:a16="http://schemas.microsoft.com/office/drawing/2014/main" id="{71AC0E44-6AAA-D16D-B868-4C0DE0426880}"/>
              </a:ext>
            </a:extLst>
          </p:cNvPr>
          <p:cNvPicPr>
            <a:picLocks noChangeAspect="1"/>
          </p:cNvPicPr>
          <p:nvPr/>
        </p:nvPicPr>
        <p:blipFill>
          <a:blip r:embed="rId4"/>
          <a:stretch/>
        </p:blipFill>
        <p:spPr>
          <a:xfrm>
            <a:off x="3605389" y="2527300"/>
            <a:ext cx="736600" cy="381000"/>
          </a:xfrm>
          <a:prstGeom prst="rect">
            <a:avLst/>
          </a:prstGeom>
        </p:spPr>
      </p:pic>
      <p:pic>
        <p:nvPicPr>
          <p:cNvPr id="4" name="Afbeelding 3">
            <a:extLst>
              <a:ext uri="{FF2B5EF4-FFF2-40B4-BE49-F238E27FC236}">
                <a16:creationId xmlns:a16="http://schemas.microsoft.com/office/drawing/2014/main" id="{7269352C-3070-1F25-3A3F-E67DDF082ADE}"/>
              </a:ext>
            </a:extLst>
          </p:cNvPr>
          <p:cNvPicPr>
            <a:picLocks noChangeAspect="1"/>
          </p:cNvPicPr>
          <p:nvPr/>
        </p:nvPicPr>
        <p:blipFill>
          <a:blip r:embed="rId4"/>
          <a:stretch/>
        </p:blipFill>
        <p:spPr>
          <a:xfrm>
            <a:off x="3605389" y="3338689"/>
            <a:ext cx="736600" cy="381000"/>
          </a:xfrm>
          <a:prstGeom prst="rect">
            <a:avLst/>
          </a:prstGeom>
        </p:spPr>
      </p:pic>
      <p:pic>
        <p:nvPicPr>
          <p:cNvPr id="9" name="Afbeelding 8">
            <a:extLst>
              <a:ext uri="{FF2B5EF4-FFF2-40B4-BE49-F238E27FC236}">
                <a16:creationId xmlns:a16="http://schemas.microsoft.com/office/drawing/2014/main" id="{4BDE784C-9559-73B0-F552-A1DC60753536}"/>
              </a:ext>
            </a:extLst>
          </p:cNvPr>
          <p:cNvPicPr>
            <a:picLocks noChangeAspect="1"/>
          </p:cNvPicPr>
          <p:nvPr/>
        </p:nvPicPr>
        <p:blipFill>
          <a:blip r:embed="rId5"/>
          <a:stretch/>
        </p:blipFill>
        <p:spPr>
          <a:xfrm rot="18950401">
            <a:off x="4541953" y="2233068"/>
            <a:ext cx="974732" cy="969463"/>
          </a:xfrm>
          <a:prstGeom prst="rect">
            <a:avLst/>
          </a:prstGeom>
        </p:spPr>
      </p:pic>
      <p:pic>
        <p:nvPicPr>
          <p:cNvPr id="11" name="Afbeelding 10">
            <a:extLst>
              <a:ext uri="{FF2B5EF4-FFF2-40B4-BE49-F238E27FC236}">
                <a16:creationId xmlns:a16="http://schemas.microsoft.com/office/drawing/2014/main" id="{D3734BD0-2B16-E9FC-F032-030E7CA835D5}"/>
              </a:ext>
            </a:extLst>
          </p:cNvPr>
          <p:cNvPicPr>
            <a:picLocks noChangeAspect="1"/>
          </p:cNvPicPr>
          <p:nvPr/>
        </p:nvPicPr>
        <p:blipFill>
          <a:blip r:embed="rId6"/>
          <a:stretch/>
        </p:blipFill>
        <p:spPr>
          <a:xfrm>
            <a:off x="4630994" y="3029957"/>
            <a:ext cx="834130" cy="1064852"/>
          </a:xfrm>
          <a:prstGeom prst="rect">
            <a:avLst/>
          </a:prstGeom>
        </p:spPr>
      </p:pic>
      <p:pic>
        <p:nvPicPr>
          <p:cNvPr id="12" name="Afbeelding 11">
            <a:extLst>
              <a:ext uri="{FF2B5EF4-FFF2-40B4-BE49-F238E27FC236}">
                <a16:creationId xmlns:a16="http://schemas.microsoft.com/office/drawing/2014/main" id="{823CF266-A8CE-570D-570B-F29F96172858}"/>
              </a:ext>
            </a:extLst>
          </p:cNvPr>
          <p:cNvPicPr>
            <a:picLocks noChangeAspect="1"/>
          </p:cNvPicPr>
          <p:nvPr/>
        </p:nvPicPr>
        <p:blipFill>
          <a:blip r:embed="rId5"/>
          <a:stretch/>
        </p:blipFill>
        <p:spPr>
          <a:xfrm rot="18950401">
            <a:off x="5300656" y="2233069"/>
            <a:ext cx="974732" cy="969463"/>
          </a:xfrm>
          <a:prstGeom prst="rect">
            <a:avLst/>
          </a:prstGeom>
        </p:spPr>
      </p:pic>
      <p:pic>
        <p:nvPicPr>
          <p:cNvPr id="14" name="Afbeelding 13">
            <a:extLst>
              <a:ext uri="{FF2B5EF4-FFF2-40B4-BE49-F238E27FC236}">
                <a16:creationId xmlns:a16="http://schemas.microsoft.com/office/drawing/2014/main" id="{D62276D9-E6AB-A420-AD04-8076ABA2E6E3}"/>
              </a:ext>
            </a:extLst>
          </p:cNvPr>
          <p:cNvPicPr>
            <a:picLocks noChangeAspect="1"/>
          </p:cNvPicPr>
          <p:nvPr/>
        </p:nvPicPr>
        <p:blipFill>
          <a:blip r:embed="rId5"/>
          <a:stretch/>
        </p:blipFill>
        <p:spPr>
          <a:xfrm rot="18950401">
            <a:off x="6059358" y="3082355"/>
            <a:ext cx="974732" cy="969463"/>
          </a:xfrm>
          <a:prstGeom prst="rect">
            <a:avLst/>
          </a:prstGeom>
        </p:spPr>
      </p:pic>
      <p:pic>
        <p:nvPicPr>
          <p:cNvPr id="15" name="Afbeelding 14">
            <a:extLst>
              <a:ext uri="{FF2B5EF4-FFF2-40B4-BE49-F238E27FC236}">
                <a16:creationId xmlns:a16="http://schemas.microsoft.com/office/drawing/2014/main" id="{9A8DA11A-05DB-0E56-76F3-F746B987D190}"/>
              </a:ext>
            </a:extLst>
          </p:cNvPr>
          <p:cNvPicPr>
            <a:picLocks noChangeAspect="1"/>
          </p:cNvPicPr>
          <p:nvPr/>
        </p:nvPicPr>
        <p:blipFill>
          <a:blip r:embed="rId5"/>
          <a:stretch/>
        </p:blipFill>
        <p:spPr>
          <a:xfrm rot="18950401">
            <a:off x="6771158" y="3088337"/>
            <a:ext cx="974732" cy="969463"/>
          </a:xfrm>
          <a:prstGeom prst="rect">
            <a:avLst/>
          </a:prstGeom>
        </p:spPr>
      </p:pic>
      <p:pic>
        <p:nvPicPr>
          <p:cNvPr id="18" name="Afbeelding 17">
            <a:extLst>
              <a:ext uri="{FF2B5EF4-FFF2-40B4-BE49-F238E27FC236}">
                <a16:creationId xmlns:a16="http://schemas.microsoft.com/office/drawing/2014/main" id="{37929F74-69BC-F389-A3D6-534D27CCCAA2}"/>
              </a:ext>
            </a:extLst>
          </p:cNvPr>
          <p:cNvPicPr>
            <a:picLocks noChangeAspect="1"/>
          </p:cNvPicPr>
          <p:nvPr/>
        </p:nvPicPr>
        <p:blipFill>
          <a:blip r:embed="rId6"/>
          <a:stretch/>
        </p:blipFill>
        <p:spPr>
          <a:xfrm>
            <a:off x="5395425" y="3040642"/>
            <a:ext cx="834130" cy="1064852"/>
          </a:xfrm>
          <a:prstGeom prst="rect">
            <a:avLst/>
          </a:prstGeom>
        </p:spPr>
      </p:pic>
      <p:pic>
        <p:nvPicPr>
          <p:cNvPr id="19" name="Afbeelding 18">
            <a:extLst>
              <a:ext uri="{FF2B5EF4-FFF2-40B4-BE49-F238E27FC236}">
                <a16:creationId xmlns:a16="http://schemas.microsoft.com/office/drawing/2014/main" id="{5582CF29-AA17-E4B8-B0C3-7CD6D62CA451}"/>
              </a:ext>
            </a:extLst>
          </p:cNvPr>
          <p:cNvPicPr>
            <a:picLocks noChangeAspect="1"/>
          </p:cNvPicPr>
          <p:nvPr/>
        </p:nvPicPr>
        <p:blipFill>
          <a:blip r:embed="rId6"/>
          <a:stretch/>
        </p:blipFill>
        <p:spPr>
          <a:xfrm>
            <a:off x="6103181" y="2179391"/>
            <a:ext cx="834130" cy="1064852"/>
          </a:xfrm>
          <a:prstGeom prst="rect">
            <a:avLst/>
          </a:prstGeom>
        </p:spPr>
      </p:pic>
      <p:pic>
        <p:nvPicPr>
          <p:cNvPr id="20" name="Afbeelding 19">
            <a:extLst>
              <a:ext uri="{FF2B5EF4-FFF2-40B4-BE49-F238E27FC236}">
                <a16:creationId xmlns:a16="http://schemas.microsoft.com/office/drawing/2014/main" id="{2F771563-A2F7-317A-1E45-B36960C270D4}"/>
              </a:ext>
            </a:extLst>
          </p:cNvPr>
          <p:cNvPicPr>
            <a:picLocks noChangeAspect="1"/>
          </p:cNvPicPr>
          <p:nvPr/>
        </p:nvPicPr>
        <p:blipFill>
          <a:blip r:embed="rId6"/>
          <a:stretch/>
        </p:blipFill>
        <p:spPr>
          <a:xfrm>
            <a:off x="6869622" y="2179391"/>
            <a:ext cx="834130" cy="1064852"/>
          </a:xfrm>
          <a:prstGeom prst="rect">
            <a:avLst/>
          </a:prstGeom>
        </p:spPr>
      </p:pic>
      <p:sp>
        <p:nvSpPr>
          <p:cNvPr id="21" name="Tekstvak 20">
            <a:extLst>
              <a:ext uri="{FF2B5EF4-FFF2-40B4-BE49-F238E27FC236}">
                <a16:creationId xmlns:a16="http://schemas.microsoft.com/office/drawing/2014/main" id="{74D5E671-D2AA-347A-2748-3705A586ACEB}"/>
              </a:ext>
            </a:extLst>
          </p:cNvPr>
          <p:cNvSpPr txBox="1"/>
          <p:nvPr/>
        </p:nvSpPr>
        <p:spPr>
          <a:xfrm>
            <a:off x="8040123" y="2691403"/>
            <a:ext cx="3509743" cy="338554"/>
          </a:xfrm>
          <a:prstGeom prst="rect">
            <a:avLst/>
          </a:prstGeom>
          <a:noFill/>
        </p:spPr>
        <p:txBody>
          <a:bodyPr wrap="none" rtlCol="0">
            <a:spAutoFit/>
          </a:bodyPr>
          <a:lstStyle/>
          <a:p>
            <a:r>
              <a:rPr lang="nl-NL" sz="1600" dirty="0"/>
              <a:t>noteer deze letter </a:t>
            </a:r>
            <a:r>
              <a:rPr lang="nl-NL" sz="1600" u="sng" dirty="0"/>
              <a:t>NIET</a:t>
            </a:r>
            <a:r>
              <a:rPr lang="nl-NL" sz="1600" dirty="0"/>
              <a:t> bij jouw profiel</a:t>
            </a:r>
          </a:p>
        </p:txBody>
      </p:sp>
      <p:sp>
        <p:nvSpPr>
          <p:cNvPr id="23" name="Tekstvak 22">
            <a:extLst>
              <a:ext uri="{FF2B5EF4-FFF2-40B4-BE49-F238E27FC236}">
                <a16:creationId xmlns:a16="http://schemas.microsoft.com/office/drawing/2014/main" id="{04FA2F29-5CC9-9FA2-A545-037B5603E94D}"/>
              </a:ext>
            </a:extLst>
          </p:cNvPr>
          <p:cNvSpPr txBox="1"/>
          <p:nvPr/>
        </p:nvSpPr>
        <p:spPr>
          <a:xfrm>
            <a:off x="8041695" y="2229331"/>
            <a:ext cx="3957365" cy="338554"/>
          </a:xfrm>
          <a:prstGeom prst="rect">
            <a:avLst/>
          </a:prstGeom>
          <a:noFill/>
        </p:spPr>
        <p:txBody>
          <a:bodyPr wrap="none" rtlCol="0">
            <a:spAutoFit/>
          </a:bodyPr>
          <a:lstStyle/>
          <a:p>
            <a:r>
              <a:rPr lang="nl-NL" sz="1600" dirty="0"/>
              <a:t>noteer deze letter hieronder bij jouw profiel</a:t>
            </a:r>
          </a:p>
        </p:txBody>
      </p:sp>
      <p:sp>
        <p:nvSpPr>
          <p:cNvPr id="24" name="Tekstvak 23">
            <a:extLst>
              <a:ext uri="{FF2B5EF4-FFF2-40B4-BE49-F238E27FC236}">
                <a16:creationId xmlns:a16="http://schemas.microsoft.com/office/drawing/2014/main" id="{7EAB644B-F979-C9AF-DF67-72CE2B9B3464}"/>
              </a:ext>
            </a:extLst>
          </p:cNvPr>
          <p:cNvSpPr txBox="1"/>
          <p:nvPr/>
        </p:nvSpPr>
        <p:spPr>
          <a:xfrm>
            <a:off x="8040876" y="3081295"/>
            <a:ext cx="3282117" cy="338554"/>
          </a:xfrm>
          <a:prstGeom prst="rect">
            <a:avLst/>
          </a:prstGeom>
          <a:noFill/>
        </p:spPr>
        <p:txBody>
          <a:bodyPr wrap="none" rtlCol="0">
            <a:spAutoFit/>
          </a:bodyPr>
          <a:lstStyle/>
          <a:p>
            <a:r>
              <a:rPr lang="nl-NL" sz="1600" dirty="0"/>
              <a:t>noteer deze 2</a:t>
            </a:r>
            <a:r>
              <a:rPr lang="nl-NL" sz="1600" baseline="30000" dirty="0"/>
              <a:t>e</a:t>
            </a:r>
            <a:r>
              <a:rPr lang="nl-NL" sz="1600" dirty="0"/>
              <a:t> letter bij jouw profiel</a:t>
            </a:r>
          </a:p>
        </p:txBody>
      </p:sp>
      <p:sp>
        <p:nvSpPr>
          <p:cNvPr id="25" name="Tekstvak 24">
            <a:extLst>
              <a:ext uri="{FF2B5EF4-FFF2-40B4-BE49-F238E27FC236}">
                <a16:creationId xmlns:a16="http://schemas.microsoft.com/office/drawing/2014/main" id="{456D3851-9F80-376F-A041-24ED9C09A49F}"/>
              </a:ext>
            </a:extLst>
          </p:cNvPr>
          <p:cNvSpPr txBox="1"/>
          <p:nvPr/>
        </p:nvSpPr>
        <p:spPr>
          <a:xfrm>
            <a:off x="8524576" y="4597509"/>
            <a:ext cx="3634265" cy="830997"/>
          </a:xfrm>
          <a:prstGeom prst="rect">
            <a:avLst/>
          </a:prstGeom>
          <a:noFill/>
        </p:spPr>
        <p:txBody>
          <a:bodyPr wrap="none" rtlCol="0">
            <a:spAutoFit/>
          </a:bodyPr>
          <a:lstStyle/>
          <a:p>
            <a:r>
              <a:rPr lang="nl-NL" sz="1600" dirty="0"/>
              <a:t>let op: hier staan alleen de omcirkelde </a:t>
            </a:r>
          </a:p>
          <a:p>
            <a:r>
              <a:rPr lang="nl-NL" sz="1600" dirty="0"/>
              <a:t>letters van de bovenste rij in de</a:t>
            </a:r>
          </a:p>
          <a:p>
            <a:r>
              <a:rPr lang="nl-NL" sz="1600" dirty="0"/>
              <a:t>volgorde waarin je ze hebt omcirkeld</a:t>
            </a:r>
          </a:p>
        </p:txBody>
      </p:sp>
      <p:pic>
        <p:nvPicPr>
          <p:cNvPr id="27" name="Afbeelding 26">
            <a:extLst>
              <a:ext uri="{FF2B5EF4-FFF2-40B4-BE49-F238E27FC236}">
                <a16:creationId xmlns:a16="http://schemas.microsoft.com/office/drawing/2014/main" id="{DFC759F7-CF1A-1CE9-FB78-BA52A0BE096B}"/>
              </a:ext>
            </a:extLst>
          </p:cNvPr>
          <p:cNvPicPr>
            <a:picLocks noChangeAspect="1"/>
          </p:cNvPicPr>
          <p:nvPr/>
        </p:nvPicPr>
        <p:blipFill>
          <a:blip r:embed="rId4"/>
          <a:stretch/>
        </p:blipFill>
        <p:spPr>
          <a:xfrm>
            <a:off x="7787976" y="4682704"/>
            <a:ext cx="736600" cy="381000"/>
          </a:xfrm>
          <a:prstGeom prst="rect">
            <a:avLst/>
          </a:prstGeom>
        </p:spPr>
      </p:pic>
      <p:sp>
        <p:nvSpPr>
          <p:cNvPr id="29" name="Tekstvak 28">
            <a:extLst>
              <a:ext uri="{FF2B5EF4-FFF2-40B4-BE49-F238E27FC236}">
                <a16:creationId xmlns:a16="http://schemas.microsoft.com/office/drawing/2014/main" id="{CFC29069-CEED-1D19-BA16-C4BE8EC08A33}"/>
              </a:ext>
            </a:extLst>
          </p:cNvPr>
          <p:cNvSpPr txBox="1"/>
          <p:nvPr/>
        </p:nvSpPr>
        <p:spPr>
          <a:xfrm>
            <a:off x="5729528" y="4428233"/>
            <a:ext cx="495649" cy="584775"/>
          </a:xfrm>
          <a:prstGeom prst="rect">
            <a:avLst/>
          </a:prstGeom>
          <a:noFill/>
        </p:spPr>
        <p:txBody>
          <a:bodyPr wrap="none" rtlCol="0">
            <a:spAutoFit/>
          </a:bodyPr>
          <a:lstStyle/>
          <a:p>
            <a:r>
              <a:rPr lang="nl-NL" sz="3200" dirty="0">
                <a:solidFill>
                  <a:srgbClr val="3B2CD1"/>
                </a:solidFill>
                <a:latin typeface="Gliker Black" pitchFamily="2" charset="77"/>
              </a:rPr>
              <a:t>C</a:t>
            </a:r>
          </a:p>
        </p:txBody>
      </p:sp>
      <p:sp>
        <p:nvSpPr>
          <p:cNvPr id="31" name="Tekstvak 30">
            <a:extLst>
              <a:ext uri="{FF2B5EF4-FFF2-40B4-BE49-F238E27FC236}">
                <a16:creationId xmlns:a16="http://schemas.microsoft.com/office/drawing/2014/main" id="{BB89F4CC-8376-988B-DD79-3F391D020534}"/>
              </a:ext>
            </a:extLst>
          </p:cNvPr>
          <p:cNvSpPr txBox="1"/>
          <p:nvPr/>
        </p:nvSpPr>
        <p:spPr>
          <a:xfrm>
            <a:off x="6096000" y="4321012"/>
            <a:ext cx="509242" cy="707886"/>
          </a:xfrm>
          <a:prstGeom prst="rect">
            <a:avLst/>
          </a:prstGeom>
          <a:noFill/>
        </p:spPr>
        <p:txBody>
          <a:bodyPr wrap="square" rtlCol="0">
            <a:spAutoFit/>
          </a:bodyPr>
          <a:lstStyle/>
          <a:p>
            <a:r>
              <a:rPr lang="nl-NL" sz="4000" dirty="0">
                <a:solidFill>
                  <a:srgbClr val="00D247"/>
                </a:solidFill>
                <a:latin typeface="Gliker Black" pitchFamily="2" charset="77"/>
              </a:rPr>
              <a:t>s</a:t>
            </a:r>
          </a:p>
        </p:txBody>
      </p:sp>
      <p:sp>
        <p:nvSpPr>
          <p:cNvPr id="34" name="Tekstvak 33">
            <a:extLst>
              <a:ext uri="{FF2B5EF4-FFF2-40B4-BE49-F238E27FC236}">
                <a16:creationId xmlns:a16="http://schemas.microsoft.com/office/drawing/2014/main" id="{DFC373FB-93A7-3217-971D-5239C2EA9FB2}"/>
              </a:ext>
            </a:extLst>
          </p:cNvPr>
          <p:cNvSpPr txBox="1"/>
          <p:nvPr/>
        </p:nvSpPr>
        <p:spPr>
          <a:xfrm>
            <a:off x="8041695" y="3499248"/>
            <a:ext cx="4124014" cy="584775"/>
          </a:xfrm>
          <a:prstGeom prst="rect">
            <a:avLst/>
          </a:prstGeom>
          <a:noFill/>
        </p:spPr>
        <p:txBody>
          <a:bodyPr wrap="none" rtlCol="0">
            <a:spAutoFit/>
          </a:bodyPr>
          <a:lstStyle/>
          <a:p>
            <a:r>
              <a:rPr lang="nl-NL" sz="1600" dirty="0"/>
              <a:t>noteer alléén bij een cirkel </a:t>
            </a:r>
            <a:r>
              <a:rPr lang="nl-NL" sz="1600" u="sng" dirty="0"/>
              <a:t>boven</a:t>
            </a:r>
            <a:r>
              <a:rPr lang="nl-NL" sz="1600" dirty="0"/>
              <a:t> deze letter  </a:t>
            </a:r>
          </a:p>
          <a:p>
            <a:r>
              <a:rPr lang="nl-NL" sz="1600" dirty="0"/>
              <a:t>bij jouw profiel</a:t>
            </a:r>
          </a:p>
        </p:txBody>
      </p:sp>
    </p:spTree>
    <p:extLst>
      <p:ext uri="{BB962C8B-B14F-4D97-AF65-F5344CB8AC3E}">
        <p14:creationId xmlns:p14="http://schemas.microsoft.com/office/powerpoint/2010/main" val="2700449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3"/>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nodeType="clickEffect">
                                  <p:stCondLst>
                                    <p:cond delay="0"/>
                                  </p:stCondLst>
                                  <p:childTnLst>
                                    <p:set>
                                      <p:cBhvr>
                                        <p:cTn id="46" dur="1" fill="hold">
                                          <p:stCondLst>
                                            <p:cond delay="0"/>
                                          </p:stCondLst>
                                        </p:cTn>
                                        <p:tgtEl>
                                          <p:spTgt spid="4"/>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3"/>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18"/>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34"/>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12"/>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27"/>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p:bldP spid="24" grpId="0"/>
      <p:bldP spid="25" grpId="0"/>
      <p:bldP spid="29" grpId="0"/>
      <p:bldP spid="31" grpId="0"/>
      <p:bldP spid="3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Afbeelding 4">
            <a:extLst>
              <a:ext uri="{FF2B5EF4-FFF2-40B4-BE49-F238E27FC236}">
                <a16:creationId xmlns:a16="http://schemas.microsoft.com/office/drawing/2014/main" id="{97448E0E-D3E5-9218-8983-CAF25586DC6B}"/>
              </a:ext>
            </a:extLst>
          </p:cNvPr>
          <p:cNvPicPr>
            <a:picLocks noChangeAspect="1"/>
          </p:cNvPicPr>
          <p:nvPr/>
        </p:nvPicPr>
        <p:blipFill>
          <a:blip r:embed="rId3"/>
          <a:srcRect b="19"/>
          <a:stretch>
            <a:fillRect/>
          </a:stretch>
        </p:blipFill>
        <p:spPr>
          <a:xfrm>
            <a:off x="20" y="1282"/>
            <a:ext cx="12191980" cy="6856718"/>
          </a:xfrm>
          <a:prstGeom prst="rect">
            <a:avLst/>
          </a:prstGeom>
        </p:spPr>
      </p:pic>
      <p:pic>
        <p:nvPicPr>
          <p:cNvPr id="2" name="Afbeelding 1">
            <a:extLst>
              <a:ext uri="{FF2B5EF4-FFF2-40B4-BE49-F238E27FC236}">
                <a16:creationId xmlns:a16="http://schemas.microsoft.com/office/drawing/2014/main" id="{B4C4D34B-206C-3DD6-92B7-0922CF271D96}"/>
              </a:ext>
            </a:extLst>
          </p:cNvPr>
          <p:cNvPicPr>
            <a:picLocks noChangeAspect="1"/>
          </p:cNvPicPr>
          <p:nvPr/>
        </p:nvPicPr>
        <p:blipFill>
          <a:blip r:embed="rId4"/>
          <a:stretch>
            <a:fillRect/>
          </a:stretch>
        </p:blipFill>
        <p:spPr>
          <a:xfrm>
            <a:off x="3894665" y="1962856"/>
            <a:ext cx="650523" cy="336477"/>
          </a:xfrm>
          <a:prstGeom prst="rect">
            <a:avLst/>
          </a:prstGeom>
        </p:spPr>
      </p:pic>
      <p:pic>
        <p:nvPicPr>
          <p:cNvPr id="3" name="Afbeelding 2">
            <a:extLst>
              <a:ext uri="{FF2B5EF4-FFF2-40B4-BE49-F238E27FC236}">
                <a16:creationId xmlns:a16="http://schemas.microsoft.com/office/drawing/2014/main" id="{6C1C9DCC-81BC-1627-451A-956797922BE6}"/>
              </a:ext>
            </a:extLst>
          </p:cNvPr>
          <p:cNvPicPr>
            <a:picLocks noChangeAspect="1"/>
          </p:cNvPicPr>
          <p:nvPr/>
        </p:nvPicPr>
        <p:blipFill>
          <a:blip r:embed="rId4"/>
          <a:stretch>
            <a:fillRect/>
          </a:stretch>
        </p:blipFill>
        <p:spPr>
          <a:xfrm>
            <a:off x="3917243" y="3990753"/>
            <a:ext cx="650523" cy="336477"/>
          </a:xfrm>
          <a:prstGeom prst="rect">
            <a:avLst/>
          </a:prstGeom>
        </p:spPr>
      </p:pic>
      <p:pic>
        <p:nvPicPr>
          <p:cNvPr id="4" name="Afbeelding 3">
            <a:extLst>
              <a:ext uri="{FF2B5EF4-FFF2-40B4-BE49-F238E27FC236}">
                <a16:creationId xmlns:a16="http://schemas.microsoft.com/office/drawing/2014/main" id="{809EDD97-AE09-1DFA-7A08-42E118AD1F6D}"/>
              </a:ext>
            </a:extLst>
          </p:cNvPr>
          <p:cNvPicPr>
            <a:picLocks noChangeAspect="1"/>
          </p:cNvPicPr>
          <p:nvPr/>
        </p:nvPicPr>
        <p:blipFill>
          <a:blip r:embed="rId4"/>
          <a:stretch>
            <a:fillRect/>
          </a:stretch>
        </p:blipFill>
        <p:spPr>
          <a:xfrm rot="10800000">
            <a:off x="8425702" y="3990753"/>
            <a:ext cx="650523" cy="336477"/>
          </a:xfrm>
          <a:prstGeom prst="rect">
            <a:avLst/>
          </a:prstGeom>
        </p:spPr>
      </p:pic>
      <p:pic>
        <p:nvPicPr>
          <p:cNvPr id="12" name="Afbeelding 11">
            <a:extLst>
              <a:ext uri="{FF2B5EF4-FFF2-40B4-BE49-F238E27FC236}">
                <a16:creationId xmlns:a16="http://schemas.microsoft.com/office/drawing/2014/main" id="{42EE5383-C6D9-C802-5D84-FA4498C13F8C}"/>
              </a:ext>
            </a:extLst>
          </p:cNvPr>
          <p:cNvPicPr>
            <a:picLocks noChangeAspect="1"/>
          </p:cNvPicPr>
          <p:nvPr/>
        </p:nvPicPr>
        <p:blipFill>
          <a:blip r:embed="rId4"/>
          <a:stretch>
            <a:fillRect/>
          </a:stretch>
        </p:blipFill>
        <p:spPr>
          <a:xfrm rot="10800000">
            <a:off x="8425701" y="1962856"/>
            <a:ext cx="650523" cy="336477"/>
          </a:xfrm>
          <a:prstGeom prst="rect">
            <a:avLst/>
          </a:prstGeom>
        </p:spPr>
      </p:pic>
    </p:spTree>
    <p:extLst>
      <p:ext uri="{BB962C8B-B14F-4D97-AF65-F5344CB8AC3E}">
        <p14:creationId xmlns:p14="http://schemas.microsoft.com/office/powerpoint/2010/main" val="3662763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2"/>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4"/>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Afbeelding 2">
            <a:extLst>
              <a:ext uri="{FF2B5EF4-FFF2-40B4-BE49-F238E27FC236}">
                <a16:creationId xmlns:a16="http://schemas.microsoft.com/office/drawing/2014/main" id="{7A6F64AB-290F-3CDD-4C54-8407DB23529B}"/>
              </a:ext>
            </a:extLst>
          </p:cNvPr>
          <p:cNvPicPr>
            <a:picLocks noChangeAspect="1"/>
          </p:cNvPicPr>
          <p:nvPr/>
        </p:nvPicPr>
        <p:blipFill>
          <a:blip r:embed="rId3"/>
          <a:srcRect b="19"/>
          <a:stretch>
            <a:fillRect/>
          </a:stretch>
        </p:blipFill>
        <p:spPr>
          <a:xfrm>
            <a:off x="20" y="1282"/>
            <a:ext cx="12191980" cy="6856718"/>
          </a:xfrm>
          <a:prstGeom prst="rect">
            <a:avLst/>
          </a:prstGeom>
        </p:spPr>
      </p:pic>
    </p:spTree>
    <p:extLst>
      <p:ext uri="{BB962C8B-B14F-4D97-AF65-F5344CB8AC3E}">
        <p14:creationId xmlns:p14="http://schemas.microsoft.com/office/powerpoint/2010/main" val="21145731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Afbeelding 2">
            <a:extLst>
              <a:ext uri="{FF2B5EF4-FFF2-40B4-BE49-F238E27FC236}">
                <a16:creationId xmlns:a16="http://schemas.microsoft.com/office/drawing/2014/main" id="{F7F92FA6-B85A-22D4-6DB3-71702AF5005D}"/>
              </a:ext>
            </a:extLst>
          </p:cNvPr>
          <p:cNvPicPr>
            <a:picLocks noChangeAspect="1"/>
          </p:cNvPicPr>
          <p:nvPr/>
        </p:nvPicPr>
        <p:blipFill>
          <a:blip r:embed="rId3"/>
          <a:srcRect b="19"/>
          <a:stretch>
            <a:fillRect/>
          </a:stretch>
        </p:blipFill>
        <p:spPr>
          <a:xfrm>
            <a:off x="20" y="1282"/>
            <a:ext cx="12191980" cy="6856718"/>
          </a:xfrm>
          <a:prstGeom prst="rect">
            <a:avLst/>
          </a:prstGeom>
        </p:spPr>
      </p:pic>
    </p:spTree>
    <p:extLst>
      <p:ext uri="{BB962C8B-B14F-4D97-AF65-F5344CB8AC3E}">
        <p14:creationId xmlns:p14="http://schemas.microsoft.com/office/powerpoint/2010/main" val="687506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Afbeelding 2">
            <a:extLst>
              <a:ext uri="{FF2B5EF4-FFF2-40B4-BE49-F238E27FC236}">
                <a16:creationId xmlns:a16="http://schemas.microsoft.com/office/drawing/2014/main" id="{1E5C3124-917B-0D64-84FC-EDC7541F7DB1}"/>
              </a:ext>
            </a:extLst>
          </p:cNvPr>
          <p:cNvPicPr>
            <a:picLocks noChangeAspect="1"/>
          </p:cNvPicPr>
          <p:nvPr/>
        </p:nvPicPr>
        <p:blipFill>
          <a:blip r:embed="rId3"/>
          <a:srcRect b="19"/>
          <a:stretch>
            <a:fillRect/>
          </a:stretch>
        </p:blipFill>
        <p:spPr>
          <a:xfrm>
            <a:off x="20" y="1282"/>
            <a:ext cx="12191980" cy="6856718"/>
          </a:xfrm>
          <a:prstGeom prst="rect">
            <a:avLst/>
          </a:prstGeom>
        </p:spPr>
      </p:pic>
    </p:spTree>
    <p:extLst>
      <p:ext uri="{BB962C8B-B14F-4D97-AF65-F5344CB8AC3E}">
        <p14:creationId xmlns:p14="http://schemas.microsoft.com/office/powerpoint/2010/main" val="35350447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Afbeelding 3">
            <a:extLst>
              <a:ext uri="{FF2B5EF4-FFF2-40B4-BE49-F238E27FC236}">
                <a16:creationId xmlns:a16="http://schemas.microsoft.com/office/drawing/2014/main" id="{73D4DE07-2F70-8A86-3742-6954DED7FD59}"/>
              </a:ext>
            </a:extLst>
          </p:cNvPr>
          <p:cNvPicPr>
            <a:picLocks noChangeAspect="1"/>
          </p:cNvPicPr>
          <p:nvPr/>
        </p:nvPicPr>
        <p:blipFill>
          <a:blip r:embed="rId3"/>
          <a:srcRect b="19"/>
          <a:stretch>
            <a:fillRect/>
          </a:stretch>
        </p:blipFill>
        <p:spPr>
          <a:xfrm>
            <a:off x="20" y="1282"/>
            <a:ext cx="12191980" cy="6856718"/>
          </a:xfrm>
          <a:prstGeom prst="rect">
            <a:avLst/>
          </a:prstGeom>
        </p:spPr>
      </p:pic>
    </p:spTree>
    <p:extLst>
      <p:ext uri="{BB962C8B-B14F-4D97-AF65-F5344CB8AC3E}">
        <p14:creationId xmlns:p14="http://schemas.microsoft.com/office/powerpoint/2010/main" val="10469013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Afbeelding 3">
            <a:extLst>
              <a:ext uri="{FF2B5EF4-FFF2-40B4-BE49-F238E27FC236}">
                <a16:creationId xmlns:a16="http://schemas.microsoft.com/office/drawing/2014/main" id="{9BA0BD71-EA98-FC6C-7525-F1DC4FF0C0BE}"/>
              </a:ext>
            </a:extLst>
          </p:cNvPr>
          <p:cNvPicPr>
            <a:picLocks noChangeAspect="1"/>
          </p:cNvPicPr>
          <p:nvPr/>
        </p:nvPicPr>
        <p:blipFill>
          <a:blip r:embed="rId3"/>
          <a:srcRect b="19"/>
          <a:stretch>
            <a:fillRect/>
          </a:stretch>
        </p:blipFill>
        <p:spPr>
          <a:xfrm>
            <a:off x="20" y="1282"/>
            <a:ext cx="12191980" cy="6856718"/>
          </a:xfrm>
          <a:prstGeom prst="rect">
            <a:avLst/>
          </a:prstGeom>
        </p:spPr>
      </p:pic>
    </p:spTree>
    <p:extLst>
      <p:ext uri="{BB962C8B-B14F-4D97-AF65-F5344CB8AC3E}">
        <p14:creationId xmlns:p14="http://schemas.microsoft.com/office/powerpoint/2010/main" val="30396888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Afbeelding 3">
            <a:extLst>
              <a:ext uri="{FF2B5EF4-FFF2-40B4-BE49-F238E27FC236}">
                <a16:creationId xmlns:a16="http://schemas.microsoft.com/office/drawing/2014/main" id="{00FAC565-65FD-4016-7CBD-8A4B459D8A2D}"/>
              </a:ext>
            </a:extLst>
          </p:cNvPr>
          <p:cNvPicPr>
            <a:picLocks noChangeAspect="1"/>
          </p:cNvPicPr>
          <p:nvPr/>
        </p:nvPicPr>
        <p:blipFill>
          <a:blip r:embed="rId3"/>
          <a:srcRect b="19"/>
          <a:stretch>
            <a:fillRect/>
          </a:stretch>
        </p:blipFill>
        <p:spPr>
          <a:xfrm>
            <a:off x="20" y="1282"/>
            <a:ext cx="12191980" cy="6856718"/>
          </a:xfrm>
          <a:prstGeom prst="rect">
            <a:avLst/>
          </a:prstGeom>
        </p:spPr>
      </p:pic>
    </p:spTree>
    <p:extLst>
      <p:ext uri="{BB962C8B-B14F-4D97-AF65-F5344CB8AC3E}">
        <p14:creationId xmlns:p14="http://schemas.microsoft.com/office/powerpoint/2010/main" val="3915084679"/>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445</TotalTime>
  <Words>2190</Words>
  <Application>Microsoft Office PowerPoint</Application>
  <PresentationFormat>Breedbeeld</PresentationFormat>
  <Paragraphs>191</Paragraphs>
  <Slides>15</Slides>
  <Notes>15</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15</vt:i4>
      </vt:variant>
    </vt:vector>
  </HeadingPairs>
  <TitlesOfParts>
    <vt:vector size="20" baseType="lpstr">
      <vt:lpstr>Aptos</vt:lpstr>
      <vt:lpstr>Aptos Display</vt:lpstr>
      <vt:lpstr>Arial</vt:lpstr>
      <vt:lpstr>Gliker Black</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Carla Zwart</dc:creator>
  <cp:lastModifiedBy>Valeri Berns</cp:lastModifiedBy>
  <cp:revision>8</cp:revision>
  <dcterms:created xsi:type="dcterms:W3CDTF">2026-07-23T18:09:50Z</dcterms:created>
  <dcterms:modified xsi:type="dcterms:W3CDTF">2026-09-08T16:02:47Z</dcterms:modified>
</cp:coreProperties>
</file>