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0" r:id="rId5"/>
  </p:sldMasterIdLst>
  <p:notesMasterIdLst>
    <p:notesMasterId r:id="rId31"/>
  </p:notesMasterIdLst>
  <p:sldIdLst>
    <p:sldId id="267" r:id="rId6"/>
    <p:sldId id="314" r:id="rId7"/>
    <p:sldId id="316" r:id="rId8"/>
    <p:sldId id="269" r:id="rId9"/>
    <p:sldId id="291" r:id="rId10"/>
    <p:sldId id="292" r:id="rId11"/>
    <p:sldId id="270" r:id="rId12"/>
    <p:sldId id="317" r:id="rId13"/>
    <p:sldId id="319" r:id="rId14"/>
    <p:sldId id="318" r:id="rId15"/>
    <p:sldId id="276" r:id="rId16"/>
    <p:sldId id="313" r:id="rId17"/>
    <p:sldId id="283" r:id="rId18"/>
    <p:sldId id="284" r:id="rId19"/>
    <p:sldId id="285" r:id="rId20"/>
    <p:sldId id="289" r:id="rId21"/>
    <p:sldId id="320" r:id="rId22"/>
    <p:sldId id="331" r:id="rId23"/>
    <p:sldId id="333" r:id="rId24"/>
    <p:sldId id="305" r:id="rId25"/>
    <p:sldId id="297" r:id="rId26"/>
    <p:sldId id="296" r:id="rId27"/>
    <p:sldId id="258" r:id="rId28"/>
    <p:sldId id="321" r:id="rId29"/>
    <p:sldId id="304" r:id="rId3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FCA33A-5AFB-671A-CFDC-99E0E6DA43B0}" name="Spierts, D.M.J. (Danique)" initials="SD(" userId="S::danique.spierts@zuyd.nl::030917b5-ef29-4741-8518-9dae243fb7b0" providerId="AD"/>
  <p188:author id="{1906E8D6-06C9-C40D-028E-298811C37BB0}" name="Pokrovskaya, P.S. (Polina)" initials="PP(" userId="S::polina.pokrovskaya@zuyd.nl::370fac8d-5520-4bd1-bfcf-3e959f0cb0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17F0D-7823-4168-815C-C48D747F0D06}" v="1" dt="2025-09-15T06:31:20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FAFB-2801-4221-81CE-3B328ED1353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EEEEA-E292-4B43-8920-D54DA41ABEA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0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EEEA-E292-4B43-8920-D54DA41ABE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26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Foundation HMSM is an </a:t>
            </a:r>
            <a:r>
              <a:rPr lang="en-US" dirty="0" err="1">
                <a:ea typeface="Calibri"/>
                <a:cs typeface="Calibri"/>
              </a:rPr>
              <a:t>initiave</a:t>
            </a:r>
            <a:r>
              <a:rPr lang="en-US" dirty="0">
                <a:ea typeface="Calibri"/>
                <a:cs typeface="Calibri"/>
              </a:rPr>
              <a:t> of alumni to support ambitious young talents with less financial resources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34D-079A-4268-8A97-4E6070012D3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15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hotelschoolmaastricht" TargetMode="External"/><Relationship Id="rId13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hyperlink" Target="https://www.facebook.com/HotelManagementSchoolMaastricht" TargetMode="External"/><Relationship Id="rId16" Type="http://schemas.openxmlformats.org/officeDocument/2006/relationships/hyperlink" Target="https://www.hotelschoolmaastricht.nl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hyperlink" Target="https://www.youtube.com/@HHmaastricht1" TargetMode="External"/><Relationship Id="rId5" Type="http://schemas.openxmlformats.org/officeDocument/2006/relationships/hyperlink" Target="https://www.linkedin.com/school/maastricht-hotel-management-school/" TargetMode="External"/><Relationship Id="rId15" Type="http://schemas.openxmlformats.org/officeDocument/2006/relationships/image" Target="../media/image2.svg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chool/maastricht-hotel-management-school/" TargetMode="External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hotelschoolmaastricht" TargetMode="External"/><Relationship Id="rId5" Type="http://schemas.openxmlformats.org/officeDocument/2006/relationships/hyperlink" Target="https://www.facebook.com/HotelManagementSchoolMaastricht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6.svg"/><Relationship Id="rId4" Type="http://schemas.openxmlformats.org/officeDocument/2006/relationships/hyperlink" Target="http://www.hotelschoolmaastricht.nl/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youtube.com/@HHmaastricht1" TargetMode="Externa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chool/maastricht-hotel-management-school/" TargetMode="External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hotelschoolmaastricht" TargetMode="External"/><Relationship Id="rId5" Type="http://schemas.openxmlformats.org/officeDocument/2006/relationships/hyperlink" Target="https://www.facebook.com/HotelManagementSchoolMaastricht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6.svg"/><Relationship Id="rId4" Type="http://schemas.openxmlformats.org/officeDocument/2006/relationships/hyperlink" Target="https://www.hotelschoolmaastricht.nl/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youtube.com/@HHmaastricht1" TargetMode="Externa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school/maastricht-hotel-management-school/" TargetMode="External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hotelschoolmaastricht" TargetMode="External"/><Relationship Id="rId5" Type="http://schemas.openxmlformats.org/officeDocument/2006/relationships/hyperlink" Target="https://www.facebook.com/HotelManagementSchoolMaastricht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6.svg"/><Relationship Id="rId4" Type="http://schemas.openxmlformats.org/officeDocument/2006/relationships/hyperlink" Target="http://www.hotelschoolmaastricht.nl/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youtube.com/@HHmaastricht1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F727-A327-2752-C0CB-610AF738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6FF2F-C206-A759-C045-24A00AF0A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5D3A5-6F5C-23AC-D0BC-419F9E3E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25BD3-5595-DEFD-CBB5-0C5ACA10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03047-2841-65CC-5C0F-70E80063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019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ABC5-D5F7-9957-59A7-13DCE6D5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EFFE0-5D35-E41F-94F4-F7359B9B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A3FAC-73C2-9DF4-65A9-8B086441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FB42-DDF7-C385-AFE0-A4F38EE5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A076-6C18-4C84-5B50-7792B36E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138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F188B-2F62-53A5-BE70-BAFA3904F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18F42F-F441-4DC2-74A5-7D56C3896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5059D-577D-A7D9-02CB-C93C063F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BE0B7-FB80-17D2-11A5-BFCAA923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39C0-36F1-9D79-005B-E2AB60FB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173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Paars-Wit + Afbeelding 2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1" y="-2234"/>
            <a:ext cx="12191999" cy="6876600"/>
            <a:chOff x="1656" y="-1"/>
            <a:chExt cx="12191999" cy="6876600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7478726" y="4164673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1656" y="4672417"/>
              <a:ext cx="2231922" cy="2204182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2760" y="1852416"/>
            <a:ext cx="5648711" cy="184665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Hier is plaats voor een titel van meerdere regels lang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2760" y="4357791"/>
            <a:ext cx="5648711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Hier is plaats voor een ondertitel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8BAFB5C7-AFC7-A08C-0444-073E6D4CFF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36210" y="581844"/>
            <a:ext cx="5455789" cy="55840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Logo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215046C-A9C6-6EEC-B742-CE9A41964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712760" y="598087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 +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 rot="10800000">
            <a:off x="-32663" y="4010352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636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E211BA-4808-B538-8A62-A95FCF04C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5636" y="1844675"/>
            <a:ext cx="4989077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3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1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>
            <a:off x="9372600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4817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3BF890E-31DC-71CF-3151-DD0ED10639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5099050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66700" indent="0">
              <a:buNone/>
              <a:defRPr sz="2000"/>
            </a:lvl2pPr>
            <a:lvl3pPr marL="533400" indent="0">
              <a:buNone/>
              <a:defRPr sz="2000"/>
            </a:lvl3pPr>
            <a:lvl4pPr marL="0" indent="0">
              <a:lnSpc>
                <a:spcPts val="2200"/>
              </a:lnSpc>
              <a:buFont typeface="Arial" panose="020B0604020202020204" pitchFamily="34" charset="0"/>
              <a:buNone/>
              <a:defRPr sz="2000"/>
            </a:lvl4pPr>
            <a:lvl5pPr marL="0" indent="0">
              <a:lnSpc>
                <a:spcPts val="22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2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252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645600" indent="-342900">
              <a:buFont typeface="Arial" panose="020B0604020202020204" pitchFamily="34" charset="0"/>
              <a:buChar char="•"/>
              <a:defRPr sz="2000"/>
            </a:lvl2pPr>
            <a:lvl3pPr marL="876300" indent="-342900">
              <a:buFont typeface="Arial" panose="020B0604020202020204" pitchFamily="34" charset="0"/>
              <a:buChar char="•"/>
              <a:defRPr sz="1600"/>
            </a:lvl3pPr>
            <a:lvl4pPr marL="100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4pPr>
            <a:lvl5pPr marL="136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2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fsluiting + Foto + Engels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B982A3-C2D2-1294-1148-EF10A784D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035" y="4070928"/>
            <a:ext cx="2789237" cy="193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Contact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035" y="4355740"/>
            <a:ext cx="2789237" cy="387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naar</a:t>
            </a:r>
            <a:br>
              <a:rPr lang="nl-NL"/>
            </a:br>
            <a:r>
              <a:rPr lang="nl-NL" err="1"/>
              <a:t>achternaam@zuyd.nl</a:t>
            </a:r>
            <a:endParaRPr lang="nl-NL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AF14F9D4-85C3-F924-69DA-6DCE4474E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2926" y="4090195"/>
            <a:ext cx="2789237" cy="1938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More information?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2926" y="4375007"/>
            <a:ext cx="2789237" cy="38779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grpSp>
        <p:nvGrpSpPr>
          <p:cNvPr id="5" name="Groep 25">
            <a:extLst>
              <a:ext uri="{FF2B5EF4-FFF2-40B4-BE49-F238E27FC236}">
                <a16:creationId xmlns:a16="http://schemas.microsoft.com/office/drawing/2014/main" id="{9EF87AE1-427C-770A-F7EE-58D10968967E}"/>
              </a:ext>
            </a:extLst>
          </p:cNvPr>
          <p:cNvGrpSpPr/>
          <p:nvPr userDrawn="1"/>
        </p:nvGrpSpPr>
        <p:grpSpPr>
          <a:xfrm>
            <a:off x="7536875" y="-1027163"/>
            <a:ext cx="4655126" cy="5789968"/>
            <a:chOff x="8142530" y="0"/>
            <a:chExt cx="4049469" cy="5036662"/>
          </a:xfrm>
        </p:grpSpPr>
        <p:sp>
          <p:nvSpPr>
            <p:cNvPr id="17" name="Vrije vorm 21">
              <a:extLst>
                <a:ext uri="{FF2B5EF4-FFF2-40B4-BE49-F238E27FC236}">
                  <a16:creationId xmlns:a16="http://schemas.microsoft.com/office/drawing/2014/main" id="{D7D15823-758D-F11F-E1EB-83E2731AA141}"/>
                </a:ext>
              </a:extLst>
            </p:cNvPr>
            <p:cNvSpPr/>
            <p:nvPr/>
          </p:nvSpPr>
          <p:spPr>
            <a:xfrm>
              <a:off x="8142530" y="1389471"/>
              <a:ext cx="2678055" cy="2709691"/>
            </a:xfrm>
            <a:custGeom>
              <a:avLst/>
              <a:gdLst>
                <a:gd name="connsiteX0" fmla="*/ 0 w 2678055"/>
                <a:gd name="connsiteY0" fmla="*/ 2709692 h 2709691"/>
                <a:gd name="connsiteX1" fmla="*/ 0 w 2678055"/>
                <a:gd name="connsiteY1" fmla="*/ 0 h 2709691"/>
                <a:gd name="connsiteX2" fmla="*/ 2678055 w 2678055"/>
                <a:gd name="connsiteY2" fmla="*/ 0 h 270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8055" h="2709691">
                  <a:moveTo>
                    <a:pt x="0" y="2709692"/>
                  </a:moveTo>
                  <a:lnTo>
                    <a:pt x="0" y="0"/>
                  </a:lnTo>
                  <a:lnTo>
                    <a:pt x="2678055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22">
              <a:extLst>
                <a:ext uri="{FF2B5EF4-FFF2-40B4-BE49-F238E27FC236}">
                  <a16:creationId xmlns:a16="http://schemas.microsoft.com/office/drawing/2014/main" id="{1592E684-E559-DCAB-4930-0A9D24928E25}"/>
                </a:ext>
              </a:extLst>
            </p:cNvPr>
            <p:cNvSpPr/>
            <p:nvPr/>
          </p:nvSpPr>
          <p:spPr>
            <a:xfrm>
              <a:off x="11046539" y="2745433"/>
              <a:ext cx="1145460" cy="2291229"/>
            </a:xfrm>
            <a:custGeom>
              <a:avLst/>
              <a:gdLst>
                <a:gd name="connsiteX0" fmla="*/ 1371414 w 1371414"/>
                <a:gd name="connsiteY0" fmla="*/ 0 h 2743199"/>
                <a:gd name="connsiteX1" fmla="*/ 0 w 1371414"/>
                <a:gd name="connsiteY1" fmla="*/ 1371600 h 2743199"/>
                <a:gd name="connsiteX2" fmla="*/ 1371414 w 1371414"/>
                <a:gd name="connsiteY2" fmla="*/ 2743200 h 2743199"/>
                <a:gd name="connsiteX3" fmla="*/ 1371414 w 1371414"/>
                <a:gd name="connsiteY3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414" h="2743199">
                  <a:moveTo>
                    <a:pt x="1371414" y="0"/>
                  </a:moveTo>
                  <a:cubicBezTo>
                    <a:pt x="614232" y="0"/>
                    <a:pt x="0" y="614316"/>
                    <a:pt x="0" y="1371600"/>
                  </a:cubicBezTo>
                  <a:cubicBezTo>
                    <a:pt x="0" y="2128884"/>
                    <a:pt x="614232" y="2743200"/>
                    <a:pt x="1371414" y="2743200"/>
                  </a:cubicBezTo>
                  <a:lnTo>
                    <a:pt x="1371414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24">
              <a:extLst>
                <a:ext uri="{FF2B5EF4-FFF2-40B4-BE49-F238E27FC236}">
                  <a16:creationId xmlns:a16="http://schemas.microsoft.com/office/drawing/2014/main" id="{8506C520-CBB1-3C22-40B7-66B62DD8A0E5}"/>
                </a:ext>
              </a:extLst>
            </p:cNvPr>
            <p:cNvSpPr/>
            <p:nvPr/>
          </p:nvSpPr>
          <p:spPr>
            <a:xfrm>
              <a:off x="9482675" y="0"/>
              <a:ext cx="1389282" cy="1389471"/>
            </a:xfrm>
            <a:custGeom>
              <a:avLst/>
              <a:gdLst>
                <a:gd name="connsiteX0" fmla="*/ 694641 w 1389282"/>
                <a:gd name="connsiteY0" fmla="*/ 1389471 h 1389471"/>
                <a:gd name="connsiteX1" fmla="*/ 1389283 w 1389282"/>
                <a:gd name="connsiteY1" fmla="*/ 694736 h 1389471"/>
                <a:gd name="connsiteX2" fmla="*/ 694641 w 1389282"/>
                <a:gd name="connsiteY2" fmla="*/ 0 h 1389471"/>
                <a:gd name="connsiteX3" fmla="*/ 0 w 1389282"/>
                <a:gd name="connsiteY3" fmla="*/ 694736 h 1389471"/>
                <a:gd name="connsiteX4" fmla="*/ 694641 w 1389282"/>
                <a:gd name="connsiteY4" fmla="*/ 1389471 h 13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282" h="1389471">
                  <a:moveTo>
                    <a:pt x="694641" y="1389471"/>
                  </a:moveTo>
                  <a:cubicBezTo>
                    <a:pt x="1078816" y="1389471"/>
                    <a:pt x="1389283" y="1078962"/>
                    <a:pt x="1389283" y="694736"/>
                  </a:cubicBezTo>
                  <a:cubicBezTo>
                    <a:pt x="1389283" y="310509"/>
                    <a:pt x="1078816" y="0"/>
                    <a:pt x="694641" y="0"/>
                  </a:cubicBezTo>
                  <a:cubicBezTo>
                    <a:pt x="310467" y="0"/>
                    <a:pt x="0" y="310509"/>
                    <a:pt x="0" y="694736"/>
                  </a:cubicBezTo>
                  <a:cubicBezTo>
                    <a:pt x="0" y="1078962"/>
                    <a:pt x="310467" y="1389471"/>
                    <a:pt x="694641" y="1389471"/>
                  </a:cubicBezTo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Tijdelijke aanduiding voor afbeelding 16">
            <a:extLst>
              <a:ext uri="{FF2B5EF4-FFF2-40B4-BE49-F238E27FC236}">
                <a16:creationId xmlns:a16="http://schemas.microsoft.com/office/drawing/2014/main" id="{4606AA04-CFFF-DFCC-B9B4-DE09DFE93B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5" y="1844053"/>
            <a:ext cx="6256193" cy="1939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7509371" y="4123624"/>
            <a:ext cx="2867891" cy="1938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Follow us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A2FD10C-B97C-3AC7-F57A-4266E57EE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9637" y="4388906"/>
            <a:ext cx="180000" cy="18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89A2DFB-0CC0-D902-074F-12989E3CB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900" y="4379489"/>
            <a:ext cx="180000" cy="180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9B8320C-0438-691E-521D-B9A9E38A0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4649" y="4339007"/>
            <a:ext cx="252000" cy="252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689FDAA-B4C1-7360-CD52-F1D8474653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2625" y="4339007"/>
            <a:ext cx="252000" cy="252000"/>
          </a:xfrm>
          <a:prstGeom prst="rect">
            <a:avLst/>
          </a:prstGeom>
        </p:spPr>
      </p:pic>
      <p:pic>
        <p:nvPicPr>
          <p:cNvPr id="8" name="Picture Placeholder 25">
            <a:extLst>
              <a:ext uri="{FF2B5EF4-FFF2-40B4-BE49-F238E27FC236}">
                <a16:creationId xmlns:a16="http://schemas.microsoft.com/office/drawing/2014/main" id="{4BD652D7-E005-14F1-DA83-0C601870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afbeelding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262781-904D-DF1C-4E2A-B85E78691A22}"/>
              </a:ext>
            </a:extLst>
          </p:cNvPr>
          <p:cNvSpPr/>
          <p:nvPr userDrawn="1"/>
        </p:nvSpPr>
        <p:spPr>
          <a:xfrm>
            <a:off x="0" y="2413337"/>
            <a:ext cx="1879263" cy="1879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566000"/>
            <a:ext cx="5292725" cy="5292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66C3743-3785-1EB0-8237-13D235A9DB2F}"/>
              </a:ext>
            </a:extLst>
          </p:cNvPr>
          <p:cNvSpPr/>
          <p:nvPr userDrawn="1"/>
        </p:nvSpPr>
        <p:spPr>
          <a:xfrm>
            <a:off x="10837877" y="1"/>
            <a:ext cx="1355780" cy="1355963"/>
          </a:xfrm>
          <a:custGeom>
            <a:avLst/>
            <a:gdLst>
              <a:gd name="connsiteX0" fmla="*/ 0 w 1355780"/>
              <a:gd name="connsiteY0" fmla="*/ 0 h 1355963"/>
              <a:gd name="connsiteX1" fmla="*/ 1355780 w 1355780"/>
              <a:gd name="connsiteY1" fmla="*/ 0 h 1355963"/>
              <a:gd name="connsiteX2" fmla="*/ 1355780 w 1355780"/>
              <a:gd name="connsiteY2" fmla="*/ 1355963 h 1355963"/>
              <a:gd name="connsiteX3" fmla="*/ 0 w 1355780"/>
              <a:gd name="connsiteY3" fmla="*/ 0 h 13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80" h="1355963">
                <a:moveTo>
                  <a:pt x="0" y="0"/>
                </a:moveTo>
                <a:lnTo>
                  <a:pt x="1355780" y="0"/>
                </a:lnTo>
                <a:lnTo>
                  <a:pt x="1355780" y="1355963"/>
                </a:lnTo>
                <a:cubicBezTo>
                  <a:pt x="607532" y="1355963"/>
                  <a:pt x="0" y="74834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6" name="Vrije vorm 23">
            <a:extLst>
              <a:ext uri="{FF2B5EF4-FFF2-40B4-BE49-F238E27FC236}">
                <a16:creationId xmlns:a16="http://schemas.microsoft.com/office/drawing/2014/main" id="{96F34423-B30B-77C9-EF16-F597E172BCE0}"/>
              </a:ext>
            </a:extLst>
          </p:cNvPr>
          <p:cNvSpPr/>
          <p:nvPr userDrawn="1"/>
        </p:nvSpPr>
        <p:spPr>
          <a:xfrm>
            <a:off x="5988050" y="4295954"/>
            <a:ext cx="2596552" cy="2564279"/>
          </a:xfrm>
          <a:custGeom>
            <a:avLst/>
            <a:gdLst>
              <a:gd name="connsiteX0" fmla="*/ 0 w 2666887"/>
              <a:gd name="connsiteY0" fmla="*/ 2633740 h 2633740"/>
              <a:gd name="connsiteX1" fmla="*/ 2666887 w 2666887"/>
              <a:gd name="connsiteY1" fmla="*/ 2633740 h 2633740"/>
              <a:gd name="connsiteX2" fmla="*/ 0 w 2666887"/>
              <a:gd name="connsiteY2" fmla="*/ 0 h 26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6887" h="2633740">
                <a:moveTo>
                  <a:pt x="0" y="2633740"/>
                </a:moveTo>
                <a:lnTo>
                  <a:pt x="2666887" y="26337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2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50436-B43F-B004-4D51-E52C485827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5863" y="1565275"/>
            <a:ext cx="3954462" cy="3709670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3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A369-056A-2409-BE6C-36FDAC12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2676-1D17-45D5-6B3B-D7D0B891C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46D4-7A7F-0E5D-30E5-C6AC32E8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71FBE-3615-6C5F-6037-303689C2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091F-083A-8253-1781-2E008B0D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6919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A1AB9A0-2405-C544-9D13-AEFE17922DD3}" type="datetime4">
              <a:rPr lang="nl-NL" smtClean="0"/>
              <a:t>15 september 2025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 dirty="0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700" y="584200"/>
            <a:ext cx="5053012" cy="3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752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Klik op onderstaand pictogram om een afbeelding in te voegen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F7C8C32-6E34-A7D9-C4CA-7F0D9316F3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9201" y="1844676"/>
            <a:ext cx="5053012" cy="4321174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8126896" y="-2234"/>
            <a:ext cx="4065104" cy="6862468"/>
            <a:chOff x="8128551" y="-1"/>
            <a:chExt cx="4065104" cy="6862468"/>
          </a:xfrm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10837876" y="4150541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solidFill>
              <a:srgbClr val="020203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020203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8128551" y="4226493"/>
              <a:ext cx="2666887" cy="2633740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203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solidFill>
              <a:srgbClr val="020203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1567857"/>
            <a:ext cx="8137526" cy="738664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 noProof="0" err="1"/>
              <a:t>Here</a:t>
            </a:r>
            <a:r>
              <a:rPr lang="nl-NL" noProof="0"/>
              <a:t> </a:t>
            </a:r>
            <a:r>
              <a:rPr lang="nl-NL" noProof="0" err="1"/>
              <a:t>you</a:t>
            </a:r>
            <a:r>
              <a:rPr lang="nl-NL" noProof="0"/>
              <a:t> </a:t>
            </a:r>
            <a:r>
              <a:rPr lang="nl-NL" noProof="0" err="1"/>
              <a:t>can</a:t>
            </a:r>
            <a:r>
              <a:rPr lang="nl-NL" noProof="0"/>
              <a:t> </a:t>
            </a:r>
            <a:r>
              <a:rPr lang="nl-NL" noProof="0" err="1"/>
              <a:t>add</a:t>
            </a:r>
            <a:r>
              <a:rPr lang="nl-NL" noProof="0"/>
              <a:t> a </a:t>
            </a:r>
            <a:r>
              <a:rPr lang="nl-NL" noProof="0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2893264"/>
            <a:ext cx="8137525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err="1"/>
              <a:t>This</a:t>
            </a:r>
            <a:r>
              <a:rPr lang="nl-NL" noProof="0"/>
              <a:t> is </a:t>
            </a:r>
            <a:r>
              <a:rPr lang="nl-NL" noProof="0" err="1"/>
              <a:t>for</a:t>
            </a:r>
            <a:r>
              <a:rPr lang="nl-NL" noProof="0"/>
              <a:t> a sub </a:t>
            </a:r>
            <a:r>
              <a:rPr lang="nl-NL" noProof="0" err="1"/>
              <a:t>title</a:t>
            </a:r>
            <a:endParaRPr lang="nl-NL" noProof="0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15FF5590-AC9E-4591-155D-7901FD863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-purple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8126896" y="-2234"/>
            <a:ext cx="4065104" cy="6862468"/>
            <a:chOff x="8128551" y="-1"/>
            <a:chExt cx="4065104" cy="6862468"/>
          </a:xfrm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10837876" y="4150541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solidFill>
              <a:schemeClr val="bg1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chemeClr val="bg1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8128551" y="4226493"/>
              <a:ext cx="2666887" cy="2633740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solidFill>
              <a:schemeClr val="bg1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1567857"/>
            <a:ext cx="8137526" cy="738664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a </a:t>
            </a:r>
            <a:r>
              <a:rPr lang="nl-NL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2893264"/>
            <a:ext cx="8137525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This</a:t>
            </a:r>
            <a:r>
              <a:rPr lang="nl-NL"/>
              <a:t> is </a:t>
            </a:r>
            <a:r>
              <a:rPr lang="nl-NL" err="1"/>
              <a:t>for</a:t>
            </a:r>
            <a:r>
              <a:rPr lang="nl-NL"/>
              <a:t> a sub </a:t>
            </a:r>
            <a:r>
              <a:rPr lang="nl-NL" err="1"/>
              <a:t>title</a:t>
            </a:r>
            <a:endParaRPr lang="en-BE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734E5CF8-C2B3-278D-C993-A218C67F4E82}"/>
              </a:ext>
            </a:extLst>
          </p:cNvPr>
          <p:cNvSpPr txBox="1"/>
          <p:nvPr userDrawn="1"/>
        </p:nvSpPr>
        <p:spPr>
          <a:xfrm>
            <a:off x="203847" y="-4834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pic>
        <p:nvPicPr>
          <p:cNvPr id="323" name="Picture Placeholder 9">
            <a:extLst>
              <a:ext uri="{FF2B5EF4-FFF2-40B4-BE49-F238E27FC236}">
                <a16:creationId xmlns:a16="http://schemas.microsoft.com/office/drawing/2014/main" id="{D9A2B432-2245-0FF8-C51B-11F0FE1B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-purple + Pic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6">
            <a:extLst>
              <a:ext uri="{FF2B5EF4-FFF2-40B4-BE49-F238E27FC236}">
                <a16:creationId xmlns:a16="http://schemas.microsoft.com/office/drawing/2014/main" id="{32BA2E57-FA0F-29BC-CC1D-C2871807CD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675" y="765850"/>
            <a:ext cx="5400000" cy="54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8126896" y="-2234"/>
            <a:ext cx="4065104" cy="6862468"/>
            <a:chOff x="8128551" y="-1"/>
            <a:chExt cx="4065104" cy="6862468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10837876" y="4150541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8128551" y="4226493"/>
              <a:ext cx="2666887" cy="2633740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2212182"/>
            <a:ext cx="5185931" cy="1231106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a </a:t>
            </a:r>
            <a:r>
              <a:rPr lang="nl-NL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823200"/>
            <a:ext cx="5206711" cy="332399"/>
          </a:xfrm>
          <a:prstGeom prst="rect">
            <a:avLst/>
          </a:prstGeom>
        </p:spPr>
        <p:txBody>
          <a:bodyPr bIns="0" anchor="t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This</a:t>
            </a:r>
            <a:r>
              <a:rPr lang="nl-NL"/>
              <a:t> is </a:t>
            </a:r>
            <a:r>
              <a:rPr lang="nl-NL" err="1"/>
              <a:t>for</a:t>
            </a:r>
            <a:r>
              <a:rPr lang="nl-NL"/>
              <a:t> a sub </a:t>
            </a:r>
            <a:r>
              <a:rPr lang="nl-NL" err="1"/>
              <a:t>title</a:t>
            </a:r>
            <a:endParaRPr lang="en-BE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pic>
        <p:nvPicPr>
          <p:cNvPr id="323" name="Picture Placeholder 9">
            <a:extLst>
              <a:ext uri="{FF2B5EF4-FFF2-40B4-BE49-F238E27FC236}">
                <a16:creationId xmlns:a16="http://schemas.microsoft.com/office/drawing/2014/main" id="{116CEFB6-8FF2-E082-BFAE-DD687B0C9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-purple + Picture 2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1" y="-2234"/>
            <a:ext cx="12191999" cy="6876600"/>
            <a:chOff x="1656" y="-1"/>
            <a:chExt cx="12191999" cy="6876600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7478726" y="4164673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1656" y="4672417"/>
              <a:ext cx="2231922" cy="2204182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2760" y="2467969"/>
            <a:ext cx="5648711" cy="1231106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a </a:t>
            </a:r>
            <a:r>
              <a:rPr lang="nl-NL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2760" y="4357791"/>
            <a:ext cx="5648711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err="1"/>
              <a:t>This</a:t>
            </a:r>
            <a:r>
              <a:rPr lang="nl-NL"/>
              <a:t> is </a:t>
            </a:r>
            <a:r>
              <a:rPr lang="nl-NL" err="1"/>
              <a:t>for</a:t>
            </a:r>
            <a:r>
              <a:rPr lang="nl-NL"/>
              <a:t> a sub </a:t>
            </a:r>
            <a:r>
              <a:rPr lang="nl-NL" err="1"/>
              <a:t>title</a:t>
            </a:r>
            <a:endParaRPr lang="en-BE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8BAFB5C7-AFC7-A08C-0444-073E6D4CFF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6210" y="581844"/>
            <a:ext cx="5455789" cy="55840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215046C-A9C6-6EEC-B742-CE9A41964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712760" y="598087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 +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1" y="-2234"/>
            <a:ext cx="12191999" cy="6876600"/>
            <a:chOff x="1656" y="-1"/>
            <a:chExt cx="12191999" cy="6876600"/>
          </a:xfrm>
          <a:solidFill>
            <a:schemeClr val="tx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7478726" y="4164673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1656" y="4691837"/>
              <a:ext cx="2212258" cy="2184762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2760" y="3083522"/>
            <a:ext cx="5648711" cy="615553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Short </a:t>
            </a:r>
            <a:r>
              <a:rPr lang="nl-NL" noProof="0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2760" y="4357791"/>
            <a:ext cx="5648711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err="1"/>
              <a:t>This</a:t>
            </a:r>
            <a:r>
              <a:rPr lang="nl-NL" noProof="0"/>
              <a:t> is </a:t>
            </a:r>
            <a:r>
              <a:rPr lang="nl-NL" noProof="0" err="1"/>
              <a:t>for</a:t>
            </a:r>
            <a:r>
              <a:rPr lang="nl-NL" noProof="0"/>
              <a:t> a sub </a:t>
            </a:r>
            <a:r>
              <a:rPr lang="nl-NL" noProof="0" err="1"/>
              <a:t>title</a:t>
            </a:r>
            <a:endParaRPr lang="nl-NL" noProof="0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8BAFB5C7-AFC7-A08C-0444-073E6D4CFF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6210" y="581844"/>
            <a:ext cx="5455789" cy="55840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FF94701-E781-FB10-0B5A-071AA1619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712760" y="598087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8126896" y="-2234"/>
            <a:ext cx="4065104" cy="6862468"/>
            <a:chOff x="8128551" y="-1"/>
            <a:chExt cx="4065104" cy="6862468"/>
          </a:xfrm>
          <a:solidFill>
            <a:schemeClr val="tx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10837876" y="4150541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8128551" y="4226493"/>
              <a:ext cx="2666887" cy="2633740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764" y="1397909"/>
            <a:ext cx="7679401" cy="1102179"/>
          </a:xfrm>
          <a:solidFill>
            <a:schemeClr val="tx2"/>
          </a:solidFill>
        </p:spPr>
        <p:txBody>
          <a:bodyPr wrap="square" lIns="180000" tIns="180000" rIns="180000" bIns="180000" anchor="b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err="1"/>
              <a:t>Here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a </a:t>
            </a:r>
            <a:r>
              <a:rPr lang="nl-NL" err="1"/>
              <a:t>title</a:t>
            </a:r>
            <a:endParaRPr lang="nl-NL" noProof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2893264"/>
            <a:ext cx="8137525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err="1"/>
              <a:t>This</a:t>
            </a:r>
            <a:r>
              <a:rPr lang="nl-NL" noProof="0"/>
              <a:t> is </a:t>
            </a:r>
            <a:r>
              <a:rPr lang="nl-NL" noProof="0" err="1"/>
              <a:t>for</a:t>
            </a:r>
            <a:r>
              <a:rPr lang="nl-NL" noProof="0"/>
              <a:t> a sub </a:t>
            </a:r>
            <a:r>
              <a:rPr lang="nl-NL" noProof="0" err="1"/>
              <a:t>title</a:t>
            </a:r>
            <a:endParaRPr lang="nl-NL" noProof="0"/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BE98661A-9574-7505-2101-102A19681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F417E57-E24D-FB42-8432-D2656EECA6EB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20067"/>
                </a:solidFill>
              </a:defRPr>
            </a:lvl1pPr>
          </a:lstStyle>
          <a:p>
            <a:r>
              <a:rPr lang="nl-NL"/>
              <a:t>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D4AD60-B9F4-4F22-6BE1-D1640219C8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4313" y="0"/>
            <a:ext cx="5627687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932D5-6B7F-A857-F91D-F36555B623F4}"/>
              </a:ext>
            </a:extLst>
          </p:cNvPr>
          <p:cNvSpPr txBox="1"/>
          <p:nvPr userDrawn="1"/>
        </p:nvSpPr>
        <p:spPr>
          <a:xfrm>
            <a:off x="5870797" y="29819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err="1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2005529-1AE2-56FB-99CC-CF815B5AA3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325" y="1844675"/>
            <a:ext cx="5496753" cy="4321175"/>
          </a:xfrm>
        </p:spPr>
        <p:txBody>
          <a:bodyPr/>
          <a:lstStyle>
            <a:lvl1pPr>
              <a:defRPr sz="2000" b="1"/>
            </a:lvl1pPr>
            <a:lvl2pPr marL="0" indent="0">
              <a:buFont typeface="+mj-lt"/>
              <a:buNone/>
              <a:defRPr sz="1800"/>
            </a:lvl2pPr>
            <a:lvl3pPr marL="209400" indent="0">
              <a:buFont typeface="+mj-lt"/>
              <a:buNone/>
              <a:defRPr sz="1800"/>
            </a:lvl3pPr>
            <a:lvl4pPr marL="468000" indent="0">
              <a:buFont typeface="+mj-lt"/>
              <a:buNone/>
              <a:defRPr sz="1800"/>
            </a:lvl4pPr>
            <a:lvl5pPr marL="648000" indent="0">
              <a:buFont typeface="+mj-lt"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92C93A2-4591-164D-8144-63BFA319F35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01621-A988-CE4C-CDF5-5B3D3F45332A}"/>
              </a:ext>
            </a:extLst>
          </p:cNvPr>
          <p:cNvSpPr txBox="1"/>
          <p:nvPr userDrawn="1"/>
        </p:nvSpPr>
        <p:spPr>
          <a:xfrm>
            <a:off x="4781671" y="120561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80E10D-D122-4718-7639-255FCC8C0638}"/>
              </a:ext>
            </a:extLst>
          </p:cNvPr>
          <p:cNvGrpSpPr/>
          <p:nvPr userDrawn="1"/>
        </p:nvGrpSpPr>
        <p:grpSpPr>
          <a:xfrm>
            <a:off x="7277100" y="1066800"/>
            <a:ext cx="4914900" cy="4826635"/>
            <a:chOff x="7277100" y="1066800"/>
            <a:chExt cx="4914900" cy="482663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099160E-11B5-8B6F-3E94-2571E93C1F3C}"/>
                </a:ext>
              </a:extLst>
            </p:cNvPr>
            <p:cNvSpPr/>
            <p:nvPr/>
          </p:nvSpPr>
          <p:spPr>
            <a:xfrm>
              <a:off x="8321677" y="1066800"/>
              <a:ext cx="938212" cy="1876423"/>
            </a:xfrm>
            <a:custGeom>
              <a:avLst/>
              <a:gdLst>
                <a:gd name="connsiteX0" fmla="*/ 0 w 982663"/>
                <a:gd name="connsiteY0" fmla="*/ 0 h 1965326"/>
                <a:gd name="connsiteX1" fmla="*/ 982663 w 982663"/>
                <a:gd name="connsiteY1" fmla="*/ 982663 h 1965326"/>
                <a:gd name="connsiteX2" fmla="*/ 0 w 982663"/>
                <a:gd name="connsiteY2" fmla="*/ 1965326 h 196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663" h="1965326">
                  <a:moveTo>
                    <a:pt x="0" y="0"/>
                  </a:moveTo>
                  <a:cubicBezTo>
                    <a:pt x="542710" y="0"/>
                    <a:pt x="982663" y="439953"/>
                    <a:pt x="982663" y="982663"/>
                  </a:cubicBezTo>
                  <a:cubicBezTo>
                    <a:pt x="982663" y="1525373"/>
                    <a:pt x="542710" y="1965326"/>
                    <a:pt x="0" y="1965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BE" sz="160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47A679-A15A-102B-4CCF-DB88A0EA15DE}"/>
                </a:ext>
              </a:extLst>
            </p:cNvPr>
            <p:cNvSpPr>
              <a:spLocks/>
            </p:cNvSpPr>
            <p:nvPr/>
          </p:nvSpPr>
          <p:spPr>
            <a:xfrm>
              <a:off x="7277100" y="2940050"/>
              <a:ext cx="1044600" cy="96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BE" sz="1600" err="1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9F58D014-3503-BD39-BBD0-277F6F9F3060}"/>
                </a:ext>
              </a:extLst>
            </p:cNvPr>
            <p:cNvSpPr/>
            <p:nvPr/>
          </p:nvSpPr>
          <p:spPr>
            <a:xfrm rot="10800000">
              <a:off x="9232900" y="2934335"/>
              <a:ext cx="2959100" cy="295910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BE" sz="1600" err="1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FD390A-5B9F-D865-27D8-F1A73BE13F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325" y="1844675"/>
            <a:ext cx="5496753" cy="4321175"/>
          </a:xfrm>
        </p:spPr>
        <p:txBody>
          <a:bodyPr/>
          <a:lstStyle>
            <a:lvl1pPr>
              <a:defRPr sz="2000" b="1"/>
            </a:lvl1pPr>
            <a:lvl2pPr marL="0" indent="0">
              <a:buFont typeface="+mj-lt"/>
              <a:buNone/>
              <a:defRPr sz="1800"/>
            </a:lvl2pPr>
            <a:lvl3pPr marL="209400" indent="0">
              <a:buFont typeface="+mj-lt"/>
              <a:buNone/>
              <a:defRPr sz="1800"/>
            </a:lvl3pPr>
            <a:lvl4pPr marL="468000" indent="0">
              <a:buFont typeface="+mj-lt"/>
              <a:buNone/>
              <a:defRPr sz="1800"/>
            </a:lvl4pPr>
            <a:lvl5pPr marL="648000" indent="0">
              <a:buFont typeface="+mj-lt"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D0662B-0CE5-D34A-B480-F570E5E8FACD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5053012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3664" y="584200"/>
            <a:ext cx="5053011" cy="627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ED63F6-2858-4FE5-92B0-3F73A69AE3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5099050" cy="4321175"/>
          </a:xfrm>
        </p:spPr>
        <p:txBody>
          <a:bodyPr/>
          <a:lstStyle>
            <a:lvl1pPr>
              <a:lnSpc>
                <a:spcPts val="2800"/>
              </a:lnSpc>
              <a:defRPr/>
            </a:lvl1pPr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B63D-516D-D759-D891-B4886A67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69C2D-4DA9-A24F-A432-3CE1C6AA4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E450-538A-6A59-FB75-C44E584B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2FCA-8A92-189C-1136-E5920B67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25574-58AA-4A11-C48D-A9CE2064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4430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A1AB9A0-2405-C544-9D13-AEFE17922DD3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700" y="584200"/>
            <a:ext cx="5053012" cy="396875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752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F7C8C32-6E34-A7D9-C4CA-7F0D9316F3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9201" y="1844676"/>
            <a:ext cx="5053012" cy="4321174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70ADAE9-3388-B4B2-1C93-6B11F7458B2D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6B294F4-2742-5927-4825-8E8D03736652}"/>
              </a:ext>
            </a:extLst>
          </p:cNvPr>
          <p:cNvSpPr/>
          <p:nvPr userDrawn="1"/>
        </p:nvSpPr>
        <p:spPr>
          <a:xfrm>
            <a:off x="0" y="5056094"/>
            <a:ext cx="1801906" cy="18019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id="{6CE5C67B-DC6B-724B-619E-B53EE6D0F3C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57813" y="1844675"/>
            <a:ext cx="3136900" cy="4321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9538CDC-A2B4-BF4D-A8C9-471731F5BC7B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7551" y="1844675"/>
            <a:ext cx="3136900" cy="4321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16ABCC-1039-A2BC-F397-7D780845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6969126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D896E-F20C-8B7A-18B7-DE032FB20C53}"/>
              </a:ext>
            </a:extLst>
          </p:cNvPr>
          <p:cNvGrpSpPr/>
          <p:nvPr userDrawn="1"/>
        </p:nvGrpSpPr>
        <p:grpSpPr>
          <a:xfrm>
            <a:off x="3602393" y="5240692"/>
            <a:ext cx="925158" cy="925158"/>
            <a:chOff x="2907068" y="5240692"/>
            <a:chExt cx="925158" cy="9251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355F9B-E5D3-51B8-5237-F16E81D4C15E}"/>
                </a:ext>
              </a:extLst>
            </p:cNvPr>
            <p:cNvSpPr/>
            <p:nvPr/>
          </p:nvSpPr>
          <p:spPr>
            <a:xfrm>
              <a:off x="2907068" y="5240692"/>
              <a:ext cx="925158" cy="925158"/>
            </a:xfrm>
            <a:prstGeom prst="rect">
              <a:avLst/>
            </a:prstGeom>
            <a:solidFill>
              <a:srgbClr val="A20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BE" sz="1600" err="1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B8E9EAD-CA82-C0AB-9F15-4938301C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13182" y="5240692"/>
              <a:ext cx="719044" cy="719044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DA52287-35EC-3944-A24F-DF87ED5A5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0363" y="5235575"/>
            <a:ext cx="1911350" cy="930275"/>
          </a:xfrm>
        </p:spPr>
        <p:txBody>
          <a:bodyPr anchor="ctr">
            <a:noAutofit/>
          </a:bodyPr>
          <a:lstStyle>
            <a:lvl1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266700" indent="0" algn="r">
              <a:lnSpc>
                <a:spcPts val="1240"/>
              </a:lnSpc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marL="533400" indent="0" algn="r">
              <a:lnSpc>
                <a:spcPts val="1240"/>
              </a:lnSpc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4pPr>
            <a:lvl5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5A7909B-CE98-B935-7C16-DE3044E059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3516313" cy="2870199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+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 rot="10800000">
            <a:off x="-32663" y="4010352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636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E211BA-4808-B538-8A62-A95FCF04C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5636" y="1844675"/>
            <a:ext cx="4989077" cy="432117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>
            <a:off x="9372600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4817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3BF890E-31DC-71CF-3151-DD0ED10639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5099050" cy="432117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262781-904D-DF1C-4E2A-B85E78691A22}"/>
              </a:ext>
            </a:extLst>
          </p:cNvPr>
          <p:cNvSpPr/>
          <p:nvPr userDrawn="1"/>
        </p:nvSpPr>
        <p:spPr>
          <a:xfrm>
            <a:off x="0" y="2413337"/>
            <a:ext cx="1879263" cy="1879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566000"/>
            <a:ext cx="5292725" cy="5292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66C3743-3785-1EB0-8237-13D235A9DB2F}"/>
              </a:ext>
            </a:extLst>
          </p:cNvPr>
          <p:cNvSpPr/>
          <p:nvPr userDrawn="1"/>
        </p:nvSpPr>
        <p:spPr>
          <a:xfrm>
            <a:off x="10837877" y="1"/>
            <a:ext cx="1355780" cy="1355963"/>
          </a:xfrm>
          <a:custGeom>
            <a:avLst/>
            <a:gdLst>
              <a:gd name="connsiteX0" fmla="*/ 0 w 1355780"/>
              <a:gd name="connsiteY0" fmla="*/ 0 h 1355963"/>
              <a:gd name="connsiteX1" fmla="*/ 1355780 w 1355780"/>
              <a:gd name="connsiteY1" fmla="*/ 0 h 1355963"/>
              <a:gd name="connsiteX2" fmla="*/ 1355780 w 1355780"/>
              <a:gd name="connsiteY2" fmla="*/ 1355963 h 1355963"/>
              <a:gd name="connsiteX3" fmla="*/ 0 w 1355780"/>
              <a:gd name="connsiteY3" fmla="*/ 0 h 13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80" h="1355963">
                <a:moveTo>
                  <a:pt x="0" y="0"/>
                </a:moveTo>
                <a:lnTo>
                  <a:pt x="1355780" y="0"/>
                </a:lnTo>
                <a:lnTo>
                  <a:pt x="1355780" y="1355963"/>
                </a:lnTo>
                <a:cubicBezTo>
                  <a:pt x="607532" y="1355963"/>
                  <a:pt x="0" y="74834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6" name="Vrije vorm 23">
            <a:extLst>
              <a:ext uri="{FF2B5EF4-FFF2-40B4-BE49-F238E27FC236}">
                <a16:creationId xmlns:a16="http://schemas.microsoft.com/office/drawing/2014/main" id="{96F34423-B30B-77C9-EF16-F597E172BCE0}"/>
              </a:ext>
            </a:extLst>
          </p:cNvPr>
          <p:cNvSpPr/>
          <p:nvPr userDrawn="1"/>
        </p:nvSpPr>
        <p:spPr>
          <a:xfrm>
            <a:off x="5988050" y="4295954"/>
            <a:ext cx="2596552" cy="2564279"/>
          </a:xfrm>
          <a:custGeom>
            <a:avLst/>
            <a:gdLst>
              <a:gd name="connsiteX0" fmla="*/ 0 w 2666887"/>
              <a:gd name="connsiteY0" fmla="*/ 2633740 h 2633740"/>
              <a:gd name="connsiteX1" fmla="*/ 2666887 w 2666887"/>
              <a:gd name="connsiteY1" fmla="*/ 2633740 h 2633740"/>
              <a:gd name="connsiteX2" fmla="*/ 0 w 2666887"/>
              <a:gd name="connsiteY2" fmla="*/ 0 h 26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6887" h="2633740">
                <a:moveTo>
                  <a:pt x="0" y="2633740"/>
                </a:moveTo>
                <a:lnTo>
                  <a:pt x="2666887" y="26337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2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50436-B43F-B004-4D51-E52C485827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5863" y="1565275"/>
            <a:ext cx="3954462" cy="3709670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text + blocks">
    <p:bg>
      <p:bgPr>
        <a:solidFill>
          <a:schemeClr val="tx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041F0E-BB0D-D9B4-F094-9437B3093287}"/>
              </a:ext>
            </a:extLst>
          </p:cNvPr>
          <p:cNvSpPr/>
          <p:nvPr userDrawn="1"/>
        </p:nvSpPr>
        <p:spPr>
          <a:xfrm>
            <a:off x="0" y="2413337"/>
            <a:ext cx="1879263" cy="187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6AD759E-98FE-DB6C-6F2D-DF8661781557}"/>
              </a:ext>
            </a:extLst>
          </p:cNvPr>
          <p:cNvSpPr/>
          <p:nvPr userDrawn="1"/>
        </p:nvSpPr>
        <p:spPr>
          <a:xfrm>
            <a:off x="10837877" y="1"/>
            <a:ext cx="1355780" cy="1355963"/>
          </a:xfrm>
          <a:custGeom>
            <a:avLst/>
            <a:gdLst>
              <a:gd name="connsiteX0" fmla="*/ 0 w 1355780"/>
              <a:gd name="connsiteY0" fmla="*/ 0 h 1355963"/>
              <a:gd name="connsiteX1" fmla="*/ 1355780 w 1355780"/>
              <a:gd name="connsiteY1" fmla="*/ 0 h 1355963"/>
              <a:gd name="connsiteX2" fmla="*/ 1355780 w 1355780"/>
              <a:gd name="connsiteY2" fmla="*/ 1355963 h 1355963"/>
              <a:gd name="connsiteX3" fmla="*/ 0 w 1355780"/>
              <a:gd name="connsiteY3" fmla="*/ 0 h 13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80" h="1355963">
                <a:moveTo>
                  <a:pt x="0" y="0"/>
                </a:moveTo>
                <a:lnTo>
                  <a:pt x="1355780" y="0"/>
                </a:lnTo>
                <a:lnTo>
                  <a:pt x="1355780" y="1355963"/>
                </a:lnTo>
                <a:cubicBezTo>
                  <a:pt x="607532" y="1355963"/>
                  <a:pt x="0" y="7483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7" name="Vrije vorm 23">
            <a:extLst>
              <a:ext uri="{FF2B5EF4-FFF2-40B4-BE49-F238E27FC236}">
                <a16:creationId xmlns:a16="http://schemas.microsoft.com/office/drawing/2014/main" id="{4BDF8672-A06A-FD80-594E-7737187B2E42}"/>
              </a:ext>
            </a:extLst>
          </p:cNvPr>
          <p:cNvSpPr/>
          <p:nvPr userDrawn="1"/>
        </p:nvSpPr>
        <p:spPr>
          <a:xfrm>
            <a:off x="5988050" y="4295954"/>
            <a:ext cx="2596552" cy="2564279"/>
          </a:xfrm>
          <a:custGeom>
            <a:avLst/>
            <a:gdLst>
              <a:gd name="connsiteX0" fmla="*/ 0 w 2666887"/>
              <a:gd name="connsiteY0" fmla="*/ 2633740 h 2633740"/>
              <a:gd name="connsiteX1" fmla="*/ 2666887 w 2666887"/>
              <a:gd name="connsiteY1" fmla="*/ 2633740 h 2633740"/>
              <a:gd name="connsiteX2" fmla="*/ 0 w 2666887"/>
              <a:gd name="connsiteY2" fmla="*/ 0 h 26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6887" h="2633740">
                <a:moveTo>
                  <a:pt x="0" y="2633740"/>
                </a:moveTo>
                <a:lnTo>
                  <a:pt x="2666887" y="26337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2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566000"/>
            <a:ext cx="5292725" cy="5292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DA070C-4780-5A42-CD9E-33A3EF1D9D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5863" y="1565275"/>
            <a:ext cx="3954462" cy="3709670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B5CA37-6480-059A-5F93-62A46A7909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51200" y="1844675"/>
            <a:ext cx="1549400" cy="34925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266700" indent="0" algn="ctr">
              <a:buNone/>
              <a:defRPr sz="1400">
                <a:solidFill>
                  <a:schemeClr val="bg1"/>
                </a:solidFill>
              </a:defRPr>
            </a:lvl2pPr>
            <a:lvl3pPr marL="53340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F2495AF-B132-732E-16D3-128B5FD01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6640" y="1844675"/>
            <a:ext cx="1549400" cy="349250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266700" indent="0" algn="ctr">
              <a:buNone/>
              <a:defRPr sz="1400">
                <a:solidFill>
                  <a:schemeClr val="bg1"/>
                </a:solidFill>
              </a:defRPr>
            </a:lvl2pPr>
            <a:lvl3pPr marL="53340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FF0235-A341-414E-96C2-E7C2DFC04262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01D2522-0513-B4F8-8927-F13785F1E4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5324" y="1844675"/>
            <a:ext cx="5000625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9D63E02-2EF4-7447-28A7-A26A82C18D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94088" y="1847215"/>
            <a:ext cx="5000625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1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66700" indent="0">
              <a:buNone/>
              <a:defRPr sz="2000"/>
            </a:lvl2pPr>
            <a:lvl3pPr marL="533400" indent="0">
              <a:buNone/>
              <a:defRPr sz="2000"/>
            </a:lvl3pPr>
            <a:lvl4pPr marL="0" indent="0">
              <a:lnSpc>
                <a:spcPts val="2800"/>
              </a:lnSpc>
              <a:buFont typeface="Arial" panose="020B0604020202020204" pitchFamily="34" charset="0"/>
              <a:buNone/>
              <a:defRPr sz="2000"/>
            </a:lvl4pPr>
            <a:lvl5pPr marL="0" indent="0">
              <a:lnSpc>
                <a:spcPts val="28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0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252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645600" indent="-342900">
              <a:buFont typeface="Arial" panose="020B0604020202020204" pitchFamily="34" charset="0"/>
              <a:buChar char="•"/>
              <a:defRPr sz="2000"/>
            </a:lvl2pPr>
            <a:lvl3pPr marL="876300" indent="-342900">
              <a:buFont typeface="Arial" panose="020B0604020202020204" pitchFamily="34" charset="0"/>
              <a:buChar char="•"/>
              <a:defRPr sz="1600"/>
            </a:lvl3pPr>
            <a:lvl4pPr marL="100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4pPr>
            <a:lvl5pPr marL="136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FB2F-3E73-AC9E-D7D2-C3CA7855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9FE4D-7261-D3F8-4B3E-F915417E9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5C71F-E12B-186F-B2B8-248C4D716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5A110-20A5-47E6-82DA-6B1A0FC9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97EF6-9BDF-B94E-DC99-20A13FF9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E4EC0-0519-AD2B-77F6-6AE6C18A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5493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DF21E83E-B630-85DD-EF6D-3F82B8F0EFAF}"/>
              </a:ext>
            </a:extLst>
          </p:cNvPr>
          <p:cNvSpPr/>
          <p:nvPr userDrawn="1"/>
        </p:nvSpPr>
        <p:spPr>
          <a:xfrm>
            <a:off x="8288415" y="0"/>
            <a:ext cx="3206298" cy="1603149"/>
          </a:xfrm>
          <a:custGeom>
            <a:avLst/>
            <a:gdLst>
              <a:gd name="connsiteX0" fmla="*/ 0 w 3206298"/>
              <a:gd name="connsiteY0" fmla="*/ 0 h 1603149"/>
              <a:gd name="connsiteX1" fmla="*/ 3206298 w 3206298"/>
              <a:gd name="connsiteY1" fmla="*/ 0 h 1603149"/>
              <a:gd name="connsiteX2" fmla="*/ 1603149 w 3206298"/>
              <a:gd name="connsiteY2" fmla="*/ 1603149 h 1603149"/>
              <a:gd name="connsiteX3" fmla="*/ 0 w 3206298"/>
              <a:gd name="connsiteY3" fmla="*/ 0 h 160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298" h="1603149">
                <a:moveTo>
                  <a:pt x="0" y="0"/>
                </a:moveTo>
                <a:lnTo>
                  <a:pt x="3206298" y="0"/>
                </a:lnTo>
                <a:cubicBezTo>
                  <a:pt x="3206298" y="885395"/>
                  <a:pt x="2488544" y="1603149"/>
                  <a:pt x="1603149" y="1603149"/>
                </a:cubicBezTo>
                <a:cubicBezTo>
                  <a:pt x="717754" y="1603149"/>
                  <a:pt x="0" y="885395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36CBB0B-8E53-542A-FA52-B5D97D97006B}"/>
              </a:ext>
            </a:extLst>
          </p:cNvPr>
          <p:cNvSpPr/>
          <p:nvPr userDrawn="1"/>
        </p:nvSpPr>
        <p:spPr>
          <a:xfrm>
            <a:off x="6443664" y="5540477"/>
            <a:ext cx="1317523" cy="131752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D97BEE-8AE4-A209-8C29-0D34D6350785}"/>
              </a:ext>
            </a:extLst>
          </p:cNvPr>
          <p:cNvSpPr/>
          <p:nvPr userDrawn="1"/>
        </p:nvSpPr>
        <p:spPr>
          <a:xfrm>
            <a:off x="9893026" y="5254852"/>
            <a:ext cx="2298974" cy="916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3806890"/>
            <a:ext cx="10799763" cy="2364257"/>
          </a:xfrm>
        </p:spPr>
        <p:txBody>
          <a:bodyPr numCol="2"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266700" indent="0">
              <a:buNone/>
              <a:defRPr/>
            </a:lvl2pPr>
            <a:lvl3pPr marL="533400" indent="0">
              <a:buNone/>
              <a:defRPr/>
            </a:lvl3pPr>
            <a:lvl4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0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94B3B-62E9-7E0E-33EA-58C2B63B667C}"/>
              </a:ext>
            </a:extLst>
          </p:cNvPr>
          <p:cNvSpPr txBox="1"/>
          <p:nvPr userDrawn="1"/>
        </p:nvSpPr>
        <p:spPr>
          <a:xfrm>
            <a:off x="8499231" y="2754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err="1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454D27-484E-BE92-F700-222B8F688E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1754298"/>
            <a:ext cx="10799763" cy="1878419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3400" indent="0">
              <a:buNone/>
              <a:defRPr/>
            </a:lvl3pPr>
            <a:lvl4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0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text 2">
    <p:bg>
      <p:bgPr>
        <a:solidFill>
          <a:schemeClr val="tx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94B3B-62E9-7E0E-33EA-58C2B63B667C}"/>
              </a:ext>
            </a:extLst>
          </p:cNvPr>
          <p:cNvSpPr txBox="1"/>
          <p:nvPr userDrawn="1"/>
        </p:nvSpPr>
        <p:spPr>
          <a:xfrm>
            <a:off x="8499231" y="2754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err="1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319DEA7-D437-4B38-BCA1-9509F80AC546}"/>
              </a:ext>
            </a:extLst>
          </p:cNvPr>
          <p:cNvSpPr/>
          <p:nvPr userDrawn="1"/>
        </p:nvSpPr>
        <p:spPr>
          <a:xfrm>
            <a:off x="8288415" y="0"/>
            <a:ext cx="3206298" cy="1603149"/>
          </a:xfrm>
          <a:custGeom>
            <a:avLst/>
            <a:gdLst>
              <a:gd name="connsiteX0" fmla="*/ 0 w 3206298"/>
              <a:gd name="connsiteY0" fmla="*/ 0 h 1603149"/>
              <a:gd name="connsiteX1" fmla="*/ 3206298 w 3206298"/>
              <a:gd name="connsiteY1" fmla="*/ 0 h 1603149"/>
              <a:gd name="connsiteX2" fmla="*/ 1603149 w 3206298"/>
              <a:gd name="connsiteY2" fmla="*/ 1603149 h 1603149"/>
              <a:gd name="connsiteX3" fmla="*/ 0 w 3206298"/>
              <a:gd name="connsiteY3" fmla="*/ 0 h 160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298" h="1603149">
                <a:moveTo>
                  <a:pt x="0" y="0"/>
                </a:moveTo>
                <a:lnTo>
                  <a:pt x="3206298" y="0"/>
                </a:lnTo>
                <a:cubicBezTo>
                  <a:pt x="3206298" y="885395"/>
                  <a:pt x="2488544" y="1603149"/>
                  <a:pt x="1603149" y="1603149"/>
                </a:cubicBezTo>
                <a:cubicBezTo>
                  <a:pt x="717754" y="1603149"/>
                  <a:pt x="0" y="88539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F9554C5-48B1-89D1-33E2-A7398D99A50F}"/>
              </a:ext>
            </a:extLst>
          </p:cNvPr>
          <p:cNvSpPr/>
          <p:nvPr userDrawn="1"/>
        </p:nvSpPr>
        <p:spPr>
          <a:xfrm>
            <a:off x="6443664" y="5540477"/>
            <a:ext cx="1317523" cy="131752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2EF771-2793-E4AA-294B-23D01002823E}"/>
              </a:ext>
            </a:extLst>
          </p:cNvPr>
          <p:cNvSpPr/>
          <p:nvPr userDrawn="1"/>
        </p:nvSpPr>
        <p:spPr>
          <a:xfrm>
            <a:off x="9893026" y="5254852"/>
            <a:ext cx="2298974" cy="916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1C59631-D897-1F3E-3E52-63B2F189F3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3806890"/>
            <a:ext cx="10799763" cy="2364257"/>
          </a:xfrm>
        </p:spPr>
        <p:txBody>
          <a:bodyPr numCol="2"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266700" indent="0">
              <a:buNone/>
              <a:defRPr/>
            </a:lvl2pPr>
            <a:lvl3pPr marL="533400" indent="0">
              <a:buNone/>
              <a:defRPr/>
            </a:lvl3pPr>
            <a:lvl4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4pPr>
            <a:lvl5pPr marL="0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0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5263B48-871C-D7C8-CEF6-6E3C5BEBB0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1754298"/>
            <a:ext cx="10799763" cy="1878419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3400" indent="0">
              <a:buNone/>
              <a:defRPr/>
            </a:lvl3pPr>
            <a:lvl4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  <a:p>
            <a:pPr lvl="0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</a:t>
            </a:r>
            <a:br>
              <a:rPr lang="nl-NL"/>
            </a:br>
            <a:r>
              <a:rPr lang="nl-NL"/>
              <a:t>om een video in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0F8A5E-4457-4C72-A142-C988B8A5B0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ABD07-E6E1-1845-87C6-3714FAC1C340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C03FB1-C049-45FB-8970-6894A11D5B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</p:spTree>
    <p:extLst>
      <p:ext uri="{BB962C8B-B14F-4D97-AF65-F5344CB8AC3E}">
        <p14:creationId xmlns:p14="http://schemas.microsoft.com/office/powerpoint/2010/main" val="789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4345F9-FE85-74FC-3B79-F772637B4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13564" y="-1413563"/>
            <a:ext cx="6857999" cy="9685126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E9647B0-44A1-50D8-1978-BBB923F3CA8A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>
          <a:xfrm>
            <a:off x="695325" y="584200"/>
            <a:ext cx="10799388" cy="55816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picture + Dutch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590" y="4355740"/>
            <a:ext cx="2789237" cy="387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naar</a:t>
            </a:r>
            <a:br>
              <a:rPr lang="nl-NL"/>
            </a:br>
            <a:r>
              <a:rPr lang="nl-NL" err="1"/>
              <a:t>achternaam@zuyd.nl</a:t>
            </a:r>
            <a:endParaRPr lang="nl-NL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2926" y="4375006"/>
            <a:ext cx="2789237" cy="105884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grpSp>
        <p:nvGrpSpPr>
          <p:cNvPr id="5" name="Groep 25">
            <a:extLst>
              <a:ext uri="{FF2B5EF4-FFF2-40B4-BE49-F238E27FC236}">
                <a16:creationId xmlns:a16="http://schemas.microsoft.com/office/drawing/2014/main" id="{9EF87AE1-427C-770A-F7EE-58D10968967E}"/>
              </a:ext>
            </a:extLst>
          </p:cNvPr>
          <p:cNvGrpSpPr/>
          <p:nvPr userDrawn="1"/>
        </p:nvGrpSpPr>
        <p:grpSpPr>
          <a:xfrm>
            <a:off x="7536875" y="-1027163"/>
            <a:ext cx="4655126" cy="5789968"/>
            <a:chOff x="8142530" y="0"/>
            <a:chExt cx="4049469" cy="5036662"/>
          </a:xfrm>
        </p:grpSpPr>
        <p:sp>
          <p:nvSpPr>
            <p:cNvPr id="17" name="Vrije vorm 21">
              <a:extLst>
                <a:ext uri="{FF2B5EF4-FFF2-40B4-BE49-F238E27FC236}">
                  <a16:creationId xmlns:a16="http://schemas.microsoft.com/office/drawing/2014/main" id="{D7D15823-758D-F11F-E1EB-83E2731AA141}"/>
                </a:ext>
              </a:extLst>
            </p:cNvPr>
            <p:cNvSpPr/>
            <p:nvPr/>
          </p:nvSpPr>
          <p:spPr>
            <a:xfrm>
              <a:off x="8142530" y="1389471"/>
              <a:ext cx="2678055" cy="2709691"/>
            </a:xfrm>
            <a:custGeom>
              <a:avLst/>
              <a:gdLst>
                <a:gd name="connsiteX0" fmla="*/ 0 w 2678055"/>
                <a:gd name="connsiteY0" fmla="*/ 2709692 h 2709691"/>
                <a:gd name="connsiteX1" fmla="*/ 0 w 2678055"/>
                <a:gd name="connsiteY1" fmla="*/ 0 h 2709691"/>
                <a:gd name="connsiteX2" fmla="*/ 2678055 w 2678055"/>
                <a:gd name="connsiteY2" fmla="*/ 0 h 270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8055" h="2709691">
                  <a:moveTo>
                    <a:pt x="0" y="2709692"/>
                  </a:moveTo>
                  <a:lnTo>
                    <a:pt x="0" y="0"/>
                  </a:lnTo>
                  <a:lnTo>
                    <a:pt x="2678055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22">
              <a:extLst>
                <a:ext uri="{FF2B5EF4-FFF2-40B4-BE49-F238E27FC236}">
                  <a16:creationId xmlns:a16="http://schemas.microsoft.com/office/drawing/2014/main" id="{1592E684-E559-DCAB-4930-0A9D24928E25}"/>
                </a:ext>
              </a:extLst>
            </p:cNvPr>
            <p:cNvSpPr/>
            <p:nvPr/>
          </p:nvSpPr>
          <p:spPr>
            <a:xfrm>
              <a:off x="11046539" y="2745433"/>
              <a:ext cx="1145460" cy="2291229"/>
            </a:xfrm>
            <a:custGeom>
              <a:avLst/>
              <a:gdLst>
                <a:gd name="connsiteX0" fmla="*/ 1371414 w 1371414"/>
                <a:gd name="connsiteY0" fmla="*/ 0 h 2743199"/>
                <a:gd name="connsiteX1" fmla="*/ 0 w 1371414"/>
                <a:gd name="connsiteY1" fmla="*/ 1371600 h 2743199"/>
                <a:gd name="connsiteX2" fmla="*/ 1371414 w 1371414"/>
                <a:gd name="connsiteY2" fmla="*/ 2743200 h 2743199"/>
                <a:gd name="connsiteX3" fmla="*/ 1371414 w 1371414"/>
                <a:gd name="connsiteY3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414" h="2743199">
                  <a:moveTo>
                    <a:pt x="1371414" y="0"/>
                  </a:moveTo>
                  <a:cubicBezTo>
                    <a:pt x="614232" y="0"/>
                    <a:pt x="0" y="614316"/>
                    <a:pt x="0" y="1371600"/>
                  </a:cubicBezTo>
                  <a:cubicBezTo>
                    <a:pt x="0" y="2128884"/>
                    <a:pt x="614232" y="2743200"/>
                    <a:pt x="1371414" y="2743200"/>
                  </a:cubicBezTo>
                  <a:lnTo>
                    <a:pt x="1371414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24">
              <a:extLst>
                <a:ext uri="{FF2B5EF4-FFF2-40B4-BE49-F238E27FC236}">
                  <a16:creationId xmlns:a16="http://schemas.microsoft.com/office/drawing/2014/main" id="{8506C520-CBB1-3C22-40B7-66B62DD8A0E5}"/>
                </a:ext>
              </a:extLst>
            </p:cNvPr>
            <p:cNvSpPr/>
            <p:nvPr/>
          </p:nvSpPr>
          <p:spPr>
            <a:xfrm>
              <a:off x="9482675" y="0"/>
              <a:ext cx="1389282" cy="1389471"/>
            </a:xfrm>
            <a:custGeom>
              <a:avLst/>
              <a:gdLst>
                <a:gd name="connsiteX0" fmla="*/ 694641 w 1389282"/>
                <a:gd name="connsiteY0" fmla="*/ 1389471 h 1389471"/>
                <a:gd name="connsiteX1" fmla="*/ 1389283 w 1389282"/>
                <a:gd name="connsiteY1" fmla="*/ 694736 h 1389471"/>
                <a:gd name="connsiteX2" fmla="*/ 694641 w 1389282"/>
                <a:gd name="connsiteY2" fmla="*/ 0 h 1389471"/>
                <a:gd name="connsiteX3" fmla="*/ 0 w 1389282"/>
                <a:gd name="connsiteY3" fmla="*/ 694736 h 1389471"/>
                <a:gd name="connsiteX4" fmla="*/ 694641 w 1389282"/>
                <a:gd name="connsiteY4" fmla="*/ 1389471 h 13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282" h="1389471">
                  <a:moveTo>
                    <a:pt x="694641" y="1389471"/>
                  </a:moveTo>
                  <a:cubicBezTo>
                    <a:pt x="1078816" y="1389471"/>
                    <a:pt x="1389283" y="1078962"/>
                    <a:pt x="1389283" y="694736"/>
                  </a:cubicBezTo>
                  <a:cubicBezTo>
                    <a:pt x="1389283" y="310509"/>
                    <a:pt x="1078816" y="0"/>
                    <a:pt x="694641" y="0"/>
                  </a:cubicBezTo>
                  <a:cubicBezTo>
                    <a:pt x="310467" y="0"/>
                    <a:pt x="0" y="310509"/>
                    <a:pt x="0" y="694736"/>
                  </a:cubicBezTo>
                  <a:cubicBezTo>
                    <a:pt x="0" y="1078962"/>
                    <a:pt x="310467" y="1389471"/>
                    <a:pt x="694641" y="1389471"/>
                  </a:cubicBezTo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Tijdelijke aanduiding voor afbeelding 16">
            <a:extLst>
              <a:ext uri="{FF2B5EF4-FFF2-40B4-BE49-F238E27FC236}">
                <a16:creationId xmlns:a16="http://schemas.microsoft.com/office/drawing/2014/main" id="{4606AA04-CFFF-DFCC-B9B4-DE09DFE93B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5" y="1844053"/>
            <a:ext cx="6256193" cy="1939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7543661" y="4067768"/>
            <a:ext cx="2867891" cy="1938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Volg ons</a:t>
            </a:r>
          </a:p>
        </p:txBody>
      </p:sp>
      <p:pic>
        <p:nvPicPr>
          <p:cNvPr id="25" name="Graphic 24">
            <a:hlinkClick r:id="rId2"/>
            <a:extLst>
              <a:ext uri="{FF2B5EF4-FFF2-40B4-BE49-F238E27FC236}">
                <a16:creationId xmlns:a16="http://schemas.microsoft.com/office/drawing/2014/main" id="{5A2FD10C-B97C-3AC7-F57A-4266E57EE5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9637" y="4388906"/>
            <a:ext cx="180000" cy="180000"/>
          </a:xfrm>
          <a:prstGeom prst="rect">
            <a:avLst/>
          </a:prstGeom>
        </p:spPr>
      </p:pic>
      <p:pic>
        <p:nvPicPr>
          <p:cNvPr id="27" name="Graphic 26">
            <a:hlinkClick r:id="rId5"/>
            <a:extLst>
              <a:ext uri="{FF2B5EF4-FFF2-40B4-BE49-F238E27FC236}">
                <a16:creationId xmlns:a16="http://schemas.microsoft.com/office/drawing/2014/main" id="{189A2DFB-0CC0-D902-074F-12989E3CB9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0900" y="4379489"/>
            <a:ext cx="180000" cy="180000"/>
          </a:xfrm>
          <a:prstGeom prst="rect">
            <a:avLst/>
          </a:prstGeom>
        </p:spPr>
      </p:pic>
      <p:pic>
        <p:nvPicPr>
          <p:cNvPr id="30" name="Graphic 29">
            <a:hlinkClick r:id="rId8"/>
            <a:extLst>
              <a:ext uri="{FF2B5EF4-FFF2-40B4-BE49-F238E27FC236}">
                <a16:creationId xmlns:a16="http://schemas.microsoft.com/office/drawing/2014/main" id="{49B8320C-0438-691E-521D-B9A9E38A0A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4649" y="4339007"/>
            <a:ext cx="252000" cy="252000"/>
          </a:xfrm>
          <a:prstGeom prst="rect">
            <a:avLst/>
          </a:prstGeom>
        </p:spPr>
      </p:pic>
      <p:pic>
        <p:nvPicPr>
          <p:cNvPr id="32" name="Graphic 31">
            <a:hlinkClick r:id="rId11"/>
            <a:extLst>
              <a:ext uri="{FF2B5EF4-FFF2-40B4-BE49-F238E27FC236}">
                <a16:creationId xmlns:a16="http://schemas.microsoft.com/office/drawing/2014/main" id="{9689FDAA-B4C1-7360-CD52-F1D8474653D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92625" y="4339007"/>
            <a:ext cx="252000" cy="252000"/>
          </a:xfrm>
          <a:prstGeom prst="rect">
            <a:avLst/>
          </a:prstGeom>
        </p:spPr>
      </p:pic>
      <p:pic>
        <p:nvPicPr>
          <p:cNvPr id="8" name="Picture Placeholder 25">
            <a:extLst>
              <a:ext uri="{FF2B5EF4-FFF2-40B4-BE49-F238E27FC236}">
                <a16:creationId xmlns:a16="http://schemas.microsoft.com/office/drawing/2014/main" id="{4BD652D7-E005-14F1-DA83-0C601870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  <p:sp>
        <p:nvSpPr>
          <p:cNvPr id="11" name="TextBox 10">
            <a:hlinkClick r:id="rId16"/>
            <a:extLst>
              <a:ext uri="{FF2B5EF4-FFF2-40B4-BE49-F238E27FC236}">
                <a16:creationId xmlns:a16="http://schemas.microsoft.com/office/drawing/2014/main" id="{CF281EEC-C292-1AE9-148C-9C9339BF1790}"/>
              </a:ext>
            </a:extLst>
          </p:cNvPr>
          <p:cNvSpPr txBox="1"/>
          <p:nvPr userDrawn="1"/>
        </p:nvSpPr>
        <p:spPr>
          <a:xfrm>
            <a:off x="7536875" y="4720327"/>
            <a:ext cx="2363470" cy="335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200" err="1">
                <a:solidFill>
                  <a:schemeClr val="bg1"/>
                </a:solidFill>
              </a:rPr>
              <a:t>www.hotelschoolmaastricht.nl</a:t>
            </a: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A83726-A948-F5D0-9B29-8FE5454424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488" y="402186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err="1"/>
              <a:t>Vragen</a:t>
            </a:r>
            <a:r>
              <a:rPr lang="en-GB"/>
              <a:t>?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60D608C-F44D-6AD4-C91D-1ECBD2E49C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2926" y="402186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Meer </a:t>
            </a:r>
            <a:r>
              <a:rPr lang="en-GB" err="1"/>
              <a:t>weten</a:t>
            </a:r>
            <a:r>
              <a:rPr lang="en-GB"/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3">
          <p15:clr>
            <a:srgbClr val="A4A3A4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Dutch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6" y="3619800"/>
            <a:ext cx="2789237" cy="387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naar</a:t>
            </a:r>
            <a:br>
              <a:rPr lang="nl-NL"/>
            </a:br>
            <a:r>
              <a:rPr lang="nl-NL" err="1"/>
              <a:t>achternaam@zuyd.nl</a:t>
            </a:r>
            <a:endParaRPr lang="nl-NL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4845" y="3619799"/>
            <a:ext cx="2789237" cy="98110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8101017" y="3337394"/>
            <a:ext cx="2867891" cy="221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Volg ons</a:t>
            </a:r>
          </a:p>
        </p:txBody>
      </p:sp>
      <p:pic>
        <p:nvPicPr>
          <p:cNvPr id="17" name="Picture Placeholder 25">
            <a:extLst>
              <a:ext uri="{FF2B5EF4-FFF2-40B4-BE49-F238E27FC236}">
                <a16:creationId xmlns:a16="http://schemas.microsoft.com/office/drawing/2014/main" id="{80104301-CEA0-818B-02A6-F9D2F5349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2EA020B6-5C5F-98C5-3A7D-C9113F60FFEA}"/>
              </a:ext>
            </a:extLst>
          </p:cNvPr>
          <p:cNvSpPr/>
          <p:nvPr userDrawn="1"/>
        </p:nvSpPr>
        <p:spPr>
          <a:xfrm>
            <a:off x="9532563" y="0"/>
            <a:ext cx="1962150" cy="981075"/>
          </a:xfrm>
          <a:custGeom>
            <a:avLst/>
            <a:gdLst>
              <a:gd name="connsiteX0" fmla="*/ 0 w 3206298"/>
              <a:gd name="connsiteY0" fmla="*/ 0 h 1603149"/>
              <a:gd name="connsiteX1" fmla="*/ 3206298 w 3206298"/>
              <a:gd name="connsiteY1" fmla="*/ 0 h 1603149"/>
              <a:gd name="connsiteX2" fmla="*/ 1603149 w 3206298"/>
              <a:gd name="connsiteY2" fmla="*/ 1603149 h 1603149"/>
              <a:gd name="connsiteX3" fmla="*/ 0 w 3206298"/>
              <a:gd name="connsiteY3" fmla="*/ 0 h 160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298" h="1603149">
                <a:moveTo>
                  <a:pt x="0" y="0"/>
                </a:moveTo>
                <a:lnTo>
                  <a:pt x="3206298" y="0"/>
                </a:lnTo>
                <a:cubicBezTo>
                  <a:pt x="3206298" y="885395"/>
                  <a:pt x="2488544" y="1603149"/>
                  <a:pt x="1603149" y="1603149"/>
                </a:cubicBezTo>
                <a:cubicBezTo>
                  <a:pt x="717754" y="1603149"/>
                  <a:pt x="0" y="88539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D03AD61-B48A-7F12-66E6-06DC59D0298C}"/>
              </a:ext>
            </a:extLst>
          </p:cNvPr>
          <p:cNvSpPr/>
          <p:nvPr userDrawn="1"/>
        </p:nvSpPr>
        <p:spPr>
          <a:xfrm rot="16200000">
            <a:off x="9899375" y="4565374"/>
            <a:ext cx="2292626" cy="22926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1" name="TextBox 10">
            <a:hlinkClick r:id="rId4"/>
            <a:extLst>
              <a:ext uri="{FF2B5EF4-FFF2-40B4-BE49-F238E27FC236}">
                <a16:creationId xmlns:a16="http://schemas.microsoft.com/office/drawing/2014/main" id="{E73E9410-C286-7E60-6A72-6A93828E3108}"/>
              </a:ext>
            </a:extLst>
          </p:cNvPr>
          <p:cNvSpPr txBox="1"/>
          <p:nvPr userDrawn="1"/>
        </p:nvSpPr>
        <p:spPr>
          <a:xfrm>
            <a:off x="8112126" y="4001883"/>
            <a:ext cx="2363470" cy="335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200" err="1">
                <a:solidFill>
                  <a:schemeClr val="bg1"/>
                </a:solidFill>
              </a:rPr>
              <a:t>www.hotelschoolmaastricht.nl</a:t>
            </a: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344B0CF1-1655-03C7-72A5-109023FEFA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488" y="3287871"/>
            <a:ext cx="2801265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err="1"/>
              <a:t>Vragen</a:t>
            </a:r>
            <a:r>
              <a:rPr lang="en-GB"/>
              <a:t>?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5E5C82-284E-DEEC-E20C-FC36FC7A7F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4845" y="328787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Meer </a:t>
            </a:r>
            <a:r>
              <a:rPr lang="en-GB" err="1"/>
              <a:t>weten</a:t>
            </a:r>
            <a:r>
              <a:rPr lang="en-GB"/>
              <a:t>?</a:t>
            </a:r>
            <a:endParaRPr lang="en-US"/>
          </a:p>
        </p:txBody>
      </p:sp>
      <p:pic>
        <p:nvPicPr>
          <p:cNvPr id="24" name="Graphic 23">
            <a:hlinkClick r:id="rId5"/>
            <a:extLst>
              <a:ext uri="{FF2B5EF4-FFF2-40B4-BE49-F238E27FC236}">
                <a16:creationId xmlns:a16="http://schemas.microsoft.com/office/drawing/2014/main" id="{1513B53B-EDEA-9769-68D5-ECFB34C855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9770" y="3690186"/>
            <a:ext cx="180000" cy="180000"/>
          </a:xfrm>
          <a:prstGeom prst="rect">
            <a:avLst/>
          </a:prstGeom>
        </p:spPr>
      </p:pic>
      <p:pic>
        <p:nvPicPr>
          <p:cNvPr id="25" name="Graphic 24">
            <a:hlinkClick r:id="rId8"/>
            <a:extLst>
              <a:ext uri="{FF2B5EF4-FFF2-40B4-BE49-F238E27FC236}">
                <a16:creationId xmlns:a16="http://schemas.microsoft.com/office/drawing/2014/main" id="{C9765F22-FAE9-4E91-F80D-0D936C0F02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21033" y="3680769"/>
            <a:ext cx="180000" cy="180000"/>
          </a:xfrm>
          <a:prstGeom prst="rect">
            <a:avLst/>
          </a:prstGeom>
        </p:spPr>
      </p:pic>
      <p:pic>
        <p:nvPicPr>
          <p:cNvPr id="26" name="Graphic 25">
            <a:hlinkClick r:id="rId11"/>
            <a:extLst>
              <a:ext uri="{FF2B5EF4-FFF2-40B4-BE49-F238E27FC236}">
                <a16:creationId xmlns:a16="http://schemas.microsoft.com/office/drawing/2014/main" id="{797D43E1-D50F-4E7F-7B51-B810951045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4782" y="3640287"/>
            <a:ext cx="252000" cy="252000"/>
          </a:xfrm>
          <a:prstGeom prst="rect">
            <a:avLst/>
          </a:prstGeom>
        </p:spPr>
      </p:pic>
      <p:pic>
        <p:nvPicPr>
          <p:cNvPr id="27" name="Graphic 26">
            <a:hlinkClick r:id="rId14"/>
            <a:extLst>
              <a:ext uri="{FF2B5EF4-FFF2-40B4-BE49-F238E27FC236}">
                <a16:creationId xmlns:a16="http://schemas.microsoft.com/office/drawing/2014/main" id="{DFCCC81D-987F-4C12-36D4-427BDCE90F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72758" y="3640287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110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picture + English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305" y="4355740"/>
            <a:ext cx="2789237" cy="966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name@zuyd.nl</a:t>
            </a:r>
            <a:endParaRPr lang="nl-NL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2926" y="4375007"/>
            <a:ext cx="2789237" cy="96661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grpSp>
        <p:nvGrpSpPr>
          <p:cNvPr id="5" name="Groep 25">
            <a:extLst>
              <a:ext uri="{FF2B5EF4-FFF2-40B4-BE49-F238E27FC236}">
                <a16:creationId xmlns:a16="http://schemas.microsoft.com/office/drawing/2014/main" id="{9EF87AE1-427C-770A-F7EE-58D10968967E}"/>
              </a:ext>
            </a:extLst>
          </p:cNvPr>
          <p:cNvGrpSpPr/>
          <p:nvPr userDrawn="1"/>
        </p:nvGrpSpPr>
        <p:grpSpPr>
          <a:xfrm>
            <a:off x="7536875" y="-1027163"/>
            <a:ext cx="4655126" cy="5789968"/>
            <a:chOff x="8142530" y="0"/>
            <a:chExt cx="4049469" cy="5036662"/>
          </a:xfrm>
        </p:grpSpPr>
        <p:sp>
          <p:nvSpPr>
            <p:cNvPr id="17" name="Vrije vorm 21">
              <a:extLst>
                <a:ext uri="{FF2B5EF4-FFF2-40B4-BE49-F238E27FC236}">
                  <a16:creationId xmlns:a16="http://schemas.microsoft.com/office/drawing/2014/main" id="{D7D15823-758D-F11F-E1EB-83E2731AA141}"/>
                </a:ext>
              </a:extLst>
            </p:cNvPr>
            <p:cNvSpPr/>
            <p:nvPr/>
          </p:nvSpPr>
          <p:spPr>
            <a:xfrm>
              <a:off x="8142530" y="1389471"/>
              <a:ext cx="2678055" cy="2709691"/>
            </a:xfrm>
            <a:custGeom>
              <a:avLst/>
              <a:gdLst>
                <a:gd name="connsiteX0" fmla="*/ 0 w 2678055"/>
                <a:gd name="connsiteY0" fmla="*/ 2709692 h 2709691"/>
                <a:gd name="connsiteX1" fmla="*/ 0 w 2678055"/>
                <a:gd name="connsiteY1" fmla="*/ 0 h 2709691"/>
                <a:gd name="connsiteX2" fmla="*/ 2678055 w 2678055"/>
                <a:gd name="connsiteY2" fmla="*/ 0 h 270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8055" h="2709691">
                  <a:moveTo>
                    <a:pt x="0" y="2709692"/>
                  </a:moveTo>
                  <a:lnTo>
                    <a:pt x="0" y="0"/>
                  </a:lnTo>
                  <a:lnTo>
                    <a:pt x="2678055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22">
              <a:extLst>
                <a:ext uri="{FF2B5EF4-FFF2-40B4-BE49-F238E27FC236}">
                  <a16:creationId xmlns:a16="http://schemas.microsoft.com/office/drawing/2014/main" id="{1592E684-E559-DCAB-4930-0A9D24928E25}"/>
                </a:ext>
              </a:extLst>
            </p:cNvPr>
            <p:cNvSpPr/>
            <p:nvPr/>
          </p:nvSpPr>
          <p:spPr>
            <a:xfrm>
              <a:off x="11046539" y="2745433"/>
              <a:ext cx="1145460" cy="2291229"/>
            </a:xfrm>
            <a:custGeom>
              <a:avLst/>
              <a:gdLst>
                <a:gd name="connsiteX0" fmla="*/ 1371414 w 1371414"/>
                <a:gd name="connsiteY0" fmla="*/ 0 h 2743199"/>
                <a:gd name="connsiteX1" fmla="*/ 0 w 1371414"/>
                <a:gd name="connsiteY1" fmla="*/ 1371600 h 2743199"/>
                <a:gd name="connsiteX2" fmla="*/ 1371414 w 1371414"/>
                <a:gd name="connsiteY2" fmla="*/ 2743200 h 2743199"/>
                <a:gd name="connsiteX3" fmla="*/ 1371414 w 1371414"/>
                <a:gd name="connsiteY3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414" h="2743199">
                  <a:moveTo>
                    <a:pt x="1371414" y="0"/>
                  </a:moveTo>
                  <a:cubicBezTo>
                    <a:pt x="614232" y="0"/>
                    <a:pt x="0" y="614316"/>
                    <a:pt x="0" y="1371600"/>
                  </a:cubicBezTo>
                  <a:cubicBezTo>
                    <a:pt x="0" y="2128884"/>
                    <a:pt x="614232" y="2743200"/>
                    <a:pt x="1371414" y="2743200"/>
                  </a:cubicBezTo>
                  <a:lnTo>
                    <a:pt x="1371414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24">
              <a:extLst>
                <a:ext uri="{FF2B5EF4-FFF2-40B4-BE49-F238E27FC236}">
                  <a16:creationId xmlns:a16="http://schemas.microsoft.com/office/drawing/2014/main" id="{8506C520-CBB1-3C22-40B7-66B62DD8A0E5}"/>
                </a:ext>
              </a:extLst>
            </p:cNvPr>
            <p:cNvSpPr/>
            <p:nvPr/>
          </p:nvSpPr>
          <p:spPr>
            <a:xfrm>
              <a:off x="9482675" y="0"/>
              <a:ext cx="1389282" cy="1389471"/>
            </a:xfrm>
            <a:custGeom>
              <a:avLst/>
              <a:gdLst>
                <a:gd name="connsiteX0" fmla="*/ 694641 w 1389282"/>
                <a:gd name="connsiteY0" fmla="*/ 1389471 h 1389471"/>
                <a:gd name="connsiteX1" fmla="*/ 1389283 w 1389282"/>
                <a:gd name="connsiteY1" fmla="*/ 694736 h 1389471"/>
                <a:gd name="connsiteX2" fmla="*/ 694641 w 1389282"/>
                <a:gd name="connsiteY2" fmla="*/ 0 h 1389471"/>
                <a:gd name="connsiteX3" fmla="*/ 0 w 1389282"/>
                <a:gd name="connsiteY3" fmla="*/ 694736 h 1389471"/>
                <a:gd name="connsiteX4" fmla="*/ 694641 w 1389282"/>
                <a:gd name="connsiteY4" fmla="*/ 1389471 h 13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282" h="1389471">
                  <a:moveTo>
                    <a:pt x="694641" y="1389471"/>
                  </a:moveTo>
                  <a:cubicBezTo>
                    <a:pt x="1078816" y="1389471"/>
                    <a:pt x="1389283" y="1078962"/>
                    <a:pt x="1389283" y="694736"/>
                  </a:cubicBezTo>
                  <a:cubicBezTo>
                    <a:pt x="1389283" y="310509"/>
                    <a:pt x="1078816" y="0"/>
                    <a:pt x="694641" y="0"/>
                  </a:cubicBezTo>
                  <a:cubicBezTo>
                    <a:pt x="310467" y="0"/>
                    <a:pt x="0" y="310509"/>
                    <a:pt x="0" y="694736"/>
                  </a:cubicBezTo>
                  <a:cubicBezTo>
                    <a:pt x="0" y="1078962"/>
                    <a:pt x="310467" y="1389471"/>
                    <a:pt x="694641" y="1389471"/>
                  </a:cubicBezTo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Tijdelijke aanduiding voor afbeelding 16">
            <a:extLst>
              <a:ext uri="{FF2B5EF4-FFF2-40B4-BE49-F238E27FC236}">
                <a16:creationId xmlns:a16="http://schemas.microsoft.com/office/drawing/2014/main" id="{4606AA04-CFFF-DFCC-B9B4-DE09DFE93B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5" y="1844053"/>
            <a:ext cx="6256193" cy="1939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7509371" y="4123624"/>
            <a:ext cx="2867891" cy="1938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Follow us</a:t>
            </a:r>
          </a:p>
        </p:txBody>
      </p:sp>
      <p:pic>
        <p:nvPicPr>
          <p:cNvPr id="8" name="Picture Placeholder 25">
            <a:extLst>
              <a:ext uri="{FF2B5EF4-FFF2-40B4-BE49-F238E27FC236}">
                <a16:creationId xmlns:a16="http://schemas.microsoft.com/office/drawing/2014/main" id="{4BD652D7-E005-14F1-DA83-0C601870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D4DDE2FA-2350-7E16-0893-06B60F310283}"/>
              </a:ext>
            </a:extLst>
          </p:cNvPr>
          <p:cNvSpPr txBox="1"/>
          <p:nvPr userDrawn="1"/>
        </p:nvSpPr>
        <p:spPr>
          <a:xfrm>
            <a:off x="7536875" y="4720327"/>
            <a:ext cx="2363470" cy="335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200" err="1">
                <a:solidFill>
                  <a:schemeClr val="bg1"/>
                </a:solidFill>
              </a:rPr>
              <a:t>www.hotelschoolmaastricht.nl</a:t>
            </a: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3271AE23-8B7D-F982-3B00-34D65B2230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488" y="402186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Contact?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9D023BA-D459-6621-3978-9BF7340432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2926" y="402186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More information?</a:t>
            </a:r>
            <a:endParaRPr lang="en-US"/>
          </a:p>
        </p:txBody>
      </p:sp>
      <p:pic>
        <p:nvPicPr>
          <p:cNvPr id="19" name="Graphic 18">
            <a:hlinkClick r:id="rId5"/>
            <a:extLst>
              <a:ext uri="{FF2B5EF4-FFF2-40B4-BE49-F238E27FC236}">
                <a16:creationId xmlns:a16="http://schemas.microsoft.com/office/drawing/2014/main" id="{2864B41E-63DB-E19A-2B71-2F900384C5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9637" y="4388906"/>
            <a:ext cx="180000" cy="180000"/>
          </a:xfrm>
          <a:prstGeom prst="rect">
            <a:avLst/>
          </a:prstGeom>
        </p:spPr>
      </p:pic>
      <p:pic>
        <p:nvPicPr>
          <p:cNvPr id="22" name="Graphic 21">
            <a:hlinkClick r:id="rId8"/>
            <a:extLst>
              <a:ext uri="{FF2B5EF4-FFF2-40B4-BE49-F238E27FC236}">
                <a16:creationId xmlns:a16="http://schemas.microsoft.com/office/drawing/2014/main" id="{B922C0BC-2AF6-37EF-2D11-5BB617DD18E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40900" y="4379489"/>
            <a:ext cx="180000" cy="180000"/>
          </a:xfrm>
          <a:prstGeom prst="rect">
            <a:avLst/>
          </a:prstGeom>
        </p:spPr>
      </p:pic>
      <p:pic>
        <p:nvPicPr>
          <p:cNvPr id="23" name="Graphic 22">
            <a:hlinkClick r:id="rId11"/>
            <a:extLst>
              <a:ext uri="{FF2B5EF4-FFF2-40B4-BE49-F238E27FC236}">
                <a16:creationId xmlns:a16="http://schemas.microsoft.com/office/drawing/2014/main" id="{2DFD1DB2-326E-1BF2-F614-1F6C01BFC0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4649" y="4339007"/>
            <a:ext cx="252000" cy="252000"/>
          </a:xfrm>
          <a:prstGeom prst="rect">
            <a:avLst/>
          </a:prstGeom>
        </p:spPr>
      </p:pic>
      <p:pic>
        <p:nvPicPr>
          <p:cNvPr id="24" name="Graphic 23">
            <a:hlinkClick r:id="rId14"/>
            <a:extLst>
              <a:ext uri="{FF2B5EF4-FFF2-40B4-BE49-F238E27FC236}">
                <a16:creationId xmlns:a16="http://schemas.microsoft.com/office/drawing/2014/main" id="{194B55FF-3D90-C92E-DB08-D775E3A8D49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92625" y="4339007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3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English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532" y="3619799"/>
            <a:ext cx="2789237" cy="9416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achternaam@zuyd.nl</a:t>
            </a:r>
            <a:endParaRPr lang="nl-NL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4845" y="3619799"/>
            <a:ext cx="2789237" cy="94168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8101017" y="3334988"/>
            <a:ext cx="2867891" cy="221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Follow us</a:t>
            </a:r>
          </a:p>
        </p:txBody>
      </p:sp>
      <p:pic>
        <p:nvPicPr>
          <p:cNvPr id="17" name="Picture Placeholder 25">
            <a:extLst>
              <a:ext uri="{FF2B5EF4-FFF2-40B4-BE49-F238E27FC236}">
                <a16:creationId xmlns:a16="http://schemas.microsoft.com/office/drawing/2014/main" id="{80104301-CEA0-818B-02A6-F9D2F5349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2EA020B6-5C5F-98C5-3A7D-C9113F60FFEA}"/>
              </a:ext>
            </a:extLst>
          </p:cNvPr>
          <p:cNvSpPr/>
          <p:nvPr userDrawn="1"/>
        </p:nvSpPr>
        <p:spPr>
          <a:xfrm>
            <a:off x="9532563" y="0"/>
            <a:ext cx="1962150" cy="981075"/>
          </a:xfrm>
          <a:custGeom>
            <a:avLst/>
            <a:gdLst>
              <a:gd name="connsiteX0" fmla="*/ 0 w 3206298"/>
              <a:gd name="connsiteY0" fmla="*/ 0 h 1603149"/>
              <a:gd name="connsiteX1" fmla="*/ 3206298 w 3206298"/>
              <a:gd name="connsiteY1" fmla="*/ 0 h 1603149"/>
              <a:gd name="connsiteX2" fmla="*/ 1603149 w 3206298"/>
              <a:gd name="connsiteY2" fmla="*/ 1603149 h 1603149"/>
              <a:gd name="connsiteX3" fmla="*/ 0 w 3206298"/>
              <a:gd name="connsiteY3" fmla="*/ 0 h 160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298" h="1603149">
                <a:moveTo>
                  <a:pt x="0" y="0"/>
                </a:moveTo>
                <a:lnTo>
                  <a:pt x="3206298" y="0"/>
                </a:lnTo>
                <a:cubicBezTo>
                  <a:pt x="3206298" y="885395"/>
                  <a:pt x="2488544" y="1603149"/>
                  <a:pt x="1603149" y="1603149"/>
                </a:cubicBezTo>
                <a:cubicBezTo>
                  <a:pt x="717754" y="1603149"/>
                  <a:pt x="0" y="88539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D03AD61-B48A-7F12-66E6-06DC59D0298C}"/>
              </a:ext>
            </a:extLst>
          </p:cNvPr>
          <p:cNvSpPr/>
          <p:nvPr userDrawn="1"/>
        </p:nvSpPr>
        <p:spPr>
          <a:xfrm rot="16200000">
            <a:off x="9899375" y="4565374"/>
            <a:ext cx="2292626" cy="22926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23EC75C9-7709-1E40-A50E-F6AC7674E1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8488" y="3287871"/>
            <a:ext cx="2893281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Contact?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252FD5-1C2F-EB27-2AFE-BD2C8580D1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4845" y="3287871"/>
            <a:ext cx="2789237" cy="293688"/>
          </a:xfrm>
        </p:spPr>
        <p:txBody>
          <a:bodyPr>
            <a:noAutofit/>
          </a:bodyPr>
          <a:lstStyle>
            <a:lvl1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2pPr>
            <a:lvl3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3pPr>
            <a:lvl4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4pPr>
            <a:lvl5pPr indent="0"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More information?</a:t>
            </a:r>
            <a:endParaRPr lang="en-US"/>
          </a:p>
        </p:txBody>
      </p:sp>
      <p:sp>
        <p:nvSpPr>
          <p:cNvPr id="22" name="TextBox 21">
            <a:hlinkClick r:id="rId4"/>
            <a:extLst>
              <a:ext uri="{FF2B5EF4-FFF2-40B4-BE49-F238E27FC236}">
                <a16:creationId xmlns:a16="http://schemas.microsoft.com/office/drawing/2014/main" id="{D4FA1829-FB42-F29D-882F-947736AEDEBD}"/>
              </a:ext>
            </a:extLst>
          </p:cNvPr>
          <p:cNvSpPr txBox="1"/>
          <p:nvPr userDrawn="1"/>
        </p:nvSpPr>
        <p:spPr>
          <a:xfrm>
            <a:off x="8112126" y="4001883"/>
            <a:ext cx="2363470" cy="335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200" err="1">
                <a:solidFill>
                  <a:schemeClr val="bg1"/>
                </a:solidFill>
              </a:rPr>
              <a:t>www.hotelschoolmaastricht.nl</a:t>
            </a:r>
            <a:endParaRPr lang="en-BE" sz="1200">
              <a:solidFill>
                <a:schemeClr val="bg1"/>
              </a:solidFill>
            </a:endParaRPr>
          </a:p>
        </p:txBody>
      </p:sp>
      <p:pic>
        <p:nvPicPr>
          <p:cNvPr id="23" name="Graphic 22">
            <a:hlinkClick r:id="rId5"/>
            <a:extLst>
              <a:ext uri="{FF2B5EF4-FFF2-40B4-BE49-F238E27FC236}">
                <a16:creationId xmlns:a16="http://schemas.microsoft.com/office/drawing/2014/main" id="{897D6FEA-60A9-D94D-DBE5-55C360ADFE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9770" y="3690186"/>
            <a:ext cx="180000" cy="180000"/>
          </a:xfrm>
          <a:prstGeom prst="rect">
            <a:avLst/>
          </a:prstGeom>
        </p:spPr>
      </p:pic>
      <p:pic>
        <p:nvPicPr>
          <p:cNvPr id="24" name="Graphic 23">
            <a:hlinkClick r:id="rId8"/>
            <a:extLst>
              <a:ext uri="{FF2B5EF4-FFF2-40B4-BE49-F238E27FC236}">
                <a16:creationId xmlns:a16="http://schemas.microsoft.com/office/drawing/2014/main" id="{CDEC94E8-39CE-4D55-E9C9-CEF0AC08DA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21033" y="3680769"/>
            <a:ext cx="180000" cy="180000"/>
          </a:xfrm>
          <a:prstGeom prst="rect">
            <a:avLst/>
          </a:prstGeom>
        </p:spPr>
      </p:pic>
      <p:pic>
        <p:nvPicPr>
          <p:cNvPr id="25" name="Graphic 24">
            <a:hlinkClick r:id="rId11"/>
            <a:extLst>
              <a:ext uri="{FF2B5EF4-FFF2-40B4-BE49-F238E27FC236}">
                <a16:creationId xmlns:a16="http://schemas.microsoft.com/office/drawing/2014/main" id="{42C36312-3995-449D-16FB-6E3D8B0B9B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4782" y="3640287"/>
            <a:ext cx="252000" cy="252000"/>
          </a:xfrm>
          <a:prstGeom prst="rect">
            <a:avLst/>
          </a:prstGeom>
        </p:spPr>
      </p:pic>
      <p:pic>
        <p:nvPicPr>
          <p:cNvPr id="26" name="Graphic 25">
            <a:hlinkClick r:id="rId14"/>
            <a:extLst>
              <a:ext uri="{FF2B5EF4-FFF2-40B4-BE49-F238E27FC236}">
                <a16:creationId xmlns:a16="http://schemas.microsoft.com/office/drawing/2014/main" id="{76ECE7DD-C77A-AD4F-3482-79A7828079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72758" y="3640287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Paars-Wit + Afbeelding 2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90F480B5-B495-7D21-9341-91409EDBE7E0}"/>
              </a:ext>
            </a:extLst>
          </p:cNvPr>
          <p:cNvGrpSpPr/>
          <p:nvPr userDrawn="1"/>
        </p:nvGrpSpPr>
        <p:grpSpPr>
          <a:xfrm>
            <a:off x="1" y="-2234"/>
            <a:ext cx="12191999" cy="6876600"/>
            <a:chOff x="1656" y="-1"/>
            <a:chExt cx="12191999" cy="6876600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E8F20438-6044-C028-AB8E-AAB17DE81C1D}"/>
                </a:ext>
              </a:extLst>
            </p:cNvPr>
            <p:cNvSpPr/>
            <p:nvPr/>
          </p:nvSpPr>
          <p:spPr>
            <a:xfrm>
              <a:off x="7478726" y="4164673"/>
              <a:ext cx="1355779" cy="2711926"/>
            </a:xfrm>
            <a:custGeom>
              <a:avLst/>
              <a:gdLst>
                <a:gd name="connsiteX0" fmla="*/ 1355780 w 1355779"/>
                <a:gd name="connsiteY0" fmla="*/ 0 h 2711926"/>
                <a:gd name="connsiteX1" fmla="*/ 0 w 1355779"/>
                <a:gd name="connsiteY1" fmla="*/ 1355963 h 2711926"/>
                <a:gd name="connsiteX2" fmla="*/ 1355780 w 1355779"/>
                <a:gd name="connsiteY2" fmla="*/ 2711926 h 2711926"/>
                <a:gd name="connsiteX3" fmla="*/ 1355780 w 1355779"/>
                <a:gd name="connsiteY3" fmla="*/ 0 h 27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779" h="2711926">
                  <a:moveTo>
                    <a:pt x="1355780" y="0"/>
                  </a:moveTo>
                  <a:cubicBezTo>
                    <a:pt x="607532" y="0"/>
                    <a:pt x="0" y="607614"/>
                    <a:pt x="0" y="1355963"/>
                  </a:cubicBezTo>
                  <a:cubicBezTo>
                    <a:pt x="0" y="2104312"/>
                    <a:pt x="607532" y="2711926"/>
                    <a:pt x="1355780" y="2711926"/>
                  </a:cubicBezTo>
                  <a:lnTo>
                    <a:pt x="135578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6261CAF-77A5-2EAA-5942-C6D6E320E385}"/>
                </a:ext>
              </a:extLst>
            </p:cNvPr>
            <p:cNvSpPr/>
            <p:nvPr/>
          </p:nvSpPr>
          <p:spPr>
            <a:xfrm>
              <a:off x="9484330" y="-1"/>
              <a:ext cx="2709325" cy="1371600"/>
            </a:xfrm>
            <a:custGeom>
              <a:avLst/>
              <a:gdLst>
                <a:gd name="connsiteX0" fmla="*/ 0 w 2709325"/>
                <a:gd name="connsiteY0" fmla="*/ 0 h 1371600"/>
                <a:gd name="connsiteX1" fmla="*/ 2709326 w 2709325"/>
                <a:gd name="connsiteY1" fmla="*/ 0 h 1371600"/>
                <a:gd name="connsiteX2" fmla="*/ 2709326 w 2709325"/>
                <a:gd name="connsiteY2" fmla="*/ 1371600 h 1371600"/>
                <a:gd name="connsiteX3" fmla="*/ 0 w 2709325"/>
                <a:gd name="connsiteY3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325" h="1371600">
                  <a:moveTo>
                    <a:pt x="0" y="0"/>
                  </a:moveTo>
                  <a:lnTo>
                    <a:pt x="2709326" y="0"/>
                  </a:lnTo>
                  <a:lnTo>
                    <a:pt x="2709326" y="1371600"/>
                  </a:lnTo>
                  <a:lnTo>
                    <a:pt x="0" y="137160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EF41310-B8CA-7940-D8E5-7E07228A3B30}"/>
                </a:ext>
              </a:extLst>
            </p:cNvPr>
            <p:cNvSpPr/>
            <p:nvPr/>
          </p:nvSpPr>
          <p:spPr>
            <a:xfrm>
              <a:off x="1656" y="4672417"/>
              <a:ext cx="2231922" cy="2204182"/>
            </a:xfrm>
            <a:custGeom>
              <a:avLst/>
              <a:gdLst>
                <a:gd name="connsiteX0" fmla="*/ 0 w 2666887"/>
                <a:gd name="connsiteY0" fmla="*/ 2633741 h 2633740"/>
                <a:gd name="connsiteX1" fmla="*/ 2666888 w 2666887"/>
                <a:gd name="connsiteY1" fmla="*/ 2633741 h 2633740"/>
                <a:gd name="connsiteX2" fmla="*/ 0 w 2666887"/>
                <a:gd name="connsiteY2" fmla="*/ 0 h 263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6887" h="2633740">
                  <a:moveTo>
                    <a:pt x="0" y="2633741"/>
                  </a:moveTo>
                  <a:lnTo>
                    <a:pt x="2666888" y="26337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B2D92F8-91CE-A06E-E3DA-5C6BD56512B9}"/>
                </a:ext>
              </a:extLst>
            </p:cNvPr>
            <p:cNvSpPr/>
            <p:nvPr/>
          </p:nvSpPr>
          <p:spPr>
            <a:xfrm>
              <a:off x="9484330" y="2745433"/>
              <a:ext cx="1353545" cy="1353729"/>
            </a:xfrm>
            <a:custGeom>
              <a:avLst/>
              <a:gdLst>
                <a:gd name="connsiteX0" fmla="*/ 676773 w 1353545"/>
                <a:gd name="connsiteY0" fmla="*/ 1353729 h 1353729"/>
                <a:gd name="connsiteX1" fmla="*/ 1353545 w 1353545"/>
                <a:gd name="connsiteY1" fmla="*/ 676865 h 1353729"/>
                <a:gd name="connsiteX2" fmla="*/ 676773 w 1353545"/>
                <a:gd name="connsiteY2" fmla="*/ 0 h 1353729"/>
                <a:gd name="connsiteX3" fmla="*/ 0 w 1353545"/>
                <a:gd name="connsiteY3" fmla="*/ 676865 h 1353729"/>
                <a:gd name="connsiteX4" fmla="*/ 676773 w 1353545"/>
                <a:gd name="connsiteY4" fmla="*/ 1353729 h 135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3545" h="1353729">
                  <a:moveTo>
                    <a:pt x="676773" y="1353729"/>
                  </a:moveTo>
                  <a:cubicBezTo>
                    <a:pt x="1052013" y="1353729"/>
                    <a:pt x="1353545" y="1049922"/>
                    <a:pt x="1353545" y="676865"/>
                  </a:cubicBezTo>
                  <a:cubicBezTo>
                    <a:pt x="1353545" y="301573"/>
                    <a:pt x="1049780" y="0"/>
                    <a:pt x="676773" y="0"/>
                  </a:cubicBezTo>
                  <a:cubicBezTo>
                    <a:pt x="303766" y="0"/>
                    <a:pt x="0" y="303807"/>
                    <a:pt x="0" y="676865"/>
                  </a:cubicBezTo>
                  <a:cubicBezTo>
                    <a:pt x="0" y="1049922"/>
                    <a:pt x="301533" y="1353729"/>
                    <a:pt x="676773" y="1353729"/>
                  </a:cubicBezTo>
                </a:path>
              </a:pathLst>
            </a:custGeom>
            <a:grpFill/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2760" y="1852416"/>
            <a:ext cx="5648711" cy="184665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Hier is plaats voor een titel van meerdere regels lang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2760" y="4357791"/>
            <a:ext cx="5648711" cy="3323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Hier is plaats voor een ondertitel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C128-268B-B247-BD96-349B8617988A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8BAFB5C7-AFC7-A08C-0444-073E6D4CFF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36210" y="581844"/>
            <a:ext cx="5455789" cy="55840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Logo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215046C-A9C6-6EEC-B742-CE9A41964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554" b="-11554"/>
          <a:stretch/>
        </p:blipFill>
        <p:spPr>
          <a:xfrm>
            <a:off x="712760" y="598087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66700" indent="0">
              <a:buNone/>
              <a:defRPr sz="2000"/>
            </a:lvl2pPr>
            <a:lvl3pPr marL="533400" indent="0">
              <a:buNone/>
              <a:defRPr sz="2000"/>
            </a:lvl3pPr>
            <a:lvl4pPr marL="0" indent="0">
              <a:lnSpc>
                <a:spcPts val="2200"/>
              </a:lnSpc>
              <a:buFont typeface="Arial" panose="020B0604020202020204" pitchFamily="34" charset="0"/>
              <a:buNone/>
              <a:defRPr sz="2000"/>
            </a:lvl4pPr>
            <a:lvl5pPr marL="0" indent="0">
              <a:lnSpc>
                <a:spcPts val="22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5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BA86-8971-CCB2-E5B0-BBFBBBD0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CA772-B07C-3AB7-805A-FA5D67680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CB004-6A18-16AE-127A-D842EFAC2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CBC6C-46AF-771A-6938-85E28FA5B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E8432-A567-FC47-B828-FF180B5A6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E8726-4608-F488-B1A8-55A86484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C80AF-7716-0966-6E12-2AAA1DEE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43D7-DC09-095C-93B4-774FB0A0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9395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 +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 rot="10800000">
            <a:off x="-32663" y="4010352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636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E211BA-4808-B538-8A62-A95FCF04C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5636" y="1844675"/>
            <a:ext cx="4989077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points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170613-F7A1-B8E8-E1F0-1A553094748E}"/>
              </a:ext>
            </a:extLst>
          </p:cNvPr>
          <p:cNvSpPr/>
          <p:nvPr userDrawn="1"/>
        </p:nvSpPr>
        <p:spPr>
          <a:xfrm>
            <a:off x="9372600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4817" y="584200"/>
            <a:ext cx="5292725" cy="5581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"/>
            <a:ext cx="4989077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3BF890E-31DC-71CF-3151-DD0ED10639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5099050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5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afbeelding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262781-904D-DF1C-4E2A-B85E78691A22}"/>
              </a:ext>
            </a:extLst>
          </p:cNvPr>
          <p:cNvSpPr/>
          <p:nvPr userDrawn="1"/>
        </p:nvSpPr>
        <p:spPr>
          <a:xfrm>
            <a:off x="0" y="2413337"/>
            <a:ext cx="1879263" cy="1879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566000"/>
            <a:ext cx="5292725" cy="5292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66C3743-3785-1EB0-8237-13D235A9DB2F}"/>
              </a:ext>
            </a:extLst>
          </p:cNvPr>
          <p:cNvSpPr/>
          <p:nvPr userDrawn="1"/>
        </p:nvSpPr>
        <p:spPr>
          <a:xfrm>
            <a:off x="10837877" y="1"/>
            <a:ext cx="1355780" cy="1355963"/>
          </a:xfrm>
          <a:custGeom>
            <a:avLst/>
            <a:gdLst>
              <a:gd name="connsiteX0" fmla="*/ 0 w 1355780"/>
              <a:gd name="connsiteY0" fmla="*/ 0 h 1355963"/>
              <a:gd name="connsiteX1" fmla="*/ 1355780 w 1355780"/>
              <a:gd name="connsiteY1" fmla="*/ 0 h 1355963"/>
              <a:gd name="connsiteX2" fmla="*/ 1355780 w 1355780"/>
              <a:gd name="connsiteY2" fmla="*/ 1355963 h 1355963"/>
              <a:gd name="connsiteX3" fmla="*/ 0 w 1355780"/>
              <a:gd name="connsiteY3" fmla="*/ 0 h 13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80" h="1355963">
                <a:moveTo>
                  <a:pt x="0" y="0"/>
                </a:moveTo>
                <a:lnTo>
                  <a:pt x="1355780" y="0"/>
                </a:lnTo>
                <a:lnTo>
                  <a:pt x="1355780" y="1355963"/>
                </a:lnTo>
                <a:cubicBezTo>
                  <a:pt x="607532" y="1355963"/>
                  <a:pt x="0" y="74834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6" name="Vrije vorm 23">
            <a:extLst>
              <a:ext uri="{FF2B5EF4-FFF2-40B4-BE49-F238E27FC236}">
                <a16:creationId xmlns:a16="http://schemas.microsoft.com/office/drawing/2014/main" id="{96F34423-B30B-77C9-EF16-F597E172BCE0}"/>
              </a:ext>
            </a:extLst>
          </p:cNvPr>
          <p:cNvSpPr/>
          <p:nvPr userDrawn="1"/>
        </p:nvSpPr>
        <p:spPr>
          <a:xfrm>
            <a:off x="5988050" y="4295954"/>
            <a:ext cx="2596552" cy="2564279"/>
          </a:xfrm>
          <a:custGeom>
            <a:avLst/>
            <a:gdLst>
              <a:gd name="connsiteX0" fmla="*/ 0 w 2666887"/>
              <a:gd name="connsiteY0" fmla="*/ 2633740 h 2633740"/>
              <a:gd name="connsiteX1" fmla="*/ 2666887 w 2666887"/>
              <a:gd name="connsiteY1" fmla="*/ 2633740 h 2633740"/>
              <a:gd name="connsiteX2" fmla="*/ 0 w 2666887"/>
              <a:gd name="connsiteY2" fmla="*/ 0 h 26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6887" h="2633740">
                <a:moveTo>
                  <a:pt x="0" y="2633740"/>
                </a:moveTo>
                <a:lnTo>
                  <a:pt x="2666887" y="26337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2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850436-B43F-B004-4D51-E52C485827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5863" y="1565275"/>
            <a:ext cx="3954462" cy="3709670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7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afbeelding + tekst 2">
    <p:bg>
      <p:bgPr>
        <a:solidFill>
          <a:schemeClr val="tx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041F0E-BB0D-D9B4-F094-9437B3093287}"/>
              </a:ext>
            </a:extLst>
          </p:cNvPr>
          <p:cNvSpPr/>
          <p:nvPr userDrawn="1"/>
        </p:nvSpPr>
        <p:spPr>
          <a:xfrm>
            <a:off x="0" y="2413337"/>
            <a:ext cx="1879263" cy="187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6AD759E-98FE-DB6C-6F2D-DF8661781557}"/>
              </a:ext>
            </a:extLst>
          </p:cNvPr>
          <p:cNvSpPr/>
          <p:nvPr userDrawn="1"/>
        </p:nvSpPr>
        <p:spPr>
          <a:xfrm>
            <a:off x="10837877" y="1"/>
            <a:ext cx="1355780" cy="1355963"/>
          </a:xfrm>
          <a:custGeom>
            <a:avLst/>
            <a:gdLst>
              <a:gd name="connsiteX0" fmla="*/ 0 w 1355780"/>
              <a:gd name="connsiteY0" fmla="*/ 0 h 1355963"/>
              <a:gd name="connsiteX1" fmla="*/ 1355780 w 1355780"/>
              <a:gd name="connsiteY1" fmla="*/ 0 h 1355963"/>
              <a:gd name="connsiteX2" fmla="*/ 1355780 w 1355780"/>
              <a:gd name="connsiteY2" fmla="*/ 1355963 h 1355963"/>
              <a:gd name="connsiteX3" fmla="*/ 0 w 1355780"/>
              <a:gd name="connsiteY3" fmla="*/ 0 h 13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780" h="1355963">
                <a:moveTo>
                  <a:pt x="0" y="0"/>
                </a:moveTo>
                <a:lnTo>
                  <a:pt x="1355780" y="0"/>
                </a:lnTo>
                <a:lnTo>
                  <a:pt x="1355780" y="1355963"/>
                </a:lnTo>
                <a:cubicBezTo>
                  <a:pt x="607532" y="1355963"/>
                  <a:pt x="0" y="7483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7" name="Vrije vorm 23">
            <a:extLst>
              <a:ext uri="{FF2B5EF4-FFF2-40B4-BE49-F238E27FC236}">
                <a16:creationId xmlns:a16="http://schemas.microsoft.com/office/drawing/2014/main" id="{4BDF8672-A06A-FD80-594E-7737187B2E42}"/>
              </a:ext>
            </a:extLst>
          </p:cNvPr>
          <p:cNvSpPr/>
          <p:nvPr userDrawn="1"/>
        </p:nvSpPr>
        <p:spPr>
          <a:xfrm>
            <a:off x="5988050" y="4295954"/>
            <a:ext cx="2596552" cy="2564279"/>
          </a:xfrm>
          <a:custGeom>
            <a:avLst/>
            <a:gdLst>
              <a:gd name="connsiteX0" fmla="*/ 0 w 2666887"/>
              <a:gd name="connsiteY0" fmla="*/ 2633740 h 2633740"/>
              <a:gd name="connsiteX1" fmla="*/ 2666887 w 2666887"/>
              <a:gd name="connsiteY1" fmla="*/ 2633740 h 2633740"/>
              <a:gd name="connsiteX2" fmla="*/ 0 w 2666887"/>
              <a:gd name="connsiteY2" fmla="*/ 0 h 26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6887" h="2633740">
                <a:moveTo>
                  <a:pt x="0" y="2633740"/>
                </a:moveTo>
                <a:lnTo>
                  <a:pt x="2666887" y="26337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2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950AA42-1493-03B0-60EC-85D26C17D2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566000"/>
            <a:ext cx="5292725" cy="5292000"/>
          </a:xfr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25A2B11-AB33-0993-0C4D-51C6BEBA3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65956" y="1565274"/>
            <a:ext cx="3928757" cy="395140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buNone/>
              <a:defRPr lang="en-GB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buNone/>
              <a:defRPr lang="en-GB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200"/>
              </a:lnSpc>
              <a:buNone/>
              <a:defRPr lang="en-GB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200"/>
              </a:lnSpc>
              <a:buNone/>
              <a:defRPr lang="en-GB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200"/>
              </a:lnSpc>
              <a:buNone/>
              <a:defRPr lang="en-B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949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48">
          <p15:clr>
            <a:srgbClr val="C35EA4"/>
          </p15:clr>
        </p15:guide>
        <p15:guide id="2" orient="horz" pos="2704">
          <p15:clr>
            <a:srgbClr val="C35EA4"/>
          </p15:clr>
        </p15:guide>
        <p15:guide id="3" pos="1186">
          <p15:clr>
            <a:srgbClr val="FBAE40"/>
          </p15:clr>
        </p15:guide>
        <p15:guide id="4" pos="1300">
          <p15:clr>
            <a:srgbClr val="FBAE40"/>
          </p15:clr>
        </p15:guide>
        <p15:guide id="5" pos="2048">
          <p15:clr>
            <a:srgbClr val="FBAE40"/>
          </p15:clr>
        </p15:guide>
        <p15:guide id="6" pos="2162">
          <p15:clr>
            <a:srgbClr val="FBAE40"/>
          </p15:clr>
        </p15:guide>
        <p15:guide id="7" pos="2910">
          <p15:clr>
            <a:srgbClr val="FBAE40"/>
          </p15:clr>
        </p15:guide>
        <p15:guide id="8" pos="3024">
          <p15:clr>
            <a:srgbClr val="FBAE40"/>
          </p15:clr>
        </p15:guide>
        <p15:guide id="9" pos="3772">
          <p15:clr>
            <a:srgbClr val="FBAE40"/>
          </p15:clr>
        </p15:guide>
        <p15:guide id="10" pos="3885">
          <p15:clr>
            <a:srgbClr val="FBAE40"/>
          </p15:clr>
        </p15:guide>
        <p15:guide id="11" pos="4634">
          <p15:clr>
            <a:srgbClr val="FBAE40"/>
          </p15:clr>
        </p15:guide>
        <p15:guide id="12" pos="4747">
          <p15:clr>
            <a:srgbClr val="FBAE40"/>
          </p15:clr>
        </p15:guide>
        <p15:guide id="13" pos="5518">
          <p15:clr>
            <a:srgbClr val="FBAE40"/>
          </p15:clr>
        </p15:guide>
        <p15:guide id="14" pos="5632">
          <p15:clr>
            <a:srgbClr val="FBAE40"/>
          </p15:clr>
        </p15:guide>
        <p15:guide id="15" pos="6380">
          <p15:clr>
            <a:srgbClr val="FBAE40"/>
          </p15:clr>
        </p15:guide>
        <p15:guide id="16" pos="649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+ afbeelding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570ADAE9-3388-B4B2-1C93-6B11F7458B2D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6B294F4-2742-5927-4825-8E8D03736652}"/>
              </a:ext>
            </a:extLst>
          </p:cNvPr>
          <p:cNvSpPr/>
          <p:nvPr userDrawn="1"/>
        </p:nvSpPr>
        <p:spPr>
          <a:xfrm>
            <a:off x="0" y="5056094"/>
            <a:ext cx="1801906" cy="180190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14" name="Tijdelijke aanduiding voor afbeelding 16">
            <a:extLst>
              <a:ext uri="{FF2B5EF4-FFF2-40B4-BE49-F238E27FC236}">
                <a16:creationId xmlns:a16="http://schemas.microsoft.com/office/drawing/2014/main" id="{6CE5C67B-DC6B-724B-619E-B53EE6D0F3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57813" y="1844675"/>
            <a:ext cx="3136900" cy="4321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9538CDC-A2B4-BF4D-A8C9-471731F5BC7B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27551" y="1844675"/>
            <a:ext cx="3136900" cy="4321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7216ABCC-1039-A2BC-F397-7D780845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6969126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89D71-9D45-8618-59D6-958BA90F80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1844675"/>
            <a:ext cx="3516313" cy="30593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D896E-F20C-8B7A-18B7-DE032FB20C53}"/>
              </a:ext>
            </a:extLst>
          </p:cNvPr>
          <p:cNvGrpSpPr/>
          <p:nvPr userDrawn="1"/>
        </p:nvGrpSpPr>
        <p:grpSpPr>
          <a:xfrm>
            <a:off x="3602393" y="5240692"/>
            <a:ext cx="925158" cy="925158"/>
            <a:chOff x="2907068" y="5240692"/>
            <a:chExt cx="925158" cy="9251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355F9B-E5D3-51B8-5237-F16E81D4C15E}"/>
                </a:ext>
              </a:extLst>
            </p:cNvPr>
            <p:cNvSpPr/>
            <p:nvPr/>
          </p:nvSpPr>
          <p:spPr>
            <a:xfrm>
              <a:off x="2907068" y="5240692"/>
              <a:ext cx="925158" cy="925158"/>
            </a:xfrm>
            <a:prstGeom prst="rect">
              <a:avLst/>
            </a:prstGeom>
            <a:solidFill>
              <a:srgbClr val="A20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BE" sz="1600" err="1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B8E9EAD-CA82-C0AB-9F15-4938301C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13182" y="5240692"/>
              <a:ext cx="719044" cy="719044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DA52287-35EC-3944-A24F-DF87ED5A5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0363" y="5235575"/>
            <a:ext cx="1911350" cy="930275"/>
          </a:xfrm>
        </p:spPr>
        <p:txBody>
          <a:bodyPr anchor="ctr">
            <a:noAutofit/>
          </a:bodyPr>
          <a:lstStyle>
            <a:lvl1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266700" indent="0" algn="r">
              <a:lnSpc>
                <a:spcPts val="1240"/>
              </a:lnSpc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marL="533400" indent="0" algn="r">
              <a:lnSpc>
                <a:spcPts val="1240"/>
              </a:lnSpc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4pPr>
            <a:lvl5pPr marL="0" indent="0" algn="r">
              <a:lnSpc>
                <a:spcPts val="124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A1AB9A0-2405-C544-9D13-AEFE17922DD3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700" y="584200"/>
            <a:ext cx="5053012" cy="3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752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F7C8C32-6E34-A7D9-C4CA-7F0D9316F3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9201" y="1844676"/>
            <a:ext cx="5053012" cy="4321174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2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A425097-79D0-9117-FE81-751B68839010}"/>
              </a:ext>
            </a:extLst>
          </p:cNvPr>
          <p:cNvSpPr/>
          <p:nvPr userDrawn="1"/>
        </p:nvSpPr>
        <p:spPr>
          <a:xfrm>
            <a:off x="9372601" y="0"/>
            <a:ext cx="2819400" cy="2847648"/>
          </a:xfrm>
          <a:custGeom>
            <a:avLst/>
            <a:gdLst>
              <a:gd name="connsiteX0" fmla="*/ 0 w 1308101"/>
              <a:gd name="connsiteY0" fmla="*/ 0 h 1321207"/>
              <a:gd name="connsiteX1" fmla="*/ 1308101 w 1308101"/>
              <a:gd name="connsiteY1" fmla="*/ 0 h 1321207"/>
              <a:gd name="connsiteX2" fmla="*/ 1308101 w 1308101"/>
              <a:gd name="connsiteY2" fmla="*/ 1321207 h 1321207"/>
              <a:gd name="connsiteX3" fmla="*/ 1186747 w 1308101"/>
              <a:gd name="connsiteY3" fmla="*/ 1315079 h 1321207"/>
              <a:gd name="connsiteX4" fmla="*/ 0 w 1308101"/>
              <a:gd name="connsiteY4" fmla="*/ 0 h 132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1" h="1321207">
                <a:moveTo>
                  <a:pt x="0" y="0"/>
                </a:moveTo>
                <a:lnTo>
                  <a:pt x="1308101" y="0"/>
                </a:lnTo>
                <a:lnTo>
                  <a:pt x="1308101" y="1321207"/>
                </a:lnTo>
                <a:lnTo>
                  <a:pt x="1186747" y="1315079"/>
                </a:lnTo>
                <a:cubicBezTo>
                  <a:pt x="520169" y="1247384"/>
                  <a:pt x="0" y="68443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BE" sz="1600" err="1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1765AAF-F437-5D4D-9CC7-C51F875293DC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C5DAA-06E0-2B26-6CB6-9D2A4FC21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321175"/>
          </a:xfrm>
        </p:spPr>
        <p:txBody>
          <a:bodyPr>
            <a:normAutofit/>
          </a:bodyPr>
          <a:lstStyle>
            <a:lvl1pPr marL="252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645600" indent="-342900">
              <a:buFont typeface="Arial" panose="020B0604020202020204" pitchFamily="34" charset="0"/>
              <a:buChar char="•"/>
              <a:defRPr sz="2000"/>
            </a:lvl2pPr>
            <a:lvl3pPr marL="876300" indent="-342900">
              <a:buFont typeface="Arial" panose="020B0604020202020204" pitchFamily="34" charset="0"/>
              <a:buChar char="•"/>
              <a:defRPr sz="1600"/>
            </a:lvl3pPr>
            <a:lvl4pPr marL="100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4pPr>
            <a:lvl5pPr marL="1368000" indent="-270900">
              <a:lnSpc>
                <a:spcPts val="22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8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7AA2A9-52F4-4F7D-8523-63C6A6561F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D0662B-0CE5-D34A-B480-F570E5E8FACD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B4C5B2-4D4F-B1B7-824E-851571E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5053012" cy="396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6608EEE2-81D5-2E25-F14B-02C3F173AE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3664" y="584200"/>
            <a:ext cx="5053011" cy="627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ED63F6-2858-4FE5-92B0-3F73A69AE3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5099050" cy="4321175"/>
          </a:xfrm>
        </p:spPr>
        <p:txBody>
          <a:bodyPr/>
          <a:lstStyle>
            <a:lvl4pPr marL="1005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329750" indent="-285750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68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fsluiting + Foto + Engels"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87DAA26B-F120-AFDE-FAD5-C9D2A3B1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24F6-2E1D-864F-AC89-746432588331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07A49458-3C39-E6B8-19DE-A5CBDEC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Template-set ZUYD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B982A3-C2D2-1294-1148-EF10A784D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035" y="4070928"/>
            <a:ext cx="2789237" cy="193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Contact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845CD524-4837-FD68-B7AC-CAF245D294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035" y="4355740"/>
            <a:ext cx="2789237" cy="387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Mail naar</a:t>
            </a:r>
            <a:br>
              <a:rPr lang="nl-NL"/>
            </a:br>
            <a:r>
              <a:rPr lang="nl-NL" err="1"/>
              <a:t>achternaam@zuyd.nl</a:t>
            </a:r>
            <a:endParaRPr lang="nl-NL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AF14F9D4-85C3-F924-69DA-6DCE4474E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2926" y="4090195"/>
            <a:ext cx="2789237" cy="1938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More information?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DCC32126-AF1C-A2AA-FDBC-1729C5281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2926" y="4375007"/>
            <a:ext cx="2789237" cy="38779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consectetur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, do </a:t>
            </a:r>
            <a:r>
              <a:rPr lang="nl-NL" err="1"/>
              <a:t>eiusmod</a:t>
            </a:r>
            <a:r>
              <a:rPr lang="nl-NL"/>
              <a:t> </a:t>
            </a:r>
            <a:r>
              <a:rPr lang="nl-NL" err="1"/>
              <a:t>tempor</a:t>
            </a:r>
            <a:r>
              <a:rPr lang="nl-NL"/>
              <a:t> </a:t>
            </a:r>
            <a:r>
              <a:rPr lang="nl-NL" err="1"/>
              <a:t>incididunt</a:t>
            </a:r>
            <a:r>
              <a:rPr lang="nl-NL"/>
              <a:t> ut </a:t>
            </a:r>
            <a:r>
              <a:rPr lang="nl-NL" err="1"/>
              <a:t>labore</a:t>
            </a:r>
            <a:r>
              <a:rPr lang="nl-NL"/>
              <a:t> et </a:t>
            </a:r>
            <a:r>
              <a:rPr lang="nl-NL" err="1"/>
              <a:t>dolore</a:t>
            </a:r>
            <a:r>
              <a:rPr lang="nl-NL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CA24A4-3550-3385-1F4F-DA834A86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137525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grpSp>
        <p:nvGrpSpPr>
          <p:cNvPr id="5" name="Groep 25">
            <a:extLst>
              <a:ext uri="{FF2B5EF4-FFF2-40B4-BE49-F238E27FC236}">
                <a16:creationId xmlns:a16="http://schemas.microsoft.com/office/drawing/2014/main" id="{9EF87AE1-427C-770A-F7EE-58D10968967E}"/>
              </a:ext>
            </a:extLst>
          </p:cNvPr>
          <p:cNvGrpSpPr/>
          <p:nvPr userDrawn="1"/>
        </p:nvGrpSpPr>
        <p:grpSpPr>
          <a:xfrm>
            <a:off x="7536875" y="-1027163"/>
            <a:ext cx="4655126" cy="5789968"/>
            <a:chOff x="8142530" y="0"/>
            <a:chExt cx="4049469" cy="5036662"/>
          </a:xfrm>
        </p:grpSpPr>
        <p:sp>
          <p:nvSpPr>
            <p:cNvPr id="17" name="Vrije vorm 21">
              <a:extLst>
                <a:ext uri="{FF2B5EF4-FFF2-40B4-BE49-F238E27FC236}">
                  <a16:creationId xmlns:a16="http://schemas.microsoft.com/office/drawing/2014/main" id="{D7D15823-758D-F11F-E1EB-83E2731AA141}"/>
                </a:ext>
              </a:extLst>
            </p:cNvPr>
            <p:cNvSpPr/>
            <p:nvPr/>
          </p:nvSpPr>
          <p:spPr>
            <a:xfrm>
              <a:off x="8142530" y="1389471"/>
              <a:ext cx="2678055" cy="2709691"/>
            </a:xfrm>
            <a:custGeom>
              <a:avLst/>
              <a:gdLst>
                <a:gd name="connsiteX0" fmla="*/ 0 w 2678055"/>
                <a:gd name="connsiteY0" fmla="*/ 2709692 h 2709691"/>
                <a:gd name="connsiteX1" fmla="*/ 0 w 2678055"/>
                <a:gd name="connsiteY1" fmla="*/ 0 h 2709691"/>
                <a:gd name="connsiteX2" fmla="*/ 2678055 w 2678055"/>
                <a:gd name="connsiteY2" fmla="*/ 0 h 270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8055" h="2709691">
                  <a:moveTo>
                    <a:pt x="0" y="2709692"/>
                  </a:moveTo>
                  <a:lnTo>
                    <a:pt x="0" y="0"/>
                  </a:lnTo>
                  <a:lnTo>
                    <a:pt x="2678055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22">
              <a:extLst>
                <a:ext uri="{FF2B5EF4-FFF2-40B4-BE49-F238E27FC236}">
                  <a16:creationId xmlns:a16="http://schemas.microsoft.com/office/drawing/2014/main" id="{1592E684-E559-DCAB-4930-0A9D24928E25}"/>
                </a:ext>
              </a:extLst>
            </p:cNvPr>
            <p:cNvSpPr/>
            <p:nvPr/>
          </p:nvSpPr>
          <p:spPr>
            <a:xfrm>
              <a:off x="11046539" y="2745433"/>
              <a:ext cx="1145460" cy="2291229"/>
            </a:xfrm>
            <a:custGeom>
              <a:avLst/>
              <a:gdLst>
                <a:gd name="connsiteX0" fmla="*/ 1371414 w 1371414"/>
                <a:gd name="connsiteY0" fmla="*/ 0 h 2743199"/>
                <a:gd name="connsiteX1" fmla="*/ 0 w 1371414"/>
                <a:gd name="connsiteY1" fmla="*/ 1371600 h 2743199"/>
                <a:gd name="connsiteX2" fmla="*/ 1371414 w 1371414"/>
                <a:gd name="connsiteY2" fmla="*/ 2743200 h 2743199"/>
                <a:gd name="connsiteX3" fmla="*/ 1371414 w 1371414"/>
                <a:gd name="connsiteY3" fmla="*/ 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414" h="2743199">
                  <a:moveTo>
                    <a:pt x="1371414" y="0"/>
                  </a:moveTo>
                  <a:cubicBezTo>
                    <a:pt x="614232" y="0"/>
                    <a:pt x="0" y="614316"/>
                    <a:pt x="0" y="1371600"/>
                  </a:cubicBezTo>
                  <a:cubicBezTo>
                    <a:pt x="0" y="2128884"/>
                    <a:pt x="614232" y="2743200"/>
                    <a:pt x="1371414" y="2743200"/>
                  </a:cubicBezTo>
                  <a:lnTo>
                    <a:pt x="1371414" y="0"/>
                  </a:lnTo>
                  <a:close/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24">
              <a:extLst>
                <a:ext uri="{FF2B5EF4-FFF2-40B4-BE49-F238E27FC236}">
                  <a16:creationId xmlns:a16="http://schemas.microsoft.com/office/drawing/2014/main" id="{8506C520-CBB1-3C22-40B7-66B62DD8A0E5}"/>
                </a:ext>
              </a:extLst>
            </p:cNvPr>
            <p:cNvSpPr/>
            <p:nvPr/>
          </p:nvSpPr>
          <p:spPr>
            <a:xfrm>
              <a:off x="9482675" y="0"/>
              <a:ext cx="1389282" cy="1389471"/>
            </a:xfrm>
            <a:custGeom>
              <a:avLst/>
              <a:gdLst>
                <a:gd name="connsiteX0" fmla="*/ 694641 w 1389282"/>
                <a:gd name="connsiteY0" fmla="*/ 1389471 h 1389471"/>
                <a:gd name="connsiteX1" fmla="*/ 1389283 w 1389282"/>
                <a:gd name="connsiteY1" fmla="*/ 694736 h 1389471"/>
                <a:gd name="connsiteX2" fmla="*/ 694641 w 1389282"/>
                <a:gd name="connsiteY2" fmla="*/ 0 h 1389471"/>
                <a:gd name="connsiteX3" fmla="*/ 0 w 1389282"/>
                <a:gd name="connsiteY3" fmla="*/ 694736 h 1389471"/>
                <a:gd name="connsiteX4" fmla="*/ 694641 w 1389282"/>
                <a:gd name="connsiteY4" fmla="*/ 1389471 h 13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9282" h="1389471">
                  <a:moveTo>
                    <a:pt x="694641" y="1389471"/>
                  </a:moveTo>
                  <a:cubicBezTo>
                    <a:pt x="1078816" y="1389471"/>
                    <a:pt x="1389283" y="1078962"/>
                    <a:pt x="1389283" y="694736"/>
                  </a:cubicBezTo>
                  <a:cubicBezTo>
                    <a:pt x="1389283" y="310509"/>
                    <a:pt x="1078816" y="0"/>
                    <a:pt x="694641" y="0"/>
                  </a:cubicBezTo>
                  <a:cubicBezTo>
                    <a:pt x="310467" y="0"/>
                    <a:pt x="0" y="310509"/>
                    <a:pt x="0" y="694736"/>
                  </a:cubicBezTo>
                  <a:cubicBezTo>
                    <a:pt x="0" y="1078962"/>
                    <a:pt x="310467" y="1389471"/>
                    <a:pt x="694641" y="1389471"/>
                  </a:cubicBezTo>
                </a:path>
              </a:pathLst>
            </a:custGeom>
            <a:solidFill>
              <a:srgbClr val="FFFFFF"/>
            </a:solidFill>
            <a:ln w="22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Tijdelijke aanduiding voor afbeelding 16">
            <a:extLst>
              <a:ext uri="{FF2B5EF4-FFF2-40B4-BE49-F238E27FC236}">
                <a16:creationId xmlns:a16="http://schemas.microsoft.com/office/drawing/2014/main" id="{4606AA04-CFFF-DFCC-B9B4-DE09DFE93B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5" y="1844053"/>
            <a:ext cx="6256193" cy="1939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C4A59-A6D8-DC35-E342-64CBC11AB101}"/>
              </a:ext>
            </a:extLst>
          </p:cNvPr>
          <p:cNvSpPr txBox="1"/>
          <p:nvPr userDrawn="1"/>
        </p:nvSpPr>
        <p:spPr>
          <a:xfrm>
            <a:off x="7509371" y="4123624"/>
            <a:ext cx="2867891" cy="1938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400" b="1">
                <a:solidFill>
                  <a:schemeClr val="bg1"/>
                </a:solidFill>
                <a:latin typeface="+mj-lt"/>
              </a:defRPr>
            </a:lvl1pPr>
            <a:lvl2pPr marL="5334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400"/>
            </a:lvl2pPr>
            <a:lvl3pPr marL="800100" indent="-2667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Segoe UI Light" panose="020B0502040204020203" pitchFamily="34" charset="0"/>
              <a:buChar char="–"/>
              <a:tabLst/>
              <a:defRPr sz="2400"/>
            </a:lvl3pPr>
            <a:lvl4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/>
            </a:lvl4pPr>
            <a:lvl5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cap="none" baseline="0">
                <a:latin typeface="+mj-lt"/>
              </a:defRPr>
            </a:lvl6pPr>
            <a:lvl7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/>
            </a:lvl7pPr>
            <a:lvl8pPr marL="357188" indent="-3571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/>
            </a:lvl8pPr>
            <a:lvl9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i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r>
              <a:rPr lang="en-BE"/>
              <a:t>Follow us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A2FD10C-B97C-3AC7-F57A-4266E57EE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9637" y="4388906"/>
            <a:ext cx="180000" cy="180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89A2DFB-0CC0-D902-074F-12989E3CB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900" y="4379489"/>
            <a:ext cx="180000" cy="180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9B8320C-0438-691E-521D-B9A9E38A0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4649" y="4339007"/>
            <a:ext cx="252000" cy="252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689FDAA-B4C1-7360-CD52-F1D8474653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92625" y="4339007"/>
            <a:ext cx="252000" cy="252000"/>
          </a:xfrm>
          <a:prstGeom prst="rect">
            <a:avLst/>
          </a:prstGeom>
        </p:spPr>
      </p:pic>
      <p:pic>
        <p:nvPicPr>
          <p:cNvPr id="8" name="Picture Placeholder 25">
            <a:extLst>
              <a:ext uri="{FF2B5EF4-FFF2-40B4-BE49-F238E27FC236}">
                <a16:creationId xmlns:a16="http://schemas.microsoft.com/office/drawing/2014/main" id="{4BD652D7-E005-14F1-DA83-0C601870D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11554" b="-11554"/>
          <a:stretch/>
        </p:blipFill>
        <p:spPr>
          <a:xfrm>
            <a:off x="695325" y="5199236"/>
            <a:ext cx="2788365" cy="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4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8D25-3C7B-FA6F-31CE-91B09CB1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3E7EC-42C5-95A8-FE8A-C26C8439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67645-D3D8-7C49-686F-DA3F1E1E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7474C-1028-025A-9B67-EB0CE439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977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D28FA-92D2-AA13-BD78-257C1099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803B1-2818-D920-5BB6-18A7FE90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79D11-A607-D8C6-8381-59DF03B3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714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F2DF-C61F-60EC-F89D-34C274F5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6B89-536C-DA02-462B-FB9B9FFFF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80919-EDA6-B73F-9AC9-67CE1C07D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B52DD-7855-D245-7A8E-AC6D6952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99941-C899-8E99-BCDB-DABC61C0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537C-2C95-35C0-88E9-FB0AC152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044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B029-D99D-6BF2-2CEA-60FE838A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43CB6-2864-0807-1C46-8B0DDF65A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42794-C197-A3F5-B109-AF11D5D23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D32DA-7628-9025-FEE8-91D4249C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A4637-AAAB-38C1-12C8-BA0969CD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3F9CD-F1D9-6EB5-D0EF-E6D04188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183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5C3FC-CB69-392B-6A0A-26155834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E9583-094E-CD3E-DE9B-CACED2EB7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92AA-C814-D36A-8C31-74FE1B7A8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4A83E-DACA-4D4A-B76E-A52309397B80}" type="datetimeFigureOut">
              <a:rPr lang="en-NL" smtClean="0"/>
              <a:t>09/15/2025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C4BF-70F4-D318-D167-85E808C2B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4A10-942C-44E0-4F3B-BF6605C41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6CD2C-9650-4D69-81CC-2DC6C1AF7CD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462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9" r:id="rId19"/>
    <p:sldLayoutId id="214748371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10799388" cy="396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8" name="Tijdelijke aanduiding voor datum 3">
            <a:extLst>
              <a:ext uri="{FF2B5EF4-FFF2-40B4-BE49-F238E27FC236}">
                <a16:creationId xmlns:a16="http://schemas.microsoft.com/office/drawing/2014/main" id="{913F724C-C8A8-4D7C-A490-D6011A81D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81407" y="7145774"/>
            <a:ext cx="2913306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fld id="{47DDF56D-C725-D949-9585-31A5C50D164F}" type="datetime4">
              <a:rPr lang="nl-NL" smtClean="0"/>
              <a:t>15 september 2025</a:t>
            </a:fld>
            <a:endParaRPr lang="nl-NL"/>
          </a:p>
        </p:txBody>
      </p:sp>
      <p:sp>
        <p:nvSpPr>
          <p:cNvPr id="29" name="Tijdelijke aanduiding voor voettekst 4">
            <a:extLst>
              <a:ext uri="{FF2B5EF4-FFF2-40B4-BE49-F238E27FC236}">
                <a16:creationId xmlns:a16="http://schemas.microsoft.com/office/drawing/2014/main" id="{8E242A96-65D5-44C2-9B90-81D00C90D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7145774"/>
            <a:ext cx="5388643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nl-NL"/>
              <a:t>Template-set ZUYD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F7359-10DA-863B-8D95-35996DF9D0E0}"/>
              </a:ext>
            </a:extLst>
          </p:cNvPr>
          <p:cNvSpPr txBox="1"/>
          <p:nvPr userDrawn="1"/>
        </p:nvSpPr>
        <p:spPr>
          <a:xfrm>
            <a:off x="1531766" y="232968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err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5A8B78-FC2A-4932-D2BE-B3175B94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44675"/>
            <a:ext cx="10658475" cy="433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9" r:id="rId38"/>
    <p:sldLayoutId id="2147483710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75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175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2800" b="0" kern="1200" cap="none" baseline="0">
          <a:solidFill>
            <a:schemeClr val="tx1"/>
          </a:solidFill>
          <a:latin typeface="+mj-lt"/>
          <a:ea typeface="+mn-ea"/>
          <a:cs typeface="+mn-cs"/>
        </a:defRPr>
      </a:lvl6pPr>
      <a:lvl7pPr marL="357188" indent="-3571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rabicPeriod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7188" indent="-3571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lphaLcPeriod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438">
          <p15:clr>
            <a:srgbClr val="A4A3A4"/>
          </p15:clr>
        </p15:guide>
        <p15:guide id="3" orient="horz" pos="3884">
          <p15:clr>
            <a:srgbClr val="A4A3A4"/>
          </p15:clr>
        </p15:guide>
        <p15:guide id="9" orient="horz" pos="368">
          <p15:clr>
            <a:srgbClr val="A4A3A4"/>
          </p15:clr>
        </p15:guide>
        <p15:guide id="10" orient="horz" pos="618">
          <p15:clr>
            <a:srgbClr val="A4A3A4"/>
          </p15:clr>
        </p15:guide>
        <p15:guide id="13" pos="7680">
          <p15:clr>
            <a:srgbClr val="F26B43"/>
          </p15:clr>
        </p15:guide>
        <p15:guide id="14" orient="horz" pos="4320">
          <p15:clr>
            <a:srgbClr val="F26B43"/>
          </p15:clr>
        </p15:guide>
        <p15:guide id="16">
          <p15:clr>
            <a:srgbClr val="F26B43"/>
          </p15:clr>
        </p15:guide>
        <p15:guide id="17" orient="horz">
          <p15:clr>
            <a:srgbClr val="F26B43"/>
          </p15:clr>
        </p15:guide>
        <p15:guide id="18" pos="7242">
          <p15:clr>
            <a:srgbClr val="A4A3A4"/>
          </p15:clr>
        </p15:guide>
        <p15:guide id="19" orient="horz" pos="21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1.safelinks.protection.outlook.com/?url=https%3A%2F%2Fwww.youtube.com%2Fwatch%3Fv%3DQBFzU9mTUWs&amp;data=05%7C02%7Cmirja.nienhaus%40zuyd.nl%7C27c83642ba1a4766856208dd8d46c683%7C8e1dfee2977a438cb35ef5b6da84a174%7C0%7C0%7C638822057293662167%7CUnknown%7CTWFpbGZsb3d8eyJFbXB0eU1hcGkiOnRydWUsIlYiOiIwLjAuMDAwMCIsIlAiOiJXaW4zMiIsIkFOIjoiTWFpbCIsIldUIjoyfQ%3D%3D%7C0%7C%7C%7C&amp;sdata=W%2BiGtS1YjN9bNahzyBsbh%2Bu%2BjphN3DaoExLu2hiBAW4%3D&amp;reserved=0" TargetMode="Externa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elink.nl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elschoolmaastricht.nl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E9C9BC-F0B1-D672-47CC-5B14405EB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86" y="2771379"/>
            <a:ext cx="5648711" cy="3293209"/>
          </a:xfrm>
        </p:spPr>
        <p:txBody>
          <a:bodyPr/>
          <a:lstStyle/>
          <a:p>
            <a:r>
              <a:rPr lang="en-NL" dirty="0">
                <a:latin typeface="Avenir Next LT Pro" panose="020B0504020202020204" pitchFamily="34" charset="0"/>
              </a:rPr>
              <a:t>Welcome!</a:t>
            </a:r>
            <a:br>
              <a:rPr lang="nl-NL" dirty="0">
                <a:latin typeface="Avenir Next LT Pro" panose="020B0504020202020204" pitchFamily="34" charset="0"/>
              </a:rPr>
            </a:br>
            <a:br>
              <a:rPr lang="nl-NL" dirty="0">
                <a:latin typeface="Avenir Next LT Pro" panose="020B0504020202020204" pitchFamily="34" charset="0"/>
              </a:rPr>
            </a:br>
            <a:r>
              <a:rPr lang="nl-NL" sz="2400" dirty="0">
                <a:latin typeface="Avenir Next LT Pro" panose="020B0504020202020204" pitchFamily="34" charset="0"/>
              </a:rPr>
              <a:t>Luc Houben </a:t>
            </a:r>
            <a:br>
              <a:rPr lang="nl-NL" sz="2400" dirty="0">
                <a:latin typeface="Avenir Next LT Pro" panose="020B0504020202020204" pitchFamily="34" charset="0"/>
              </a:rPr>
            </a:br>
            <a:r>
              <a:rPr lang="nl-NL" sz="2400" dirty="0">
                <a:latin typeface="Avenir Next LT Pro" panose="020B0504020202020204" pitchFamily="34" charset="0"/>
              </a:rPr>
              <a:t>(</a:t>
            </a:r>
            <a:r>
              <a:rPr lang="nl-NL" sz="2400" dirty="0"/>
              <a:t>luc.houben@zuyd.nl)</a:t>
            </a:r>
            <a:br>
              <a:rPr lang="nl-NL" sz="2400" dirty="0">
                <a:latin typeface="Avenir Next LT Pro" panose="020B0504020202020204" pitchFamily="34" charset="0"/>
              </a:rPr>
            </a:br>
            <a:br>
              <a:rPr lang="nl-NL" dirty="0">
                <a:latin typeface="Avenir Next LT Pro" panose="020B0504020202020204" pitchFamily="34" charset="0"/>
              </a:rPr>
            </a:br>
            <a:endParaRPr lang="en-NL" dirty="0">
              <a:latin typeface="Avenir Next LT Pro" panose="020B0504020202020204" pitchFamily="34" charset="0"/>
            </a:endParaRPr>
          </a:p>
        </p:txBody>
      </p:sp>
      <p:pic>
        <p:nvPicPr>
          <p:cNvPr id="7" name="Picture Placeholder 6" descr="A large white building with a large body of water&#10;&#10;Description automatically generated">
            <a:extLst>
              <a:ext uri="{FF2B5EF4-FFF2-40B4-BE49-F238E27FC236}">
                <a16:creationId xmlns:a16="http://schemas.microsoft.com/office/drawing/2014/main" id="{26042E1F-7E67-0D51-3C43-51007E18CB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5" r="17425"/>
          <a:stretch/>
        </p:blipFill>
        <p:spPr/>
      </p:pic>
    </p:spTree>
    <p:extLst>
      <p:ext uri="{BB962C8B-B14F-4D97-AF65-F5344CB8AC3E}">
        <p14:creationId xmlns:p14="http://schemas.microsoft.com/office/powerpoint/2010/main" val="1964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ED5B4-D68A-7FE6-1708-69BC06F3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Avenir Next LT Pro" panose="020B0504020202020204" pitchFamily="34" charset="0"/>
              </a:rPr>
              <a:t>Maastricht - Student City</a:t>
            </a:r>
            <a:endParaRPr lang="en-US">
              <a:latin typeface="Avenir Next LT Pro" panose="020B0504020202020204" pitchFamily="34" charset="0"/>
              <a:ea typeface="Calibri Ligh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C43A2-A0CD-A27A-6F48-65A2DB18EC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08001" y="1449198"/>
            <a:ext cx="5083999" cy="42252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Maastricht students</a:t>
            </a:r>
          </a:p>
          <a:p>
            <a:pPr>
              <a:lnSpc>
                <a:spcPct val="110000"/>
              </a:lnSpc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In total 20.000 students with 50 % Internationals in the city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Gastronomy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971550" lvl="1" indent="-285750">
              <a:lnSpc>
                <a:spcPct val="110000"/>
              </a:lnSpc>
              <a:buFont typeface="Arial"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Many restaurants and entertainment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Beautiful historic city </a:t>
            </a:r>
            <a:r>
              <a:rPr lang="en-GB" sz="2000" dirty="0" err="1">
                <a:latin typeface="Avenir Next LT Pro"/>
                <a:ea typeface="Calibri"/>
                <a:cs typeface="Calibri"/>
              </a:rPr>
              <a:t>center</a:t>
            </a:r>
            <a:endParaRPr lang="en-GB" sz="2000" dirty="0">
              <a:latin typeface="Avenir Next LT Pro"/>
              <a:ea typeface="Calibri"/>
              <a:cs typeface="Calibri"/>
            </a:endParaRPr>
          </a:p>
          <a:p>
            <a:pPr marL="971550" lvl="1" indent="-285750">
              <a:lnSpc>
                <a:spcPct val="110000"/>
              </a:lnSpc>
              <a:buFont typeface="Arial"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Small scale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971550" lvl="1" indent="-285750">
              <a:lnSpc>
                <a:spcPct val="110000"/>
              </a:lnSpc>
              <a:buFont typeface="Arial"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Safe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Visit different places within 1 hour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971550" lvl="1" indent="-285750">
              <a:lnSpc>
                <a:spcPct val="110000"/>
              </a:lnSpc>
              <a:buFont typeface="Arial"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Germany/Cologne</a:t>
            </a:r>
            <a:endParaRPr lang="en-US" sz="2000" dirty="0">
              <a:latin typeface="Avenir Next LT Pro"/>
              <a:ea typeface="Calibri"/>
              <a:cs typeface="Calibri"/>
            </a:endParaRPr>
          </a:p>
          <a:p>
            <a:pPr marL="971550" lvl="1" indent="-285750">
              <a:lnSpc>
                <a:spcPct val="110000"/>
              </a:lnSpc>
              <a:buFont typeface="Arial"/>
            </a:pPr>
            <a:r>
              <a:rPr lang="en-GB" sz="2000" dirty="0">
                <a:latin typeface="Avenir Next LT Pro"/>
                <a:ea typeface="Calibri"/>
                <a:cs typeface="Calibri"/>
              </a:rPr>
              <a:t>Belgium</a:t>
            </a:r>
            <a:endParaRPr lang="en-NL" sz="2000" dirty="0">
              <a:latin typeface="Avenir Next LT Pro"/>
            </a:endParaRPr>
          </a:p>
        </p:txBody>
      </p:sp>
      <p:pic>
        <p:nvPicPr>
          <p:cNvPr id="6" name="Picture Placeholder 5" descr="A group of people walking around a building&#10;&#10;Description automatically generated">
            <a:extLst>
              <a:ext uri="{FF2B5EF4-FFF2-40B4-BE49-F238E27FC236}">
                <a16:creationId xmlns:a16="http://schemas.microsoft.com/office/drawing/2014/main" id="{0552422E-4BAB-C70A-9D2D-0DB6188EE3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359" r="21359"/>
          <a:stretch/>
        </p:blipFill>
        <p:spPr>
          <a:xfrm>
            <a:off x="459793" y="2042633"/>
            <a:ext cx="5632903" cy="5029511"/>
          </a:xfrm>
        </p:spPr>
      </p:pic>
    </p:spTree>
    <p:extLst>
      <p:ext uri="{BB962C8B-B14F-4D97-AF65-F5344CB8AC3E}">
        <p14:creationId xmlns:p14="http://schemas.microsoft.com/office/powerpoint/2010/main" val="96782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5CD139-9C8B-2CE0-EAB0-81318A0730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r="20325"/>
          <a:stretch/>
        </p:blipFill>
        <p:spPr>
          <a:xfrm>
            <a:off x="5692368" y="-2"/>
            <a:ext cx="3370489" cy="35544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8ED5B4-D68A-7FE6-1708-69BC06F3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27" y="1444839"/>
            <a:ext cx="4989077" cy="332399"/>
          </a:xfrm>
        </p:spPr>
        <p:txBody>
          <a:bodyPr>
            <a:normAutofit fontScale="90000"/>
          </a:bodyPr>
          <a:lstStyle/>
          <a:p>
            <a:r>
              <a:rPr lang="en-NL" dirty="0">
                <a:latin typeface="Avenir Next LT Pro" panose="020B0504020202020204" pitchFamily="34" charset="0"/>
              </a:rPr>
              <a:t>Year 2</a:t>
            </a:r>
            <a:r>
              <a:rPr lang="nl-NL" dirty="0">
                <a:latin typeface="Avenir Next LT Pro" panose="020B0504020202020204" pitchFamily="34" charset="0"/>
              </a:rPr>
              <a:t>: </a:t>
            </a:r>
            <a:r>
              <a:rPr lang="en-NL" dirty="0">
                <a:latin typeface="Avenir Next LT Pro" panose="020B0504020202020204" pitchFamily="34" charset="0"/>
              </a:rPr>
              <a:t>International internship</a:t>
            </a:r>
            <a:br>
              <a:rPr lang="en-BE" dirty="0">
                <a:latin typeface="Avenir Next LT Pro" panose="020B0504020202020204" pitchFamily="34" charset="0"/>
              </a:rPr>
            </a:br>
            <a:endParaRPr lang="en-NL" dirty="0">
              <a:latin typeface="Avenir Next LT Pro" panose="020B05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C43A2-A0CD-A27A-6F48-65A2DB18EC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27" y="2189901"/>
            <a:ext cx="4989077" cy="4321175"/>
          </a:xfrm>
        </p:spPr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The world is your playground</a:t>
            </a:r>
            <a:endParaRPr lang="en-NL" sz="2000" dirty="0">
              <a:latin typeface="Avenir Next LT Pro" panose="020B0504020202020204" pitchFamily="34" charset="0"/>
            </a:endParaRP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Operational level in  4**** or  5***** hotel</a:t>
            </a:r>
            <a:endParaRPr lang="en-NL" sz="2000" dirty="0">
              <a:latin typeface="Avenir Next LT Pro" panose="020B0504020202020204" pitchFamily="34" charset="0"/>
            </a:endParaRP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Internship office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87E0BAEB-6949-FC2D-00D2-62C2F07F57E9}"/>
              </a:ext>
            </a:extLst>
          </p:cNvPr>
          <p:cNvSpPr txBox="1">
            <a:spLocks/>
          </p:cNvSpPr>
          <p:nvPr/>
        </p:nvSpPr>
        <p:spPr>
          <a:xfrm>
            <a:off x="220127" y="1656319"/>
            <a:ext cx="5648711" cy="3323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BE" sz="2000" dirty="0">
              <a:latin typeface="Avenir Next LT Pro" panose="020B05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A4E1E6-F7E2-5A98-1F77-CF3561DD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57" y="3554480"/>
            <a:ext cx="3125332" cy="330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EC7778-2CC0-7A5F-9620-8F3A07C2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68" y="3554481"/>
            <a:ext cx="3370489" cy="330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6A1C90-E18D-49BA-7244-3C270997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57" y="-1"/>
            <a:ext cx="3125332" cy="3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5">
            <a:extLst>
              <a:ext uri="{FF2B5EF4-FFF2-40B4-BE49-F238E27FC236}">
                <a16:creationId xmlns:a16="http://schemas.microsoft.com/office/drawing/2014/main" id="{BF018870-6BA7-53AB-ECB9-FE4A2CB85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2" r="21862"/>
          <a:stretch/>
        </p:blipFill>
        <p:spPr>
          <a:xfrm>
            <a:off x="350989" y="3432512"/>
            <a:ext cx="2518390" cy="251679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27F85F39-B711-1A98-1FBE-6F62C64F6EE4}"/>
              </a:ext>
            </a:extLst>
          </p:cNvPr>
          <p:cNvSpPr txBox="1">
            <a:spLocks/>
          </p:cNvSpPr>
          <p:nvPr/>
        </p:nvSpPr>
        <p:spPr>
          <a:xfrm>
            <a:off x="350989" y="701541"/>
            <a:ext cx="2503770" cy="2489578"/>
          </a:xfrm>
          <a:prstGeom prst="rect">
            <a:avLst/>
          </a:prstGeom>
          <a:solidFill>
            <a:srgbClr val="A20067"/>
          </a:solidFill>
        </p:spPr>
        <p:txBody>
          <a:bodyPr vert="horz" lIns="0" tIns="0" rIns="0" bIns="0" rtlCol="0" anchor="ctr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1317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br>
              <a:rPr lang="nl-NL">
                <a:latin typeface="Avenir Next LT Pro" panose="020B0504020202020204" pitchFamily="34" charset="0"/>
              </a:rPr>
            </a:br>
            <a:endParaRPr lang="nl-NL">
              <a:latin typeface="Avenir Next LT Pro" panose="020B0504020202020204" pitchFamily="34" charset="0"/>
            </a:endParaRPr>
          </a:p>
          <a:p>
            <a:pPr algn="ctr"/>
            <a:br>
              <a:rPr lang="nl-NL">
                <a:latin typeface="Avenir Next LT Pro" panose="020B0504020202020204" pitchFamily="34" charset="0"/>
              </a:rPr>
            </a:br>
            <a: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  <a:t>HMSM </a:t>
            </a:r>
            <a:b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b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nl-NL" sz="4800" b="0" err="1">
                <a:solidFill>
                  <a:schemeClr val="bg1"/>
                </a:solidFill>
                <a:latin typeface="Avenir Next LT Pro" panose="020B0504020202020204" pitchFamily="34" charset="0"/>
              </a:rPr>
              <a:t>Programme</a:t>
            </a:r>
            <a:br>
              <a:rPr lang="nl-NL">
                <a:latin typeface="Avenir Next LT Pro" panose="020B0504020202020204" pitchFamily="34" charset="0"/>
              </a:rPr>
            </a:br>
            <a:br>
              <a:rPr lang="nl-NL">
                <a:latin typeface="Avenir Next LT Pro" panose="020B0504020202020204" pitchFamily="34" charset="0"/>
              </a:rPr>
            </a:br>
            <a:br>
              <a:rPr lang="nl-NL">
                <a:latin typeface="Avenir Next LT Pro" panose="020B0504020202020204" pitchFamily="34" charset="0"/>
              </a:rPr>
            </a:br>
            <a:endParaRPr lang="nl-NL">
              <a:latin typeface="Avenir Next LT Pro" panose="020B0504020202020204" pitchFamily="34" charset="0"/>
            </a:endParaRP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B9217B07-3CF1-AD8A-851E-3326BCEAA7C1}"/>
              </a:ext>
            </a:extLst>
          </p:cNvPr>
          <p:cNvSpPr/>
          <p:nvPr/>
        </p:nvSpPr>
        <p:spPr>
          <a:xfrm>
            <a:off x="3103982" y="701541"/>
            <a:ext cx="1496762" cy="66592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1</a:t>
            </a:r>
          </a:p>
        </p:txBody>
      </p:sp>
      <p:sp>
        <p:nvSpPr>
          <p:cNvPr id="6" name="Rechthoek 11">
            <a:extLst>
              <a:ext uri="{FF2B5EF4-FFF2-40B4-BE49-F238E27FC236}">
                <a16:creationId xmlns:a16="http://schemas.microsoft.com/office/drawing/2014/main" id="{16963700-2544-B800-58FD-A7D3D2F33C3E}"/>
              </a:ext>
            </a:extLst>
          </p:cNvPr>
          <p:cNvSpPr/>
          <p:nvPr/>
        </p:nvSpPr>
        <p:spPr>
          <a:xfrm>
            <a:off x="4849966" y="701541"/>
            <a:ext cx="1538515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2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52EC9FB7-D96C-38BE-207E-4615EFC4D486}"/>
              </a:ext>
            </a:extLst>
          </p:cNvPr>
          <p:cNvSpPr/>
          <p:nvPr/>
        </p:nvSpPr>
        <p:spPr>
          <a:xfrm>
            <a:off x="6637704" y="701541"/>
            <a:ext cx="3380400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3</a:t>
            </a:r>
          </a:p>
        </p:txBody>
      </p:sp>
      <p:sp>
        <p:nvSpPr>
          <p:cNvPr id="8" name="Rechthoek 13">
            <a:extLst>
              <a:ext uri="{FF2B5EF4-FFF2-40B4-BE49-F238E27FC236}">
                <a16:creationId xmlns:a16="http://schemas.microsoft.com/office/drawing/2014/main" id="{9033FC2C-C7A0-0BE4-EE9A-0727DA0E1642}"/>
              </a:ext>
            </a:extLst>
          </p:cNvPr>
          <p:cNvSpPr/>
          <p:nvPr/>
        </p:nvSpPr>
        <p:spPr>
          <a:xfrm>
            <a:off x="10267041" y="701541"/>
            <a:ext cx="1538515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4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86F9D033-B01A-609B-E2A1-8327484C75F5}"/>
              </a:ext>
            </a:extLst>
          </p:cNvPr>
          <p:cNvSpPr/>
          <p:nvPr/>
        </p:nvSpPr>
        <p:spPr>
          <a:xfrm>
            <a:off x="3079295" y="1578086"/>
            <a:ext cx="1520448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Professional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2073668F-5648-ED59-6B09-5135D000D1AA}"/>
              </a:ext>
            </a:extLst>
          </p:cNvPr>
          <p:cNvSpPr/>
          <p:nvPr/>
        </p:nvSpPr>
        <p:spPr>
          <a:xfrm>
            <a:off x="3098652" y="2459756"/>
            <a:ext cx="1501091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Gastronomic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2C8B1DC-7AA1-A86D-D795-A38BEC070CBE}"/>
              </a:ext>
            </a:extLst>
          </p:cNvPr>
          <p:cNvSpPr/>
          <p:nvPr/>
        </p:nvSpPr>
        <p:spPr>
          <a:xfrm>
            <a:off x="3081112" y="3380693"/>
            <a:ext cx="1518631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Innovative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2DBC0B4-B796-B5ED-D00A-BB06474FE070}"/>
              </a:ext>
            </a:extLst>
          </p:cNvPr>
          <p:cNvSpPr/>
          <p:nvPr/>
        </p:nvSpPr>
        <p:spPr>
          <a:xfrm>
            <a:off x="3098652" y="4251028"/>
            <a:ext cx="1501091" cy="727788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Intercultural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3594B5F2-4FB7-57DE-0298-EAA992B6679B}"/>
              </a:ext>
            </a:extLst>
          </p:cNvPr>
          <p:cNvSpPr/>
          <p:nvPr/>
        </p:nvSpPr>
        <p:spPr>
          <a:xfrm>
            <a:off x="4806024" y="1578086"/>
            <a:ext cx="1621453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A20067"/>
                </a:solidFill>
                <a:latin typeface="Avenir Next LT Pro" panose="020B0504020202020204" pitchFamily="34" charset="0"/>
              </a:rPr>
              <a:t>The Employee Journey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90B81501-F8A9-9109-42CA-775C5241DAA5}"/>
              </a:ext>
            </a:extLst>
          </p:cNvPr>
          <p:cNvSpPr/>
          <p:nvPr/>
        </p:nvSpPr>
        <p:spPr>
          <a:xfrm>
            <a:off x="4806024" y="2482416"/>
            <a:ext cx="1621453" cy="69718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A20067"/>
                </a:solidFill>
                <a:latin typeface="Avenir Next LT Pro" panose="020B0504020202020204" pitchFamily="34" charset="0"/>
              </a:rPr>
              <a:t>Performance Management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5" name="Rechthoek 22">
            <a:extLst>
              <a:ext uri="{FF2B5EF4-FFF2-40B4-BE49-F238E27FC236}">
                <a16:creationId xmlns:a16="http://schemas.microsoft.com/office/drawing/2014/main" id="{64663611-0F91-25C7-1353-EC24216F6039}"/>
              </a:ext>
            </a:extLst>
          </p:cNvPr>
          <p:cNvSpPr/>
          <p:nvPr/>
        </p:nvSpPr>
        <p:spPr>
          <a:xfrm>
            <a:off x="4794163" y="3377153"/>
            <a:ext cx="1633314" cy="159033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Operational Internship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6" name="Rechthoek 23">
            <a:extLst>
              <a:ext uri="{FF2B5EF4-FFF2-40B4-BE49-F238E27FC236}">
                <a16:creationId xmlns:a16="http://schemas.microsoft.com/office/drawing/2014/main" id="{AF98C70D-3648-E686-2054-CD8A49A7803A}"/>
              </a:ext>
            </a:extLst>
          </p:cNvPr>
          <p:cNvSpPr/>
          <p:nvPr/>
        </p:nvSpPr>
        <p:spPr>
          <a:xfrm>
            <a:off x="6633759" y="1578086"/>
            <a:ext cx="3380688" cy="1616264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Strategic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Change 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M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anagement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</a:b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7" name="Rechthoek 24">
            <a:extLst>
              <a:ext uri="{FF2B5EF4-FFF2-40B4-BE49-F238E27FC236}">
                <a16:creationId xmlns:a16="http://schemas.microsoft.com/office/drawing/2014/main" id="{B4E804C7-2B34-8AF9-4083-1C5A376B1578}"/>
              </a:ext>
            </a:extLst>
          </p:cNvPr>
          <p:cNvSpPr/>
          <p:nvPr/>
        </p:nvSpPr>
        <p:spPr>
          <a:xfrm>
            <a:off x="6609515" y="3380693"/>
            <a:ext cx="793896" cy="72000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Minor 1</a:t>
            </a:r>
          </a:p>
        </p:txBody>
      </p:sp>
      <p:sp>
        <p:nvSpPr>
          <p:cNvPr id="18" name="Rechthoek 25">
            <a:extLst>
              <a:ext uri="{FF2B5EF4-FFF2-40B4-BE49-F238E27FC236}">
                <a16:creationId xmlns:a16="http://schemas.microsoft.com/office/drawing/2014/main" id="{8B0B9E95-554D-C515-DC93-B16E03372616}"/>
              </a:ext>
            </a:extLst>
          </p:cNvPr>
          <p:cNvSpPr/>
          <p:nvPr/>
        </p:nvSpPr>
        <p:spPr>
          <a:xfrm>
            <a:off x="6602735" y="4251028"/>
            <a:ext cx="793896" cy="72000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Minor 2</a:t>
            </a:r>
          </a:p>
        </p:txBody>
      </p:sp>
      <p:sp>
        <p:nvSpPr>
          <p:cNvPr id="19" name="Rechthoek 26">
            <a:extLst>
              <a:ext uri="{FF2B5EF4-FFF2-40B4-BE49-F238E27FC236}">
                <a16:creationId xmlns:a16="http://schemas.microsoft.com/office/drawing/2014/main" id="{8D849A36-40BC-CE5A-E641-6B434756EA6C}"/>
              </a:ext>
            </a:extLst>
          </p:cNvPr>
          <p:cNvSpPr/>
          <p:nvPr/>
        </p:nvSpPr>
        <p:spPr>
          <a:xfrm>
            <a:off x="7559463" y="3377153"/>
            <a:ext cx="1155029" cy="1601663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Int. </a:t>
            </a:r>
            <a:r>
              <a:rPr lang="nl-NL" sz="1400">
                <a:solidFill>
                  <a:srgbClr val="A20067"/>
                </a:solidFill>
                <a:latin typeface="Avenir Next LT Pro" panose="020B0504020202020204" pitchFamily="34" charset="0"/>
              </a:rPr>
              <a:t>E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xchange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r>
              <a:rPr lang="nl-NL" sz="1400">
                <a:solidFill>
                  <a:srgbClr val="A20067"/>
                </a:solidFill>
                <a:latin typeface="Avenir Next LT Pro" panose="020B0504020202020204" pitchFamily="34" charset="0"/>
              </a:rPr>
              <a:t>P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rogram</a:t>
            </a: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0" name="Rechthoek 27">
            <a:extLst>
              <a:ext uri="{FF2B5EF4-FFF2-40B4-BE49-F238E27FC236}">
                <a16:creationId xmlns:a16="http://schemas.microsoft.com/office/drawing/2014/main" id="{83CA3E47-EF26-3015-143B-5CC4E09375E9}"/>
              </a:ext>
            </a:extLst>
          </p:cNvPr>
          <p:cNvSpPr/>
          <p:nvPr/>
        </p:nvSpPr>
        <p:spPr>
          <a:xfrm>
            <a:off x="8880447" y="3384941"/>
            <a:ext cx="1134000" cy="159387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Pre-Master</a:t>
            </a:r>
          </a:p>
        </p:txBody>
      </p:sp>
      <p:sp>
        <p:nvSpPr>
          <p:cNvPr id="21" name="Rechthoek 28">
            <a:extLst>
              <a:ext uri="{FF2B5EF4-FFF2-40B4-BE49-F238E27FC236}">
                <a16:creationId xmlns:a16="http://schemas.microsoft.com/office/drawing/2014/main" id="{90E948D5-5B60-C1DA-A8AF-62C400397929}"/>
              </a:ext>
            </a:extLst>
          </p:cNvPr>
          <p:cNvSpPr/>
          <p:nvPr/>
        </p:nvSpPr>
        <p:spPr>
          <a:xfrm>
            <a:off x="10267041" y="1578086"/>
            <a:ext cx="1538515" cy="1613033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Management (consultancy)  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P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roject</a:t>
            </a:r>
          </a:p>
        </p:txBody>
      </p:sp>
      <p:sp>
        <p:nvSpPr>
          <p:cNvPr id="22" name="Rechthoek 29">
            <a:extLst>
              <a:ext uri="{FF2B5EF4-FFF2-40B4-BE49-F238E27FC236}">
                <a16:creationId xmlns:a16="http://schemas.microsoft.com/office/drawing/2014/main" id="{EED7A2E5-CE0A-C8B0-0EBA-6AE429129FF2}"/>
              </a:ext>
            </a:extLst>
          </p:cNvPr>
          <p:cNvSpPr/>
          <p:nvPr/>
        </p:nvSpPr>
        <p:spPr>
          <a:xfrm>
            <a:off x="10267041" y="3377153"/>
            <a:ext cx="1538515" cy="159387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Management I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nternship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1DD70-FB08-7A07-EC05-CEDD29F540E5}"/>
              </a:ext>
            </a:extLst>
          </p:cNvPr>
          <p:cNvSpPr/>
          <p:nvPr/>
        </p:nvSpPr>
        <p:spPr>
          <a:xfrm>
            <a:off x="6590308" y="3344685"/>
            <a:ext cx="3676733" cy="16015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venir Next LT Pro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061D0C-ADF0-0A87-3825-42FB665F7CEA}"/>
              </a:ext>
            </a:extLst>
          </p:cNvPr>
          <p:cNvSpPr/>
          <p:nvPr/>
        </p:nvSpPr>
        <p:spPr>
          <a:xfrm>
            <a:off x="10267041" y="1617417"/>
            <a:ext cx="1496646" cy="33287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7EF0-498B-A7F3-59B4-D579F1C8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NL" sz="3200" b="1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Choose your own graduation track</a:t>
            </a:r>
            <a:br>
              <a:rPr lang="en-NL"/>
            </a:br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AECED-BE69-60D9-9742-CAC777AA6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r="16877"/>
          <a:stretch/>
        </p:blipFill>
        <p:spPr>
          <a:xfrm>
            <a:off x="900953" y="1860118"/>
            <a:ext cx="3403076" cy="257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9815A-AF4A-DB53-5333-D68EB8CF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578" y="1860118"/>
            <a:ext cx="2654231" cy="2654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DFE55-5A1C-D759-6A6C-43382C48D2F2}"/>
              </a:ext>
            </a:extLst>
          </p:cNvPr>
          <p:cNvSpPr txBox="1"/>
          <p:nvPr/>
        </p:nvSpPr>
        <p:spPr>
          <a:xfrm>
            <a:off x="1473613" y="4298415"/>
            <a:ext cx="2208070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Hotel Management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ACAF2-9729-801E-933E-17E7ACD198E6}"/>
              </a:ext>
            </a:extLst>
          </p:cNvPr>
          <p:cNvSpPr txBox="1"/>
          <p:nvPr/>
        </p:nvSpPr>
        <p:spPr>
          <a:xfrm>
            <a:off x="8217907" y="4298416"/>
            <a:ext cx="2517571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Horizons in Hospitality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33972-9C3A-CA61-A922-1CBC5E31E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470" y="1860118"/>
            <a:ext cx="2740667" cy="2605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07255-E4DE-B3DF-4B97-681151D3D4BA}"/>
              </a:ext>
            </a:extLst>
          </p:cNvPr>
          <p:cNvSpPr txBox="1"/>
          <p:nvPr/>
        </p:nvSpPr>
        <p:spPr>
          <a:xfrm>
            <a:off x="5588834" y="4298417"/>
            <a:ext cx="1549758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Food Service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7EF0-498B-A7F3-59B4-D579F1C8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NL" sz="3200" b="1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Choose your minors</a:t>
            </a:r>
            <a:br>
              <a:rPr lang="en-NL"/>
            </a:br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AECED-BE69-60D9-9742-CAC777AA6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r="16877"/>
          <a:stretch/>
        </p:blipFill>
        <p:spPr>
          <a:xfrm>
            <a:off x="900953" y="1860118"/>
            <a:ext cx="3403076" cy="257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9815A-AF4A-DB53-5333-D68EB8CF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578" y="1860118"/>
            <a:ext cx="2654231" cy="2654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DFE55-5A1C-D759-6A6C-43382C48D2F2}"/>
              </a:ext>
            </a:extLst>
          </p:cNvPr>
          <p:cNvSpPr txBox="1"/>
          <p:nvPr/>
        </p:nvSpPr>
        <p:spPr>
          <a:xfrm>
            <a:off x="1473613" y="4298415"/>
            <a:ext cx="2208070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Hotel Management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ACAF2-9729-801E-933E-17E7ACD198E6}"/>
              </a:ext>
            </a:extLst>
          </p:cNvPr>
          <p:cNvSpPr txBox="1"/>
          <p:nvPr/>
        </p:nvSpPr>
        <p:spPr>
          <a:xfrm>
            <a:off x="8217907" y="4298416"/>
            <a:ext cx="2517571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Horizons in Hospitality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33972-9C3A-CA61-A922-1CBC5E31E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470" y="1860118"/>
            <a:ext cx="2740667" cy="2605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07255-E4DE-B3DF-4B97-681151D3D4BA}"/>
              </a:ext>
            </a:extLst>
          </p:cNvPr>
          <p:cNvSpPr txBox="1"/>
          <p:nvPr/>
        </p:nvSpPr>
        <p:spPr>
          <a:xfrm>
            <a:off x="5588834" y="4298417"/>
            <a:ext cx="1549758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Food Service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59144-B826-6ED2-43C8-05F3573DF51D}"/>
              </a:ext>
            </a:extLst>
          </p:cNvPr>
          <p:cNvSpPr txBox="1"/>
          <p:nvPr/>
        </p:nvSpPr>
        <p:spPr>
          <a:xfrm>
            <a:off x="900953" y="4854614"/>
            <a:ext cx="3140439" cy="925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Strategic Revenue &amp; </a:t>
            </a:r>
            <a:br>
              <a:rPr lang="en-NL">
                <a:latin typeface="Avenir Next LT Pro" panose="020B0504020202020204" pitchFamily="34" charset="0"/>
              </a:rPr>
            </a:br>
            <a:r>
              <a:rPr lang="en-NL">
                <a:latin typeface="Avenir Next LT Pro" panose="020B0504020202020204" pitchFamily="34" charset="0"/>
              </a:rPr>
              <a:t>Real Estate Management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1800">
                <a:latin typeface="Avenir Next LT Pro" panose="020B0504020202020204" pitchFamily="34" charset="0"/>
              </a:rPr>
              <a:t>Haute Hospitality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7776E-5FCE-6F06-826A-E6F6578559DA}"/>
              </a:ext>
            </a:extLst>
          </p:cNvPr>
          <p:cNvSpPr txBox="1"/>
          <p:nvPr/>
        </p:nvSpPr>
        <p:spPr>
          <a:xfrm>
            <a:off x="4656583" y="4854614"/>
            <a:ext cx="3140439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Essentials in Foodservice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1800">
                <a:latin typeface="Avenir Next LT Pro" panose="020B0504020202020204" pitchFamily="34" charset="0"/>
              </a:rPr>
              <a:t>Gastronomic Experiences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523A3-DA7B-B524-A8B5-13A933E350ED}"/>
              </a:ext>
            </a:extLst>
          </p:cNvPr>
          <p:cNvSpPr txBox="1"/>
          <p:nvPr/>
        </p:nvSpPr>
        <p:spPr>
          <a:xfrm>
            <a:off x="7933876" y="4854614"/>
            <a:ext cx="3411102" cy="925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Horizons in Hospitality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Leading People and Culture in a Changing World</a:t>
            </a:r>
            <a:endParaRPr lang="en-NL" sz="180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7EF0-498B-A7F3-59B4-D579F1C8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NL" sz="3200" b="1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More options</a:t>
            </a:r>
            <a:endParaRPr lang="en-NL"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113A9-D443-6308-409D-2ED41E688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r="6558" b="9127"/>
          <a:stretch/>
        </p:blipFill>
        <p:spPr>
          <a:xfrm>
            <a:off x="1090463" y="1860118"/>
            <a:ext cx="3179910" cy="2578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A28F1A-583D-8AC1-5B91-2F5E9229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"/>
          <a:stretch/>
        </p:blipFill>
        <p:spPr>
          <a:xfrm>
            <a:off x="8149578" y="1860118"/>
            <a:ext cx="2671363" cy="2582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7978ED-AA82-CBBB-0489-68C9E0132042}"/>
              </a:ext>
            </a:extLst>
          </p:cNvPr>
          <p:cNvSpPr txBox="1"/>
          <p:nvPr/>
        </p:nvSpPr>
        <p:spPr>
          <a:xfrm>
            <a:off x="8795254" y="4315911"/>
            <a:ext cx="1362877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Pre-master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6422C1-A1D7-94D5-0C39-E2AB088CF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303" y="1860118"/>
            <a:ext cx="2517001" cy="26054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76C3B1-2218-6EAA-7E99-EA49583678D9}"/>
              </a:ext>
            </a:extLst>
          </p:cNvPr>
          <p:cNvSpPr txBox="1"/>
          <p:nvPr/>
        </p:nvSpPr>
        <p:spPr>
          <a:xfrm>
            <a:off x="5451923" y="4288774"/>
            <a:ext cx="1549758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Exchange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19D650-0C2F-9946-7BA3-06033411C1BE}"/>
              </a:ext>
            </a:extLst>
          </p:cNvPr>
          <p:cNvSpPr txBox="1"/>
          <p:nvPr/>
        </p:nvSpPr>
        <p:spPr>
          <a:xfrm>
            <a:off x="1056807" y="4905691"/>
            <a:ext cx="3247222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Within Zuyd University of Applied Sciences</a:t>
            </a:r>
            <a:endParaRPr lang="en-NL" sz="1800"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E6DBB5-7C53-905E-F0C5-AA72100EC36B}"/>
              </a:ext>
            </a:extLst>
          </p:cNvPr>
          <p:cNvSpPr txBox="1"/>
          <p:nvPr/>
        </p:nvSpPr>
        <p:spPr>
          <a:xfrm>
            <a:off x="4656583" y="4905691"/>
            <a:ext cx="3140439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Follow an exchange programme abroad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47F9A-A45F-DB36-225C-DD842B881AC0}"/>
              </a:ext>
            </a:extLst>
          </p:cNvPr>
          <p:cNvSpPr txBox="1"/>
          <p:nvPr/>
        </p:nvSpPr>
        <p:spPr>
          <a:xfrm>
            <a:off x="7906471" y="4905691"/>
            <a:ext cx="3964103" cy="120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Next LT Pro" panose="020B0504020202020204" pitchFamily="34" charset="0"/>
              </a:rPr>
              <a:t>Grants admission to</a:t>
            </a:r>
            <a:r>
              <a:rPr lang="en-NL">
                <a:latin typeface="Avenir Next LT Pro" panose="020B0504020202020204" pitchFamily="34" charset="0"/>
              </a:rPr>
              <a:t> the</a:t>
            </a:r>
            <a:r>
              <a:rPr lang="en-US">
                <a:latin typeface="Avenir Next LT Pro" panose="020B0504020202020204" pitchFamily="34" charset="0"/>
              </a:rPr>
              <a:t> Master of International Business</a:t>
            </a:r>
            <a:r>
              <a:rPr lang="en-NL">
                <a:latin typeface="Avenir Next LT Pro" panose="020B0504020202020204" pitchFamily="34" charset="0"/>
              </a:rPr>
              <a:t> at</a:t>
            </a:r>
            <a:r>
              <a:rPr lang="en-US">
                <a:latin typeface="Avenir Next LT Pro" panose="020B0504020202020204" pitchFamily="34" charset="0"/>
              </a:rPr>
              <a:t> UM &amp; smooth transition </a:t>
            </a:r>
            <a:br>
              <a:rPr lang="en-US">
                <a:latin typeface="Avenir Next LT Pro" panose="020B0504020202020204" pitchFamily="34" charset="0"/>
              </a:rPr>
            </a:br>
            <a:r>
              <a:rPr lang="en-US">
                <a:latin typeface="Avenir Next LT Pro" panose="020B0504020202020204" pitchFamily="34" charset="0"/>
              </a:rPr>
              <a:t>into HMSM’s </a:t>
            </a:r>
            <a:r>
              <a:rPr lang="en-NL">
                <a:latin typeface="Avenir Next LT Pro" panose="020B0504020202020204" pitchFamily="34" charset="0"/>
              </a:rPr>
              <a:t>M</a:t>
            </a:r>
            <a:r>
              <a:rPr lang="en-US">
                <a:latin typeface="Avenir Next LT Pro" panose="020B0504020202020204" pitchFamily="34" charset="0"/>
              </a:rPr>
              <a:t>aster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4007F9-5A00-93F9-8C81-837DF429F367}"/>
              </a:ext>
            </a:extLst>
          </p:cNvPr>
          <p:cNvSpPr txBox="1"/>
          <p:nvPr/>
        </p:nvSpPr>
        <p:spPr>
          <a:xfrm>
            <a:off x="1827612" y="4315911"/>
            <a:ext cx="1549758" cy="396875"/>
          </a:xfrm>
          <a:prstGeom prst="rect">
            <a:avLst/>
          </a:prstGeom>
          <a:solidFill>
            <a:srgbClr val="A20067"/>
          </a:solidFill>
        </p:spPr>
        <p:txBody>
          <a:bodyPr wrap="square" lIns="6480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L">
                <a:solidFill>
                  <a:schemeClr val="bg1"/>
                </a:solidFill>
                <a:latin typeface="Avenir Next LT Pro" panose="020B0504020202020204" pitchFamily="34" charset="0"/>
              </a:rPr>
              <a:t>Minor</a:t>
            </a:r>
            <a:endParaRPr lang="en-BE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wearing red capes&#10;&#10;Description automatically generated">
            <a:extLst>
              <a:ext uri="{FF2B5EF4-FFF2-40B4-BE49-F238E27FC236}">
                <a16:creationId xmlns:a16="http://schemas.microsoft.com/office/drawing/2014/main" id="{3126D0EC-F9F8-A0E3-0743-140531EECE3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r="23414"/>
          <a:stretch>
            <a:fillRect/>
          </a:stretch>
        </p:blipFill>
        <p:spPr/>
      </p:pic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1090ED-B12A-B081-CC25-40BFC6D440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2779BD-1D6E-2F8C-A43D-3662C291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A20067"/>
                </a:solidFill>
              </a:rPr>
              <a:t>Extra-Curricular Activities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7B8F98-2508-4960-7539-80FFD69CE0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Excellence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Student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/>
              <a:t>Student </a:t>
            </a:r>
            <a:r>
              <a:rPr lang="en-NL" sz="2000"/>
              <a:t>Association Amphitryon</a:t>
            </a:r>
            <a:endParaRPr lang="en-NL" sz="1600" dirty="0"/>
          </a:p>
          <a:p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C910AC-BEDC-DF8F-FF6F-A244148112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NL" dirty="0"/>
              <a:t>Participate in international student competitions in the Excellence Programme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42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5E2D32B-B785-3B49-4490-4A989D8B11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700758-D177-CAE0-05EB-59573CF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Your career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CAEA9-91ED-F04B-9E6A-5F2C66B869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19325" y="1566000"/>
            <a:ext cx="5844947" cy="3951404"/>
          </a:xfrm>
        </p:spPr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/>
              <a:t>30</a:t>
            </a:r>
            <a:r>
              <a:rPr lang="en-US" sz="2000"/>
              <a:t>%</a:t>
            </a:r>
            <a:r>
              <a:rPr lang="en-NL" sz="2000"/>
              <a:t> starts a career in the </a:t>
            </a:r>
            <a:r>
              <a:rPr lang="en-US" sz="2000"/>
              <a:t>Hotel Industry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/>
              <a:t>20</a:t>
            </a:r>
            <a:r>
              <a:rPr lang="en-US" sz="2000"/>
              <a:t>% </a:t>
            </a:r>
            <a:r>
              <a:rPr lang="en-NL" sz="2000"/>
              <a:t>starts a career in </a:t>
            </a:r>
            <a:r>
              <a:rPr lang="en-US" sz="2000"/>
              <a:t>Food Service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/>
              <a:t>20</a:t>
            </a:r>
            <a:r>
              <a:rPr lang="en-US" sz="2000"/>
              <a:t>% </a:t>
            </a:r>
            <a:r>
              <a:rPr lang="en-NL" sz="2000"/>
              <a:t>starts a career in </a:t>
            </a:r>
            <a:r>
              <a:rPr lang="en-US" sz="2000"/>
              <a:t>Horizons in Hospitality</a:t>
            </a:r>
          </a:p>
          <a:p>
            <a:pPr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</a:pPr>
            <a:endParaRPr lang="en-US" sz="2000"/>
          </a:p>
          <a:p>
            <a:pPr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</a:pPr>
            <a:endParaRPr lang="en-US" sz="2000"/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72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96CA27F-9655-F0B9-8EC0-C7794BB994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08" b="308"/>
          <a:stretch/>
        </p:blipFill>
        <p:spPr>
          <a:xfrm>
            <a:off x="2044700" y="303213"/>
            <a:ext cx="8459788" cy="6251575"/>
          </a:xfrm>
        </p:spPr>
      </p:pic>
    </p:spTree>
    <p:extLst>
      <p:ext uri="{BB962C8B-B14F-4D97-AF65-F5344CB8AC3E}">
        <p14:creationId xmlns:p14="http://schemas.microsoft.com/office/powerpoint/2010/main" val="3819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AD4C-2515-9EB1-9402-DF53FAA7F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3735" y="2228558"/>
            <a:ext cx="4577087" cy="707886"/>
          </a:xfrm>
        </p:spPr>
        <p:txBody>
          <a:bodyPr/>
          <a:lstStyle/>
          <a:p>
            <a:r>
              <a:rPr lang="nl-NL" dirty="0"/>
              <a:t>Careers in </a:t>
            </a:r>
            <a:r>
              <a:rPr lang="nl-NL" dirty="0" err="1"/>
              <a:t>Hospitality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C9C0-C6B9-E91B-5807-CEA3869966D4}"/>
              </a:ext>
            </a:extLst>
          </p:cNvPr>
          <p:cNvSpPr txBox="1"/>
          <p:nvPr/>
        </p:nvSpPr>
        <p:spPr>
          <a:xfrm>
            <a:off x="2905125" y="3320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u="sng" dirty="0">
                <a:solidFill>
                  <a:srgbClr val="467886"/>
                </a:solidFill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Careers after Hotelschool Maastricht - Alumni Stories</a:t>
            </a:r>
            <a:r>
              <a:rPr lang="en-NL" sz="180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24BC4D3-B294-91EA-1BE3-0642D1945D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r="18400"/>
          <a:stretch/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1B307-1A61-E04B-8657-03CCCD42FF21}"/>
              </a:ext>
            </a:extLst>
          </p:cNvPr>
          <p:cNvSpPr txBox="1"/>
          <p:nvPr/>
        </p:nvSpPr>
        <p:spPr>
          <a:xfrm>
            <a:off x="488013" y="1593182"/>
            <a:ext cx="5475371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4400" dirty="0">
              <a:solidFill>
                <a:schemeClr val="tx2"/>
              </a:solidFill>
              <a:latin typeface="Avenir Next LT Pro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venir Next LT Pro"/>
                <a:ea typeface="Calibri"/>
                <a:cs typeface="Calibri"/>
              </a:rPr>
              <a:t>Offering</a:t>
            </a:r>
            <a:r>
              <a:rPr lang="nl-NL" sz="2000" dirty="0">
                <a:latin typeface="Avenir Next LT Pro"/>
                <a:ea typeface="Calibri"/>
                <a:cs typeface="Calibri"/>
              </a:rPr>
              <a:t> </a:t>
            </a:r>
            <a:r>
              <a:rPr lang="nl-NL" sz="2000" dirty="0" err="1">
                <a:latin typeface="Avenir Next LT Pro"/>
                <a:ea typeface="Calibri"/>
                <a:cs typeface="Calibri"/>
              </a:rPr>
              <a:t>people</a:t>
            </a:r>
            <a:r>
              <a:rPr lang="nl-NL" sz="2000" dirty="0">
                <a:latin typeface="Avenir Next LT Pro"/>
                <a:ea typeface="Calibri"/>
                <a:cs typeface="Calibri"/>
              </a:rPr>
              <a:t> a warm </a:t>
            </a:r>
            <a:r>
              <a:rPr lang="nl-NL" sz="2000" dirty="0" err="1">
                <a:latin typeface="Avenir Next LT Pro"/>
                <a:ea typeface="Calibri"/>
                <a:cs typeface="Calibri"/>
              </a:rPr>
              <a:t>welcome</a:t>
            </a:r>
            <a:endParaRPr lang="nl-NL" sz="2000" dirty="0">
              <a:latin typeface="Avenir Next LT Pro"/>
              <a:ea typeface="Calibri"/>
              <a:cs typeface="Calibri"/>
            </a:endParaRPr>
          </a:p>
          <a:p>
            <a:pPr marL="287655" indent="-287655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Inviting someone in your home for a drink or meal</a:t>
            </a:r>
          </a:p>
          <a:p>
            <a:pPr marL="287655" indent="-287655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Making sure your visitors are comfortable</a:t>
            </a:r>
          </a:p>
          <a:p>
            <a:pPr marL="287655" indent="-287655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Giving gifts</a:t>
            </a:r>
          </a:p>
          <a:p>
            <a:pPr marL="287655" indent="-287655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Offering help or guidance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nl-NL" sz="2000" dirty="0">
              <a:latin typeface="Avenir Next LT Pro"/>
              <a:ea typeface="Calibri"/>
              <a:cs typeface="Calibri"/>
            </a:endParaRPr>
          </a:p>
          <a:p>
            <a:pPr algn="ctr">
              <a:spcBef>
                <a:spcPts val="1000"/>
              </a:spcBef>
            </a:pPr>
            <a:r>
              <a:rPr lang="nl-NL" sz="2000" b="1" i="1" dirty="0">
                <a:latin typeface="Avenir Next LT Pro"/>
                <a:ea typeface="Calibri"/>
                <a:cs typeface="Calibri"/>
              </a:rPr>
              <a:t>In a nutshell: </a:t>
            </a:r>
            <a:r>
              <a:rPr lang="nl-NL" sz="2000" b="1" i="1" dirty="0" err="1">
                <a:latin typeface="Avenir Next LT Pro"/>
                <a:ea typeface="Calibri"/>
                <a:cs typeface="Calibri"/>
              </a:rPr>
              <a:t>Anywhere</a:t>
            </a:r>
            <a:r>
              <a:rPr lang="nl-NL" sz="2000" b="1" i="1" dirty="0">
                <a:latin typeface="Avenir Next LT Pro"/>
                <a:ea typeface="Calibri"/>
                <a:cs typeface="Calibri"/>
              </a:rPr>
              <a:t>, </a:t>
            </a:r>
            <a:r>
              <a:rPr lang="nl-NL" sz="2000" b="1" i="1" dirty="0" err="1">
                <a:latin typeface="Avenir Next LT Pro"/>
                <a:ea typeface="Calibri"/>
                <a:cs typeface="Calibri"/>
              </a:rPr>
              <a:t>where</a:t>
            </a:r>
            <a:r>
              <a:rPr lang="nl-NL" sz="2000" b="1" i="1" dirty="0">
                <a:latin typeface="Avenir Next LT Pro"/>
                <a:ea typeface="Calibri"/>
                <a:cs typeface="Calibri"/>
              </a:rPr>
              <a:t> </a:t>
            </a:r>
            <a:r>
              <a:rPr lang="nl-NL" sz="2000" b="1" i="1" dirty="0" err="1">
                <a:latin typeface="Avenir Next LT Pro"/>
                <a:ea typeface="Calibri"/>
                <a:cs typeface="Calibri"/>
              </a:rPr>
              <a:t>someone</a:t>
            </a:r>
            <a:r>
              <a:rPr lang="nl-NL" sz="2000" b="1" i="1" dirty="0">
                <a:latin typeface="Avenir Next LT Pro"/>
                <a:ea typeface="Calibri"/>
                <a:cs typeface="Calibri"/>
              </a:rPr>
              <a:t> </a:t>
            </a:r>
            <a:r>
              <a:rPr lang="nl-NL" sz="2000" b="1" i="1" dirty="0" err="1">
                <a:latin typeface="Avenir Next LT Pro"/>
                <a:ea typeface="Calibri"/>
                <a:cs typeface="Calibri"/>
              </a:rPr>
              <a:t>feels</a:t>
            </a:r>
            <a:r>
              <a:rPr lang="nl-NL" sz="2000" b="1" i="1" dirty="0">
                <a:latin typeface="Avenir Next LT Pro"/>
                <a:ea typeface="Calibri"/>
                <a:cs typeface="Calibri"/>
              </a:rPr>
              <a:t> </a:t>
            </a:r>
            <a:r>
              <a:rPr lang="nl-NL" sz="2000" b="1" i="1" dirty="0" err="1">
                <a:latin typeface="Avenir Next LT Pro"/>
                <a:ea typeface="Calibri"/>
                <a:cs typeface="Calibri"/>
              </a:rPr>
              <a:t>welcome</a:t>
            </a:r>
            <a:r>
              <a:rPr lang="nl-NL" sz="2000" b="1" i="1" dirty="0">
                <a:latin typeface="Avenir Next LT Pro"/>
                <a:ea typeface="Calibri"/>
                <a:cs typeface="Calibri"/>
              </a:rPr>
              <a:t>!</a:t>
            </a:r>
            <a:endParaRPr lang="en-US" sz="2000" b="1" dirty="0">
              <a:latin typeface="Avenir Next LT Pro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BAEA462-87A3-A323-0F19-9A5CF097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13" y="879475"/>
            <a:ext cx="4989077" cy="3968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venir Next LT Pro"/>
                <a:cs typeface="Segoe UI"/>
              </a:rPr>
              <a:t>What is Hospitality? </a:t>
            </a:r>
            <a:endParaRPr lang="en-NL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FCAE24-82AA-4B3D-ABBB-26DBE5BA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84200"/>
            <a:ext cx="8978514" cy="714761"/>
          </a:xfrm>
        </p:spPr>
        <p:txBody>
          <a:bodyPr>
            <a:normAutofit/>
          </a:bodyPr>
          <a:lstStyle/>
          <a:p>
            <a:r>
              <a:rPr lang="en-GB" dirty="0"/>
              <a:t>Alumni Community- networking! 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8D66E3-CD4F-4F21-604E-9D9D8EA08A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5325" y="1392038"/>
            <a:ext cx="6047307" cy="889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HMSM has been a strong community since 1950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Nowadays: 9.500 alumni in 48 countries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4625BC-2D91-289C-A266-249C6301D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2" y="2616761"/>
            <a:ext cx="7107578" cy="3843051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D182338-537A-DD07-213C-AF374509C1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2042" y="2774826"/>
            <a:ext cx="4249714" cy="296095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Alumni office</a:t>
            </a:r>
          </a:p>
          <a:p>
            <a:pPr marL="819150" lvl="1" indent="-285750"/>
            <a:r>
              <a:rPr lang="en-US" dirty="0"/>
              <a:t>personal contact</a:t>
            </a:r>
          </a:p>
          <a:p>
            <a:pPr marL="819150" lvl="1" indent="-285750"/>
            <a:r>
              <a:rPr lang="en-US" dirty="0"/>
              <a:t>18% involved in HMSM ‘giving back’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Alumni platform (app): </a:t>
            </a:r>
          </a:p>
          <a:p>
            <a:pPr marL="819150" lvl="1" indent="-285750"/>
            <a:r>
              <a:rPr lang="en-US" dirty="0"/>
              <a:t>Have your own online profile</a:t>
            </a:r>
          </a:p>
          <a:p>
            <a:pPr marL="819150" lvl="1" indent="-285750"/>
            <a:r>
              <a:rPr lang="en-US" dirty="0"/>
              <a:t>Connect with each other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Alumni Chapters around the globe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Foundation HMSM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7763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5984-B2BD-AC95-7B75-75409DD0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Avenir Next LT Pro" panose="020B0504020202020204" pitchFamily="34" charset="0"/>
              </a:rPr>
              <a:t>Admission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5CB17-99EB-B62B-D6FE-2FC578D5EA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1092122" cy="4321175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dirty="0">
                <a:latin typeface="Avenir Next LT Pro" panose="020B0504020202020204" pitchFamily="34" charset="0"/>
              </a:rPr>
              <a:t>HAVO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All profiles eligible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Economics recommended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For CM profile: economics is compulsory</a:t>
            </a:r>
            <a:br>
              <a:rPr lang="en-NL" sz="1800" dirty="0">
                <a:latin typeface="Avenir Next LT Pro" panose="020B0504020202020204" pitchFamily="34" charset="0"/>
              </a:rPr>
            </a:br>
            <a:endParaRPr lang="en-US" dirty="0">
              <a:latin typeface="Avenir Next LT Pro" panose="020B0504020202020204" pitchFamily="34" charset="0"/>
            </a:endParaRPr>
          </a:p>
          <a:p>
            <a:pPr indent="0">
              <a:buNone/>
            </a:pPr>
            <a:r>
              <a:rPr lang="en-US" dirty="0">
                <a:latin typeface="Avenir Next LT Pro" panose="020B0504020202020204" pitchFamily="34" charset="0"/>
              </a:rPr>
              <a:t>VWO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All profiles eligible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Economics recommended</a:t>
            </a:r>
            <a:br>
              <a:rPr lang="en-NL" sz="1800" dirty="0">
                <a:latin typeface="Avenir Next LT Pro" panose="020B0504020202020204" pitchFamily="34" charset="0"/>
              </a:rPr>
            </a:br>
            <a:endParaRPr lang="en-US" dirty="0">
              <a:latin typeface="Avenir Next LT Pro" panose="020B0504020202020204" pitchFamily="34" charset="0"/>
            </a:endParaRPr>
          </a:p>
          <a:p>
            <a:pPr indent="0">
              <a:buNone/>
            </a:pPr>
            <a:r>
              <a:rPr lang="en-US" dirty="0">
                <a:latin typeface="Avenir Next LT Pro" panose="020B0504020202020204" pitchFamily="34" charset="0"/>
              </a:rPr>
              <a:t>MBO</a:t>
            </a:r>
          </a:p>
          <a:p>
            <a:r>
              <a:rPr lang="en-US" sz="1800" dirty="0">
                <a:latin typeface="Avenir Next LT Pro" panose="020B0504020202020204" pitchFamily="34" charset="0"/>
              </a:rPr>
              <a:t>Level 4, with a preference for MHS/HOM</a:t>
            </a:r>
            <a:endParaRPr lang="en-NL" sz="1800" dirty="0">
              <a:latin typeface="Avenir Next LT Pro" panose="020B0504020202020204" pitchFamily="34" charset="0"/>
            </a:endParaRPr>
          </a:p>
          <a:p>
            <a:endParaRPr lang="en-US" sz="1800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endParaRPr lang="en-US" dirty="0">
              <a:latin typeface="Avenir Next LT Pro" panose="020B0504020202020204" pitchFamily="34" charset="0"/>
            </a:endParaRPr>
          </a:p>
          <a:p>
            <a:pPr indent="0">
              <a:buNone/>
            </a:pPr>
            <a:endParaRPr lang="en-NL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5984-B2BD-AC95-7B75-75409DD0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Avenir Next LT Pro" panose="020B0504020202020204" pitchFamily="34" charset="0"/>
              </a:rPr>
              <a:t>Admission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5CB17-99EB-B62B-D6FE-2FC578D5EA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1092122" cy="4321175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Valid secondary school qualification for the program</a:t>
            </a:r>
            <a:r>
              <a:rPr lang="en-NL" dirty="0">
                <a:latin typeface="Avenir Next LT Pro" panose="020B0504020202020204" pitchFamily="34" charset="0"/>
              </a:rPr>
              <a:t>me</a:t>
            </a:r>
            <a:r>
              <a:rPr lang="en-US" dirty="0">
                <a:latin typeface="Avenir Next LT Pro" panose="020B0504020202020204" pitchFamily="34" charset="0"/>
              </a:rPr>
              <a:t> 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Candidates must demonstrate adequate proficiency in English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Proof of advanced knowledge of a second modern language</a:t>
            </a:r>
          </a:p>
          <a:p>
            <a:pPr indent="0">
              <a:buNone/>
            </a:pPr>
            <a:br>
              <a:rPr lang="en-US" dirty="0">
                <a:latin typeface="Avenir Next LT Pro" panose="020B0504020202020204" pitchFamily="34" charset="0"/>
              </a:rPr>
            </a:br>
            <a:endParaRPr lang="en-US" dirty="0">
              <a:latin typeface="Avenir Next LT Pro" panose="020B0504020202020204" pitchFamily="34" charset="0"/>
            </a:endParaRPr>
          </a:p>
          <a:p>
            <a:r>
              <a:rPr lang="en-US" dirty="0">
                <a:latin typeface="Avenir Next LT Pro" panose="020B0504020202020204" pitchFamily="34" charset="0"/>
              </a:rPr>
              <a:t>The A2 level is required for French, German or Spanish. Dutch will start at beginner’s level </a:t>
            </a:r>
          </a:p>
          <a:p>
            <a:r>
              <a:rPr lang="en-US" dirty="0">
                <a:latin typeface="Avenir Next LT Pro" panose="020B0504020202020204" pitchFamily="34" charset="0"/>
              </a:rPr>
              <a:t>Business related courses/related work experience recommended</a:t>
            </a:r>
          </a:p>
          <a:p>
            <a:pPr indent="0">
              <a:buNone/>
            </a:pPr>
            <a:endParaRPr lang="en-NL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80EC-F7DA-8BE7-2CC2-FEF264535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>
                <a:latin typeface="Avenir Next LT Pro" panose="020B0504020202020204" pitchFamily="34" charset="0"/>
              </a:rPr>
              <a:t>Second language</a:t>
            </a:r>
            <a:endParaRPr lang="en-US">
              <a:latin typeface="Avenir Next LT Pro" panose="020B05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D9D82-FF7B-063A-373F-D8EE3521FC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1844675"/>
            <a:ext cx="10799763" cy="46555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venir Next LT Pro" panose="020B0504020202020204" pitchFamily="34" charset="0"/>
              </a:rPr>
              <a:t>Proof of advanced knowledge of a second modern language</a:t>
            </a:r>
            <a:br>
              <a:rPr lang="en-NL">
                <a:latin typeface="Avenir Next LT Pro" panose="020B0504020202020204" pitchFamily="34" charset="0"/>
              </a:rPr>
            </a:br>
            <a:r>
              <a:rPr lang="en-US">
                <a:latin typeface="Avenir Next LT Pro" panose="020B0504020202020204" pitchFamily="34" charset="0"/>
              </a:rPr>
              <a:t>(for example</a:t>
            </a:r>
            <a:r>
              <a:rPr lang="en-NL">
                <a:latin typeface="Avenir Next LT Pro" panose="020B0504020202020204" pitchFamily="34" charset="0"/>
              </a:rPr>
              <a:t>:</a:t>
            </a:r>
            <a:r>
              <a:rPr lang="en-US">
                <a:latin typeface="Avenir Next LT Pro" panose="020B0504020202020204" pitchFamily="34" charset="0"/>
              </a:rPr>
              <a:t> exam subject at school or acknowledged Language Certificate </a:t>
            </a:r>
            <a:br>
              <a:rPr lang="en-NL">
                <a:latin typeface="Avenir Next LT Pro" panose="020B0504020202020204" pitchFamily="34" charset="0"/>
              </a:rPr>
            </a:br>
            <a:r>
              <a:rPr lang="en-US">
                <a:latin typeface="Avenir Next LT Pro" panose="020B0504020202020204" pitchFamily="34" charset="0"/>
              </a:rPr>
              <a:t>at A2 level or above):</a:t>
            </a:r>
            <a:endParaRPr lang="en-NL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 Next LT Pro" panose="020B0504020202020204" pitchFamily="34" charset="0"/>
              </a:rPr>
              <a:t>French DELF/DALF 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 Next LT Pro" panose="020B0504020202020204" pitchFamily="34" charset="0"/>
              </a:rPr>
              <a:t>German Goethe </a:t>
            </a:r>
            <a:r>
              <a:rPr lang="en-US" err="1">
                <a:latin typeface="Avenir Next LT Pro" panose="020B0504020202020204" pitchFamily="34" charset="0"/>
              </a:rPr>
              <a:t>Institut</a:t>
            </a:r>
            <a:r>
              <a:rPr lang="en-US">
                <a:latin typeface="Avenir Next LT Pro" panose="020B0504020202020204" pitchFamily="34" charset="0"/>
              </a:rPr>
              <a:t>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venir Next LT Pro" panose="020B0504020202020204" pitchFamily="34" charset="0"/>
              </a:rPr>
              <a:t>Spanish DELE of SIELE</a:t>
            </a:r>
            <a:r>
              <a:rPr lang="en-NL">
                <a:latin typeface="Avenir Next LT Pro" panose="020B0504020202020204" pitchFamily="34" charset="0"/>
              </a:rPr>
              <a:t> (from </a:t>
            </a:r>
            <a:r>
              <a:rPr lang="en-US">
                <a:latin typeface="Avenir Next LT Pro" panose="020B0504020202020204" pitchFamily="34" charset="0"/>
              </a:rPr>
              <a:t>Instituto Cervantes</a:t>
            </a:r>
            <a:r>
              <a:rPr lang="en-NL">
                <a:latin typeface="Avenir Next LT Pro" panose="020B05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>
                <a:latin typeface="Avenir Next LT Pro" panose="020B0504020202020204" pitchFamily="34" charset="0"/>
              </a:rPr>
              <a:t>F</a:t>
            </a:r>
            <a:r>
              <a:rPr lang="sv-SE">
                <a:latin typeface="Avenir Next LT Pro" panose="020B0504020202020204" pitchFamily="34" charset="0"/>
              </a:rPr>
              <a:t>o</a:t>
            </a:r>
            <a:r>
              <a:rPr lang="en-NL">
                <a:latin typeface="Avenir Next LT Pro" panose="020B0504020202020204" pitchFamily="34" charset="0"/>
              </a:rPr>
              <a:t>r international students: Dutch (no prior knowledge required)</a:t>
            </a:r>
          </a:p>
          <a:p>
            <a:pPr algn="l" rtl="0" fontAlgn="base"/>
            <a:br>
              <a:rPr lang="en-NL">
                <a:latin typeface="Avenir Next LT Pro" panose="020B0504020202020204" pitchFamily="34" charset="0"/>
              </a:rPr>
            </a:br>
            <a:r>
              <a:rPr lang="en-US" b="0" i="0" u="none" strike="noStrike">
                <a:effectLst/>
                <a:latin typeface="Avenir Next LT Pro" panose="020B0504020202020204" pitchFamily="34" charset="0"/>
              </a:rPr>
              <a:t>Send us your certificate before</a:t>
            </a:r>
            <a:r>
              <a:rPr lang="en-US" b="0" i="0">
                <a:effectLst/>
                <a:latin typeface="Avenir Next LT Pro" panose="020B0504020202020204" pitchFamily="34" charset="0"/>
              </a:rPr>
              <a:t>​</a:t>
            </a:r>
            <a:endParaRPr lang="en-NL" b="0" i="0">
              <a:effectLst/>
              <a:latin typeface="Avenir Next LT Pro" panose="020B05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Avenir Next LT Pro" panose="020B0504020202020204" pitchFamily="34" charset="0"/>
              </a:rPr>
              <a:t>​</a:t>
            </a:r>
            <a:r>
              <a:rPr lang="en-US" b="0" i="0" u="none" strike="noStrike">
                <a:effectLst/>
                <a:latin typeface="Avenir Next LT Pro" panose="020B0504020202020204" pitchFamily="34" charset="0"/>
              </a:rPr>
              <a:t>September 1st (for enrolment in September) </a:t>
            </a:r>
            <a:r>
              <a:rPr lang="nl-NL" b="0" i="0">
                <a:effectLst/>
                <a:latin typeface="Avenir Next LT Pro" panose="020B050402020202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>
                <a:effectLst/>
                <a:latin typeface="Avenir Next LT Pro" panose="020B0504020202020204" pitchFamily="34" charset="0"/>
              </a:rPr>
              <a:t>or </a:t>
            </a:r>
            <a:r>
              <a:rPr lang="nl-NL" b="0" i="0">
                <a:effectLst/>
                <a:latin typeface="Avenir Next LT Pro" panose="020B0504020202020204" pitchFamily="34" charset="0"/>
              </a:rPr>
              <a:t>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Avenir Next LT Pro" panose="020B0504020202020204" pitchFamily="34" charset="0"/>
              </a:rPr>
              <a:t>December 1st (for enrolment in February)</a:t>
            </a:r>
            <a:endParaRPr lang="nl-NL" b="0" i="0">
              <a:effectLst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DA71FA77-C89D-5CB5-1A7F-405C4C03AA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C27661-0211-2E06-782A-01827962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Application and Selection 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30F51-892D-4310-1124-3BCEDA8C7C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NL" b="1" dirty="0"/>
              <a:t>Deadlines</a:t>
            </a:r>
          </a:p>
          <a:p>
            <a:r>
              <a:rPr lang="en-NL" dirty="0"/>
              <a:t>Start September &amp; February</a:t>
            </a:r>
          </a:p>
          <a:p>
            <a:endParaRPr lang="en-NL" dirty="0"/>
          </a:p>
          <a:p>
            <a:r>
              <a:rPr lang="en-NL" dirty="0"/>
              <a:t>1 October – 1 May</a:t>
            </a:r>
          </a:p>
          <a:p>
            <a:r>
              <a:rPr lang="en-NL" dirty="0">
                <a:hlinkClick r:id="rId3"/>
              </a:rPr>
              <a:t>www.studielink.nl</a:t>
            </a:r>
            <a:endParaRPr lang="en-NL" dirty="0"/>
          </a:p>
          <a:p>
            <a:endParaRPr lang="en-NL" dirty="0"/>
          </a:p>
          <a:p>
            <a:r>
              <a:rPr lang="en-NL" b="1" dirty="0"/>
              <a:t>Selection procedure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Phase</a:t>
            </a:r>
            <a:r>
              <a:rPr lang="nl-NL" dirty="0"/>
              <a:t> 1</a:t>
            </a: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Phase</a:t>
            </a:r>
            <a:r>
              <a:rPr lang="nl-NL" dirty="0"/>
              <a:t> 2</a:t>
            </a:r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40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9B7E3B-20F9-A697-E2D7-99C3C6BEC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L" dirty="0">
                <a:latin typeface="Avenir Next LT Pro" panose="020B0504020202020204" pitchFamily="34" charset="0"/>
              </a:rPr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59062-8C0E-1D9C-22D5-3F9AABD010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 err="1">
                <a:latin typeface="Avenir Next LT Pro" panose="020B0504020202020204" pitchFamily="34" charset="0"/>
              </a:rPr>
              <a:t>Visit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our</a:t>
            </a:r>
            <a:r>
              <a:rPr lang="nl-NL" dirty="0">
                <a:latin typeface="Avenir Next LT Pro" panose="020B0504020202020204" pitchFamily="34" charset="0"/>
              </a:rPr>
              <a:t> campus!</a:t>
            </a:r>
            <a:endParaRPr lang="en-NL" dirty="0">
              <a:latin typeface="Avenir Next LT Pro" panose="020B05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1FD7D-FB08-D016-BAB3-78368D1BA1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72926" y="4375006"/>
            <a:ext cx="2789237" cy="905911"/>
          </a:xfrm>
        </p:spPr>
        <p:txBody>
          <a:bodyPr/>
          <a:lstStyle/>
          <a:p>
            <a:r>
              <a:rPr lang="nl-NL" dirty="0" err="1">
                <a:latin typeface="Avenir Next LT Pro" panose="020B0504020202020204" pitchFamily="34" charset="0"/>
              </a:rPr>
              <a:t>Send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us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an</a:t>
            </a:r>
            <a:r>
              <a:rPr lang="nl-NL" dirty="0">
                <a:latin typeface="Avenir Next LT Pro" panose="020B0504020202020204" pitchFamily="34" charset="0"/>
              </a:rPr>
              <a:t> e-mail </a:t>
            </a:r>
            <a:r>
              <a:rPr lang="nl-NL" dirty="0" err="1">
                <a:latin typeface="Avenir Next LT Pro" panose="020B0504020202020204" pitchFamily="34" charset="0"/>
              </a:rPr>
              <a:t>if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you</a:t>
            </a:r>
            <a:r>
              <a:rPr lang="nl-NL" dirty="0">
                <a:latin typeface="Avenir Next LT Pro" panose="020B0504020202020204" pitchFamily="34" charset="0"/>
              </a:rPr>
              <a:t> like </a:t>
            </a:r>
            <a:r>
              <a:rPr lang="nl-NL" dirty="0" err="1">
                <a:latin typeface="Avenir Next LT Pro" panose="020B0504020202020204" pitchFamily="34" charset="0"/>
              </a:rPr>
              <a:t>to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come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and</a:t>
            </a:r>
            <a:r>
              <a:rPr lang="nl-NL" dirty="0">
                <a:latin typeface="Avenir Next LT Pro" panose="020B0504020202020204" pitchFamily="34" charset="0"/>
              </a:rPr>
              <a:t> </a:t>
            </a:r>
            <a:r>
              <a:rPr lang="nl-NL" dirty="0" err="1">
                <a:latin typeface="Avenir Next LT Pro" panose="020B0504020202020204" pitchFamily="34" charset="0"/>
              </a:rPr>
              <a:t>visit</a:t>
            </a:r>
            <a:endParaRPr lang="nl-NL" dirty="0">
              <a:latin typeface="Avenir Next LT Pro" panose="020B0504020202020204" pitchFamily="34" charset="0"/>
            </a:endParaRPr>
          </a:p>
          <a:p>
            <a:r>
              <a:rPr lang="nl-NL" dirty="0">
                <a:latin typeface="Avenir Next LT Pro" panose="020B0504020202020204" pitchFamily="34" charset="0"/>
              </a:rPr>
              <a:t>Study.hmsm@zuyd.nl</a:t>
            </a:r>
            <a:endParaRPr lang="en-NL" dirty="0">
              <a:latin typeface="Avenir Next LT Pro" panose="020B05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FC42EC-4C35-6AE5-2F38-B3FC6F28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>
                <a:latin typeface="Avenir Next LT Pro" panose="020B0504020202020204" pitchFamily="34" charset="0"/>
              </a:rPr>
              <a:t>Thank you for your attention!</a:t>
            </a:r>
          </a:p>
        </p:txBody>
      </p:sp>
      <p:pic>
        <p:nvPicPr>
          <p:cNvPr id="9" name="Picture Placeholder 8" descr="A building surrounded by trees&#10;&#10;Description automatically generated">
            <a:extLst>
              <a:ext uri="{FF2B5EF4-FFF2-40B4-BE49-F238E27FC236}">
                <a16:creationId xmlns:a16="http://schemas.microsoft.com/office/drawing/2014/main" id="{DAA14521-CC78-AC42-91BA-DD662B295F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17226"/>
          <a:stretch>
            <a:fillRect/>
          </a:stretch>
        </p:blipFill>
        <p:spPr/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CFE78F7-2569-F568-0EF6-EA98830BED97}"/>
              </a:ext>
            </a:extLst>
          </p:cNvPr>
          <p:cNvSpPr txBox="1">
            <a:spLocks/>
          </p:cNvSpPr>
          <p:nvPr/>
        </p:nvSpPr>
        <p:spPr>
          <a:xfrm>
            <a:off x="7438231" y="4636446"/>
            <a:ext cx="2789237" cy="38779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0" kern="1200" cap="none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88" indent="-357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lphaLcPeriod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>
                <a:latin typeface="Avenir Next L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www.hotelschoolmaastricht.nl</a:t>
            </a:r>
            <a:r>
              <a:rPr lang="en-NL"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00B53112-84F3-0B5C-7CD2-1C8B66514C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r="1839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49F7ED-7778-5B88-8136-76AE65DB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93712"/>
            <a:ext cx="5967663" cy="396875"/>
          </a:xfrm>
        </p:spPr>
        <p:txBody>
          <a:bodyPr>
            <a:normAutofit fontScale="90000"/>
          </a:bodyPr>
          <a:lstStyle/>
          <a:p>
            <a:pPr algn="ctr"/>
            <a:r>
              <a:rPr lang="en-NL">
                <a:latin typeface="Avenir Next LT Pro" panose="020B0504020202020204" pitchFamily="34" charset="0"/>
              </a:rPr>
              <a:t>The </a:t>
            </a:r>
            <a:r>
              <a:rPr lang="en-NL" err="1">
                <a:latin typeface="Avenir Next LT Pro" panose="020B0504020202020204" pitchFamily="34" charset="0"/>
              </a:rPr>
              <a:t>Programme</a:t>
            </a:r>
            <a:endParaRPr lang="en-US" err="1">
              <a:latin typeface="Avenir Next LT Pro" panose="020B0504020202020204" pitchFamily="34" charset="0"/>
              <a:ea typeface="Calibri Ligh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249FF-0624-1CFE-B2CE-594F49459C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4733" y="1111249"/>
            <a:ext cx="5798930" cy="50534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Two intakes a year (September and February)</a:t>
            </a:r>
          </a:p>
          <a:p>
            <a:pPr marL="0" indent="0">
              <a:buNone/>
            </a:pPr>
            <a:endParaRPr lang="en-NL" sz="24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Language education</a:t>
            </a:r>
          </a:p>
          <a:p>
            <a:pPr marL="0" lvl="3" indent="0">
              <a:buNone/>
            </a:pPr>
            <a:r>
              <a:rPr lang="en-NL" sz="2400" dirty="0">
                <a:latin typeface="Avenir Next LT Pro" panose="020B0504020202020204" pitchFamily="34" charset="0"/>
              </a:rPr>
              <a:t>- English </a:t>
            </a:r>
          </a:p>
          <a:p>
            <a:pPr marL="0" lvl="3" indent="0">
              <a:buNone/>
            </a:pPr>
            <a:r>
              <a:rPr lang="en-NL" sz="2400" dirty="0">
                <a:latin typeface="Avenir Next LT Pro" panose="020B0504020202020204" pitchFamily="34" charset="0"/>
              </a:rPr>
              <a:t>- French, German, Spanish at A2 or Dutch (at beginners</a:t>
            </a:r>
            <a:r>
              <a:rPr lang="nl-NL" sz="2400" dirty="0">
                <a:latin typeface="Avenir Next LT Pro" panose="020B0504020202020204" pitchFamily="34" charset="0"/>
              </a:rPr>
              <a:t> level</a:t>
            </a:r>
            <a:r>
              <a:rPr lang="en-NL" sz="2400" dirty="0">
                <a:latin typeface="Avenir Next LT Pro" panose="020B0504020202020204" pitchFamily="34" charset="0"/>
              </a:rPr>
              <a:t>)</a:t>
            </a:r>
          </a:p>
          <a:p>
            <a:pPr marL="0" lvl="3" indent="0">
              <a:buNone/>
            </a:pPr>
            <a:endParaRPr lang="en-NL" sz="2400" dirty="0">
              <a:latin typeface="Avenir Next LT Pro" panose="020B0504020202020204" pitchFamily="34" charset="0"/>
            </a:endParaRPr>
          </a:p>
          <a:p>
            <a:pPr marL="0" lvl="3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3 graduation tracks</a:t>
            </a:r>
          </a:p>
          <a:p>
            <a:pPr marL="0" lvl="3" indent="0">
              <a:buNone/>
            </a:pPr>
            <a:r>
              <a:rPr lang="en-NL" sz="2400" dirty="0">
                <a:latin typeface="Avenir Next LT Pro" panose="020B0504020202020204" pitchFamily="34" charset="0"/>
              </a:rPr>
              <a:t>- Hotel </a:t>
            </a:r>
            <a:r>
              <a:rPr lang="nl-NL" sz="2400" dirty="0">
                <a:latin typeface="Avenir Next LT Pro" panose="020B0504020202020204" pitchFamily="34" charset="0"/>
              </a:rPr>
              <a:t>M</a:t>
            </a:r>
            <a:r>
              <a:rPr lang="en-NL" sz="2400" dirty="0">
                <a:latin typeface="Avenir Next LT Pro" panose="020B0504020202020204" pitchFamily="34" charset="0"/>
              </a:rPr>
              <a:t>anage</a:t>
            </a:r>
            <a:r>
              <a:rPr lang="en-GB" sz="2400" dirty="0">
                <a:latin typeface="Avenir Next LT Pro" panose="020B0504020202020204" pitchFamily="34" charset="0"/>
              </a:rPr>
              <a:t>me</a:t>
            </a:r>
            <a:r>
              <a:rPr lang="en-NL" sz="2400" dirty="0">
                <a:latin typeface="Avenir Next LT Pro" panose="020B0504020202020204" pitchFamily="34" charset="0"/>
              </a:rPr>
              <a:t>nt </a:t>
            </a:r>
          </a:p>
          <a:p>
            <a:pPr marL="0" lvl="3" indent="0">
              <a:buNone/>
            </a:pPr>
            <a:r>
              <a:rPr lang="en-NL" sz="2400" dirty="0">
                <a:latin typeface="Avenir Next LT Pro" panose="020B0504020202020204" pitchFamily="34" charset="0"/>
              </a:rPr>
              <a:t>- Food Service</a:t>
            </a:r>
          </a:p>
          <a:p>
            <a:pPr marL="0" lvl="3" indent="0">
              <a:buNone/>
            </a:pPr>
            <a:r>
              <a:rPr lang="en-NL" sz="2400" dirty="0">
                <a:latin typeface="Avenir Next LT Pro" panose="020B0504020202020204" pitchFamily="34" charset="0"/>
              </a:rPr>
              <a:t>- Horizons in Hospitality</a:t>
            </a:r>
          </a:p>
          <a:p>
            <a:pPr marL="0" lvl="3" indent="0">
              <a:buNone/>
            </a:pPr>
            <a:endParaRPr lang="en-NL" sz="2400" dirty="0">
              <a:latin typeface="Avenir Next LT Pro" panose="020B0504020202020204" pitchFamily="34" charset="0"/>
            </a:endParaRPr>
          </a:p>
          <a:p>
            <a:pPr marL="0" lvl="3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Two Internships </a:t>
            </a:r>
          </a:p>
          <a:p>
            <a:pPr marL="0" lvl="3" indent="0">
              <a:buNone/>
            </a:pPr>
            <a:endParaRPr lang="en-NL" sz="2400" b="1" dirty="0">
              <a:latin typeface="Avenir Next LT Pro" panose="020B0504020202020204" pitchFamily="34" charset="0"/>
            </a:endParaRPr>
          </a:p>
          <a:p>
            <a:pPr marL="0" lvl="3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Combination of theory, practice, projects, real life assignments</a:t>
            </a:r>
          </a:p>
          <a:p>
            <a:pPr marL="0" lvl="3" indent="0">
              <a:buNone/>
            </a:pPr>
            <a:endParaRPr lang="en-NL" sz="2400" b="1" dirty="0">
              <a:latin typeface="Avenir Next LT Pro" panose="020B0504020202020204" pitchFamily="34" charset="0"/>
            </a:endParaRPr>
          </a:p>
          <a:p>
            <a:pPr marL="0" lvl="3" indent="0">
              <a:buNone/>
            </a:pPr>
            <a:r>
              <a:rPr lang="en-NL" sz="2400" b="1" dirty="0">
                <a:latin typeface="Avenir Next LT Pro" panose="020B0504020202020204" pitchFamily="34" charset="0"/>
              </a:rPr>
              <a:t>Strong economic focus during programme</a:t>
            </a:r>
          </a:p>
          <a:p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42493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00B53112-84F3-0B5C-7CD2-1C8B66514C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r="1839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49F7ED-7778-5B88-8136-76AE65DB3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>
                <a:latin typeface="Avenir Next LT Pro" panose="020B0504020202020204" pitchFamily="34" charset="0"/>
              </a:rPr>
              <a:t>Bachelor of Arts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249FF-0624-1CFE-B2CE-594F49459C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Management Accounting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Finance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Marketing &amp; Communication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HR &amp; Organisational Behaviour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Strategic &amp; Change Management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Statistics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Languages</a:t>
            </a:r>
            <a:endParaRPr lang="en-BE" sz="2000" dirty="0">
              <a:latin typeface="Avenir Next LT Pro" panose="020B0504020202020204" pitchFamily="34" charset="0"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492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CEA7-8FA9-8CF6-2130-58D9485E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International character</a:t>
            </a:r>
          </a:p>
        </p:txBody>
      </p:sp>
      <p:pic>
        <p:nvPicPr>
          <p:cNvPr id="13" name="Picture Placeholder 12" descr="A group of people holding passports&#10;&#10;Description automatically generated">
            <a:extLst>
              <a:ext uri="{FF2B5EF4-FFF2-40B4-BE49-F238E27FC236}">
                <a16:creationId xmlns:a16="http://schemas.microsoft.com/office/drawing/2014/main" id="{8B289E81-697C-E354-8DA7-6D7B88AC34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r="22031"/>
          <a:stretch/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4970D0-5E93-C363-AB30-25791BE2DC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9201" y="1483169"/>
            <a:ext cx="5439610" cy="43211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&gt;30 different nationalities – 1</a:t>
            </a:r>
            <a:r>
              <a:rPr lang="nl-NL" sz="2000" dirty="0">
                <a:latin typeface="Avenir Next LT Pro" panose="020B0504020202020204" pitchFamily="34" charset="0"/>
              </a:rPr>
              <a:t>5</a:t>
            </a:r>
            <a:r>
              <a:rPr lang="en-NL" sz="2000" dirty="0">
                <a:latin typeface="Avenir Next LT Pro" panose="020B0504020202020204" pitchFamily="34" charset="0"/>
              </a:rPr>
              <a:t>% 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International alumni network</a:t>
            </a:r>
          </a:p>
          <a:p>
            <a:pPr marL="819150" lvl="1" indent="-285750"/>
            <a:r>
              <a:rPr lang="en-NL" sz="2000" dirty="0">
                <a:latin typeface="Avenir Next LT Pro" panose="020B0504020202020204" pitchFamily="34" charset="0"/>
              </a:rPr>
              <a:t>&gt;9000 alumni in 48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Fully taught in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6-18 months abroad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Choose your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dirty="0">
                <a:latin typeface="Avenir Next LT Pro" panose="020B0504020202020204" pitchFamily="34" charset="0"/>
              </a:rPr>
              <a:t>Nationally and Internationally accredited</a:t>
            </a:r>
          </a:p>
          <a:p>
            <a:pPr marL="819150" lvl="1" indent="-285750"/>
            <a:endParaRPr lang="en-NL" sz="1200" dirty="0"/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F38A8228-1050-0DCD-B8EC-FA3AE7B4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/>
          <a:stretch/>
        </p:blipFill>
        <p:spPr>
          <a:xfrm>
            <a:off x="9994605" y="4826966"/>
            <a:ext cx="1863858" cy="18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024BC4D3-B294-91EA-1BE3-0642D1945D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r="2588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F0E807-EE7C-52C1-0CC1-995A6B7F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en-NL" dirty="0"/>
              <a:t>Small-scale and intensive programme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CBDFC-F283-2940-8CAF-F76BCF0BA2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2505687"/>
            <a:ext cx="5099050" cy="2749359"/>
          </a:xfrm>
        </p:spPr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Groups of max. 15 students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Study success coach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Clr>
                <a:srgbClr val="A200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Up-to-date study </a:t>
            </a:r>
            <a:r>
              <a:rPr lang="en-US" sz="2000" dirty="0" err="1">
                <a:latin typeface="Avenir Next LT Pro" panose="020B0504020202020204" pitchFamily="34" charset="0"/>
              </a:rPr>
              <a:t>programme</a:t>
            </a:r>
            <a:endParaRPr lang="en-NL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5">
            <a:extLst>
              <a:ext uri="{FF2B5EF4-FFF2-40B4-BE49-F238E27FC236}">
                <a16:creationId xmlns:a16="http://schemas.microsoft.com/office/drawing/2014/main" id="{BF018870-6BA7-53AB-ECB9-FE4A2CB85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2" r="21862"/>
          <a:stretch/>
        </p:blipFill>
        <p:spPr>
          <a:xfrm>
            <a:off x="350989" y="3432512"/>
            <a:ext cx="2518390" cy="251679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27F85F39-B711-1A98-1FBE-6F62C64F6EE4}"/>
              </a:ext>
            </a:extLst>
          </p:cNvPr>
          <p:cNvSpPr txBox="1">
            <a:spLocks/>
          </p:cNvSpPr>
          <p:nvPr/>
        </p:nvSpPr>
        <p:spPr>
          <a:xfrm>
            <a:off x="350989" y="701541"/>
            <a:ext cx="2503770" cy="2489578"/>
          </a:xfrm>
          <a:prstGeom prst="rect">
            <a:avLst/>
          </a:prstGeom>
          <a:solidFill>
            <a:srgbClr val="A20067"/>
          </a:solidFill>
        </p:spPr>
        <p:txBody>
          <a:bodyPr vert="horz" lIns="0" tIns="0" rIns="0" bIns="0" rtlCol="0" anchor="ctr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13173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br>
              <a:rPr lang="nl-NL">
                <a:latin typeface="Avenir Next LT Pro" panose="020B0504020202020204" pitchFamily="34" charset="0"/>
              </a:rPr>
            </a:br>
            <a:endParaRPr lang="nl-NL">
              <a:latin typeface="Avenir Next LT Pro" panose="020B0504020202020204" pitchFamily="34" charset="0"/>
            </a:endParaRPr>
          </a:p>
          <a:p>
            <a:pPr algn="ctr"/>
            <a:br>
              <a:rPr lang="nl-NL">
                <a:latin typeface="Avenir Next LT Pro" panose="020B0504020202020204" pitchFamily="34" charset="0"/>
              </a:rPr>
            </a:br>
            <a: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  <a:t>HMSM </a:t>
            </a:r>
            <a:b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br>
              <a:rPr lang="nl-NL" sz="4800" b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nl-NL" sz="4800" b="0" err="1">
                <a:solidFill>
                  <a:schemeClr val="bg1"/>
                </a:solidFill>
                <a:latin typeface="Avenir Next LT Pro" panose="020B0504020202020204" pitchFamily="34" charset="0"/>
              </a:rPr>
              <a:t>Programme</a:t>
            </a:r>
            <a:br>
              <a:rPr lang="nl-NL">
                <a:latin typeface="Avenir Next LT Pro" panose="020B0504020202020204" pitchFamily="34" charset="0"/>
              </a:rPr>
            </a:br>
            <a:br>
              <a:rPr lang="nl-NL">
                <a:latin typeface="Avenir Next LT Pro" panose="020B0504020202020204" pitchFamily="34" charset="0"/>
              </a:rPr>
            </a:br>
            <a:br>
              <a:rPr lang="nl-NL">
                <a:latin typeface="Avenir Next LT Pro" panose="020B0504020202020204" pitchFamily="34" charset="0"/>
              </a:rPr>
            </a:br>
            <a:endParaRPr lang="nl-NL">
              <a:latin typeface="Avenir Next LT Pro" panose="020B0504020202020204" pitchFamily="34" charset="0"/>
            </a:endParaRPr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B9217B07-3CF1-AD8A-851E-3326BCEAA7C1}"/>
              </a:ext>
            </a:extLst>
          </p:cNvPr>
          <p:cNvSpPr/>
          <p:nvPr/>
        </p:nvSpPr>
        <p:spPr>
          <a:xfrm>
            <a:off x="3103982" y="701541"/>
            <a:ext cx="1496762" cy="66592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1</a:t>
            </a:r>
          </a:p>
        </p:txBody>
      </p:sp>
      <p:sp>
        <p:nvSpPr>
          <p:cNvPr id="6" name="Rechthoek 11">
            <a:extLst>
              <a:ext uri="{FF2B5EF4-FFF2-40B4-BE49-F238E27FC236}">
                <a16:creationId xmlns:a16="http://schemas.microsoft.com/office/drawing/2014/main" id="{16963700-2544-B800-58FD-A7D3D2F33C3E}"/>
              </a:ext>
            </a:extLst>
          </p:cNvPr>
          <p:cNvSpPr/>
          <p:nvPr/>
        </p:nvSpPr>
        <p:spPr>
          <a:xfrm>
            <a:off x="4849966" y="701541"/>
            <a:ext cx="1538515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2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52EC9FB7-D96C-38BE-207E-4615EFC4D486}"/>
              </a:ext>
            </a:extLst>
          </p:cNvPr>
          <p:cNvSpPr/>
          <p:nvPr/>
        </p:nvSpPr>
        <p:spPr>
          <a:xfrm>
            <a:off x="6637704" y="701541"/>
            <a:ext cx="3380400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3</a:t>
            </a:r>
          </a:p>
        </p:txBody>
      </p:sp>
      <p:sp>
        <p:nvSpPr>
          <p:cNvPr id="8" name="Rechthoek 13">
            <a:extLst>
              <a:ext uri="{FF2B5EF4-FFF2-40B4-BE49-F238E27FC236}">
                <a16:creationId xmlns:a16="http://schemas.microsoft.com/office/drawing/2014/main" id="{9033FC2C-C7A0-0BE4-EE9A-0727DA0E1642}"/>
              </a:ext>
            </a:extLst>
          </p:cNvPr>
          <p:cNvSpPr/>
          <p:nvPr/>
        </p:nvSpPr>
        <p:spPr>
          <a:xfrm>
            <a:off x="10267041" y="701541"/>
            <a:ext cx="1538515" cy="611887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err="1">
                <a:solidFill>
                  <a:prstClr val="white"/>
                </a:solidFill>
                <a:latin typeface="Avenir Next LT Pro" panose="020B0504020202020204" pitchFamily="34" charset="0"/>
              </a:rPr>
              <a:t>Year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4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86F9D033-B01A-609B-E2A1-8327484C75F5}"/>
              </a:ext>
            </a:extLst>
          </p:cNvPr>
          <p:cNvSpPr/>
          <p:nvPr/>
        </p:nvSpPr>
        <p:spPr>
          <a:xfrm>
            <a:off x="3079295" y="1578086"/>
            <a:ext cx="1520448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Professional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2073668F-5648-ED59-6B09-5135D000D1AA}"/>
              </a:ext>
            </a:extLst>
          </p:cNvPr>
          <p:cNvSpPr/>
          <p:nvPr/>
        </p:nvSpPr>
        <p:spPr>
          <a:xfrm>
            <a:off x="3098652" y="2459756"/>
            <a:ext cx="1501091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Gastronomic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2C8B1DC-7AA1-A86D-D795-A38BEC070CBE}"/>
              </a:ext>
            </a:extLst>
          </p:cNvPr>
          <p:cNvSpPr/>
          <p:nvPr/>
        </p:nvSpPr>
        <p:spPr>
          <a:xfrm>
            <a:off x="3081112" y="3380693"/>
            <a:ext cx="1518631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Innovative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2DBC0B4-B796-B5ED-D00A-BB06474FE070}"/>
              </a:ext>
            </a:extLst>
          </p:cNvPr>
          <p:cNvSpPr/>
          <p:nvPr/>
        </p:nvSpPr>
        <p:spPr>
          <a:xfrm>
            <a:off x="3098652" y="4251028"/>
            <a:ext cx="1501091" cy="727788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Intercultural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Hospitality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3594B5F2-4FB7-57DE-0298-EAA992B6679B}"/>
              </a:ext>
            </a:extLst>
          </p:cNvPr>
          <p:cNvSpPr/>
          <p:nvPr/>
        </p:nvSpPr>
        <p:spPr>
          <a:xfrm>
            <a:off x="4806024" y="1578086"/>
            <a:ext cx="1621453" cy="720001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A20067"/>
                </a:solidFill>
                <a:latin typeface="Avenir Next LT Pro" panose="020B0504020202020204" pitchFamily="34" charset="0"/>
              </a:rPr>
              <a:t>The Employee Journey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90B81501-F8A9-9109-42CA-775C5241DAA5}"/>
              </a:ext>
            </a:extLst>
          </p:cNvPr>
          <p:cNvSpPr/>
          <p:nvPr/>
        </p:nvSpPr>
        <p:spPr>
          <a:xfrm>
            <a:off x="4806024" y="2482416"/>
            <a:ext cx="1621453" cy="69718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44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A20067"/>
                </a:solidFill>
                <a:latin typeface="Avenir Next LT Pro" panose="020B0504020202020204" pitchFamily="34" charset="0"/>
              </a:rPr>
              <a:t>Performance Management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5" name="Rechthoek 22">
            <a:extLst>
              <a:ext uri="{FF2B5EF4-FFF2-40B4-BE49-F238E27FC236}">
                <a16:creationId xmlns:a16="http://schemas.microsoft.com/office/drawing/2014/main" id="{64663611-0F91-25C7-1353-EC24216F6039}"/>
              </a:ext>
            </a:extLst>
          </p:cNvPr>
          <p:cNvSpPr/>
          <p:nvPr/>
        </p:nvSpPr>
        <p:spPr>
          <a:xfrm>
            <a:off x="4794163" y="3377153"/>
            <a:ext cx="1633314" cy="159033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Operational Internship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6" name="Rechthoek 23">
            <a:extLst>
              <a:ext uri="{FF2B5EF4-FFF2-40B4-BE49-F238E27FC236}">
                <a16:creationId xmlns:a16="http://schemas.microsoft.com/office/drawing/2014/main" id="{AF98C70D-3648-E686-2054-CD8A49A7803A}"/>
              </a:ext>
            </a:extLst>
          </p:cNvPr>
          <p:cNvSpPr/>
          <p:nvPr/>
        </p:nvSpPr>
        <p:spPr>
          <a:xfrm>
            <a:off x="6633759" y="1578086"/>
            <a:ext cx="3380688" cy="1616264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Strategic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Change 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M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anagement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</a:b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7" name="Rechthoek 24">
            <a:extLst>
              <a:ext uri="{FF2B5EF4-FFF2-40B4-BE49-F238E27FC236}">
                <a16:creationId xmlns:a16="http://schemas.microsoft.com/office/drawing/2014/main" id="{B4E804C7-2B34-8AF9-4083-1C5A376B1578}"/>
              </a:ext>
            </a:extLst>
          </p:cNvPr>
          <p:cNvSpPr/>
          <p:nvPr/>
        </p:nvSpPr>
        <p:spPr>
          <a:xfrm>
            <a:off x="6609515" y="3380693"/>
            <a:ext cx="793896" cy="72000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Minor 1</a:t>
            </a:r>
          </a:p>
        </p:txBody>
      </p:sp>
      <p:sp>
        <p:nvSpPr>
          <p:cNvPr id="18" name="Rechthoek 25">
            <a:extLst>
              <a:ext uri="{FF2B5EF4-FFF2-40B4-BE49-F238E27FC236}">
                <a16:creationId xmlns:a16="http://schemas.microsoft.com/office/drawing/2014/main" id="{8B0B9E95-554D-C515-DC93-B16E03372616}"/>
              </a:ext>
            </a:extLst>
          </p:cNvPr>
          <p:cNvSpPr/>
          <p:nvPr/>
        </p:nvSpPr>
        <p:spPr>
          <a:xfrm>
            <a:off x="6602735" y="4251028"/>
            <a:ext cx="793896" cy="720000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Minor 2</a:t>
            </a:r>
          </a:p>
        </p:txBody>
      </p:sp>
      <p:sp>
        <p:nvSpPr>
          <p:cNvPr id="19" name="Rechthoek 26">
            <a:extLst>
              <a:ext uri="{FF2B5EF4-FFF2-40B4-BE49-F238E27FC236}">
                <a16:creationId xmlns:a16="http://schemas.microsoft.com/office/drawing/2014/main" id="{8D849A36-40BC-CE5A-E641-6B434756EA6C}"/>
              </a:ext>
            </a:extLst>
          </p:cNvPr>
          <p:cNvSpPr/>
          <p:nvPr/>
        </p:nvSpPr>
        <p:spPr>
          <a:xfrm>
            <a:off x="7559463" y="3377153"/>
            <a:ext cx="1155029" cy="1601663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Int. </a:t>
            </a:r>
            <a:r>
              <a:rPr lang="nl-NL" sz="1400">
                <a:solidFill>
                  <a:srgbClr val="A20067"/>
                </a:solidFill>
                <a:latin typeface="Avenir Next LT Pro" panose="020B0504020202020204" pitchFamily="34" charset="0"/>
              </a:rPr>
              <a:t>E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xchange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r>
              <a:rPr lang="nl-NL" sz="1400">
                <a:solidFill>
                  <a:srgbClr val="A20067"/>
                </a:solidFill>
                <a:latin typeface="Avenir Next LT Pro" panose="020B0504020202020204" pitchFamily="34" charset="0"/>
              </a:rPr>
              <a:t>P</a:t>
            </a:r>
            <a:r>
              <a:rPr kumimoji="0" lang="nl-NL" sz="1400" b="0" i="0" u="none" strike="noStrike" kern="1200" cap="none" spc="0" normalizeH="0" baseline="0" noProof="0" err="1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rogram</a:t>
            </a: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me</a:t>
            </a: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0" name="Rechthoek 27">
            <a:extLst>
              <a:ext uri="{FF2B5EF4-FFF2-40B4-BE49-F238E27FC236}">
                <a16:creationId xmlns:a16="http://schemas.microsoft.com/office/drawing/2014/main" id="{83CA3E47-EF26-3015-143B-5CC4E09375E9}"/>
              </a:ext>
            </a:extLst>
          </p:cNvPr>
          <p:cNvSpPr/>
          <p:nvPr/>
        </p:nvSpPr>
        <p:spPr>
          <a:xfrm>
            <a:off x="8880447" y="3384941"/>
            <a:ext cx="1134000" cy="159387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Pre-Master</a:t>
            </a:r>
          </a:p>
        </p:txBody>
      </p:sp>
      <p:sp>
        <p:nvSpPr>
          <p:cNvPr id="21" name="Rechthoek 28">
            <a:extLst>
              <a:ext uri="{FF2B5EF4-FFF2-40B4-BE49-F238E27FC236}">
                <a16:creationId xmlns:a16="http://schemas.microsoft.com/office/drawing/2014/main" id="{90E948D5-5B60-C1DA-A8AF-62C400397929}"/>
              </a:ext>
            </a:extLst>
          </p:cNvPr>
          <p:cNvSpPr/>
          <p:nvPr/>
        </p:nvSpPr>
        <p:spPr>
          <a:xfrm>
            <a:off x="10267041" y="1578086"/>
            <a:ext cx="1538515" cy="1613033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Management (consultancy)  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P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roject</a:t>
            </a:r>
          </a:p>
        </p:txBody>
      </p:sp>
      <p:sp>
        <p:nvSpPr>
          <p:cNvPr id="22" name="Rechthoek 29">
            <a:extLst>
              <a:ext uri="{FF2B5EF4-FFF2-40B4-BE49-F238E27FC236}">
                <a16:creationId xmlns:a16="http://schemas.microsoft.com/office/drawing/2014/main" id="{EED7A2E5-CE0A-C8B0-0EBA-6AE429129FF2}"/>
              </a:ext>
            </a:extLst>
          </p:cNvPr>
          <p:cNvSpPr/>
          <p:nvPr/>
        </p:nvSpPr>
        <p:spPr>
          <a:xfrm>
            <a:off x="10267041" y="3377153"/>
            <a:ext cx="1538515" cy="1593875"/>
          </a:xfrm>
          <a:prstGeom prst="rect">
            <a:avLst/>
          </a:prstGeom>
          <a:solidFill>
            <a:srgbClr val="E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A20067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Management I</a:t>
            </a:r>
            <a:r>
              <a:rPr lang="nl-NL" sz="1600">
                <a:solidFill>
                  <a:srgbClr val="A20067"/>
                </a:solidFill>
                <a:latin typeface="Avenir Next LT Pro" panose="020B0504020202020204" pitchFamily="34" charset="0"/>
              </a:rPr>
              <a:t>nternship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A2006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and person in suits&#10;&#10;Description automatically generated">
            <a:extLst>
              <a:ext uri="{FF2B5EF4-FFF2-40B4-BE49-F238E27FC236}">
                <a16:creationId xmlns:a16="http://schemas.microsoft.com/office/drawing/2014/main" id="{CE96B368-F4E9-F444-8906-06CD3C5C0C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r="1839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40BD17-D651-F6F0-E271-B94EAF70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>
                <a:latin typeface="Avenir Next LT Pro"/>
              </a:rPr>
              <a:t>Teaching Hotel</a:t>
            </a:r>
            <a:endParaRPr lang="en-NL"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01FBE-5212-F23A-9711-CB6D68AF1E63}"/>
              </a:ext>
            </a:extLst>
          </p:cNvPr>
          <p:cNvSpPr txBox="1"/>
          <p:nvPr/>
        </p:nvSpPr>
        <p:spPr>
          <a:xfrm>
            <a:off x="695325" y="1436033"/>
            <a:ext cx="6096000" cy="30864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nl-NL" sz="2000" dirty="0">
                <a:latin typeface="Avenir Next LT Pro"/>
                <a:ea typeface="Calibri"/>
                <a:cs typeface="Calibri"/>
              </a:rPr>
              <a:t>26 </a:t>
            </a:r>
            <a:r>
              <a:rPr lang="nl-NL" sz="2000" dirty="0" err="1">
                <a:latin typeface="Avenir Next LT Pro"/>
                <a:ea typeface="Calibri"/>
                <a:cs typeface="Calibri"/>
              </a:rPr>
              <a:t>unique</a:t>
            </a:r>
            <a:r>
              <a:rPr lang="nl-NL" sz="2000" dirty="0">
                <a:latin typeface="Avenir Next LT Pro"/>
                <a:ea typeface="Calibri"/>
                <a:cs typeface="Calibri"/>
              </a:rPr>
              <a:t> rooms</a:t>
            </a:r>
            <a:endParaRPr lang="en-US" sz="2000" b="0" i="0" dirty="0">
              <a:effectLst/>
              <a:latin typeface="Avenir Next LT Pro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Meeting rooms for 4 to 300 people</a:t>
            </a:r>
            <a:endParaRPr lang="en-US" sz="2000" b="0" i="0" dirty="0">
              <a:effectLst/>
              <a:latin typeface="Avenir Next LT Pro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 Restaurant </a:t>
            </a:r>
            <a:r>
              <a:rPr lang="en-US" sz="2000" dirty="0" err="1">
                <a:latin typeface="Avenir Next LT Pro"/>
                <a:ea typeface="Calibri"/>
                <a:cs typeface="Calibri"/>
              </a:rPr>
              <a:t>L’Etoile</a:t>
            </a:r>
            <a:r>
              <a:rPr lang="en-US" sz="2000" dirty="0">
                <a:latin typeface="Avenir Next LT Pro"/>
                <a:ea typeface="Calibri"/>
                <a:cs typeface="Calibri"/>
              </a:rPr>
              <a:t> and bar Le Coin</a:t>
            </a:r>
            <a:endParaRPr lang="en-US" sz="2000" b="0" i="0" dirty="0">
              <a:effectLst/>
              <a:latin typeface="Avenir Next LT Pro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 Unique learning environment </a:t>
            </a:r>
            <a:endParaRPr lang="en-US" sz="2000" b="0" i="0" dirty="0">
              <a:effectLst/>
              <a:latin typeface="Avenir Next LT Pro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Practical first-half-year program at HMSM</a:t>
            </a:r>
            <a:endParaRPr lang="en-US" sz="2000" b="0" i="0" dirty="0">
              <a:effectLst/>
              <a:latin typeface="Avenir Next LT Pro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en-US" sz="2000" dirty="0">
                <a:latin typeface="Avenir Next LT Pro"/>
                <a:ea typeface="Calibri"/>
                <a:cs typeface="Calibri"/>
              </a:rPr>
              <a:t> All departments of the hotel always in combination with theory classes</a:t>
            </a:r>
            <a:endParaRPr lang="en-US" dirty="0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1489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surrounded by trees&#10;&#10;Description automatically generated">
            <a:extLst>
              <a:ext uri="{FF2B5EF4-FFF2-40B4-BE49-F238E27FC236}">
                <a16:creationId xmlns:a16="http://schemas.microsoft.com/office/drawing/2014/main" id="{3D41B7E7-C0C9-1F79-831B-936D80AD45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7" r="26367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737A992-6B3F-2D42-5C56-4A9FE248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Campus life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1420E5-14D3-F941-5DDB-CB0784F2B3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34051" y="1565274"/>
            <a:ext cx="5602777" cy="3951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 Residence consists of 3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390 </a:t>
            </a:r>
            <a:r>
              <a:rPr lang="en-NL" dirty="0"/>
              <a:t>furnished student rooms with private bathroom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Surrounded by a beautiful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beating heart of our campus</a:t>
            </a: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Walking distance of education building and Teaching Hotel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minute bike-ride to the city </a:t>
            </a:r>
            <a:r>
              <a:rPr lang="en-US" dirty="0" err="1"/>
              <a:t>centre</a:t>
            </a:r>
            <a:r>
              <a:rPr lang="en-US" dirty="0"/>
              <a:t> of Maastricht</a:t>
            </a:r>
          </a:p>
        </p:txBody>
      </p:sp>
    </p:spTree>
    <p:extLst>
      <p:ext uri="{BB962C8B-B14F-4D97-AF65-F5344CB8AC3E}">
        <p14:creationId xmlns:p14="http://schemas.microsoft.com/office/powerpoint/2010/main" val="42695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UYD | Niveau 3 | Paars (Original)">
  <a:themeElements>
    <a:clrScheme name="HMSM">
      <a:dk1>
        <a:srgbClr val="000000"/>
      </a:dk1>
      <a:lt1>
        <a:srgbClr val="FFFFFF"/>
      </a:lt1>
      <a:dk2>
        <a:srgbClr val="A20067"/>
      </a:dk2>
      <a:lt2>
        <a:srgbClr val="F6E4EE"/>
      </a:lt2>
      <a:accent1>
        <a:srgbClr val="A20067"/>
      </a:accent1>
      <a:accent2>
        <a:srgbClr val="F19FC4"/>
      </a:accent2>
      <a:accent3>
        <a:srgbClr val="A20067"/>
      </a:accent3>
      <a:accent4>
        <a:srgbClr val="A20067"/>
      </a:accent4>
      <a:accent5>
        <a:srgbClr val="A20067"/>
      </a:accent5>
      <a:accent6>
        <a:srgbClr val="86969D"/>
      </a:accent6>
      <a:hlink>
        <a:srgbClr val="2C453A"/>
      </a:hlink>
      <a:folHlink>
        <a:srgbClr val="D7BE2C"/>
      </a:folHlink>
    </a:clrScheme>
    <a:fontScheme name="ZUYD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980ff7-0f66-40f8-803e-af1058204f6e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74B63AA3B7994CB3BBC1ECE8D16154" ma:contentTypeVersion="10" ma:contentTypeDescription="Create a new document." ma:contentTypeScope="" ma:versionID="bfd432b17c947222ffdcd7ea73312641">
  <xsd:schema xmlns:xsd="http://www.w3.org/2001/XMLSchema" xmlns:xs="http://www.w3.org/2001/XMLSchema" xmlns:p="http://schemas.microsoft.com/office/2006/metadata/properties" xmlns:ns2="81e7db84-f607-4736-a42b-0606e7d99a24" xmlns:ns3="ea980ff7-0f66-40f8-803e-af1058204f6e" targetNamespace="http://schemas.microsoft.com/office/2006/metadata/properties" ma:root="true" ma:fieldsID="cb0b03dde0b8717e4e34f6bdd11f508e" ns2:_="" ns3:_="">
    <xsd:import namespace="81e7db84-f607-4736-a42b-0606e7d99a24"/>
    <xsd:import namespace="ea980ff7-0f66-40f8-803e-af1058204f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7db84-f607-4736-a42b-0606e7d99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80ff7-0f66-40f8-803e-af1058204f6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9D018A-35A8-4D71-BAC3-B9B1237E4719}">
  <ds:schemaRefs>
    <ds:schemaRef ds:uri="23d582fd-1d6f-48bb-b3dc-1d5eaa769b01"/>
    <ds:schemaRef ds:uri="3a1098a9-1361-44e0-8a5d-bd75d3888b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a980ff7-0f66-40f8-803e-af1058204f6e"/>
  </ds:schemaRefs>
</ds:datastoreItem>
</file>

<file path=customXml/itemProps2.xml><?xml version="1.0" encoding="utf-8"?>
<ds:datastoreItem xmlns:ds="http://schemas.openxmlformats.org/officeDocument/2006/customXml" ds:itemID="{048B75C8-E5DC-494F-A665-684003219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6BAB91-2EAF-42C4-98F0-00AAAFC483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e7db84-f607-4736-a42b-0606e7d99a24"/>
    <ds:schemaRef ds:uri="ea980ff7-0f66-40f8-803e-af1058204f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895</Words>
  <Application>Microsoft Office PowerPoint</Application>
  <PresentationFormat>Breedbeeld</PresentationFormat>
  <Paragraphs>221</Paragraphs>
  <Slides>25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33" baseType="lpstr">
      <vt:lpstr>Aptos</vt:lpstr>
      <vt:lpstr>Arial</vt:lpstr>
      <vt:lpstr>Arial,Sans-Serif</vt:lpstr>
      <vt:lpstr>Avenir Next LT Pro</vt:lpstr>
      <vt:lpstr>Calibri</vt:lpstr>
      <vt:lpstr>Calibri Light</vt:lpstr>
      <vt:lpstr>Office Theme</vt:lpstr>
      <vt:lpstr>ZUYD | Niveau 3 | Paars (Original)</vt:lpstr>
      <vt:lpstr>Welcome!  Luc Houben  (luc.houben@zuyd.nl)  </vt:lpstr>
      <vt:lpstr>What is Hospitality? </vt:lpstr>
      <vt:lpstr>The Programme</vt:lpstr>
      <vt:lpstr>Bachelor of Arts</vt:lpstr>
      <vt:lpstr>International character</vt:lpstr>
      <vt:lpstr> Small-scale and intensive programme</vt:lpstr>
      <vt:lpstr>PowerPoint-presentatie</vt:lpstr>
      <vt:lpstr>Teaching Hotel</vt:lpstr>
      <vt:lpstr>Campus life</vt:lpstr>
      <vt:lpstr>Maastricht - Student City</vt:lpstr>
      <vt:lpstr>Year 2: International internship </vt:lpstr>
      <vt:lpstr>PowerPoint-presentatie</vt:lpstr>
      <vt:lpstr>Choose your own graduation track </vt:lpstr>
      <vt:lpstr>Choose your minors </vt:lpstr>
      <vt:lpstr>More options</vt:lpstr>
      <vt:lpstr>Extra-Curricular Activities</vt:lpstr>
      <vt:lpstr>Your career opportunities</vt:lpstr>
      <vt:lpstr>PowerPoint-presentatie</vt:lpstr>
      <vt:lpstr>Careers in Hospitality</vt:lpstr>
      <vt:lpstr>Alumni Community- networking! </vt:lpstr>
      <vt:lpstr>Admission requirements</vt:lpstr>
      <vt:lpstr>Admission requirements</vt:lpstr>
      <vt:lpstr>Second language</vt:lpstr>
      <vt:lpstr>Application and Selection procedure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Pokrovskaya, P.S. (Polina)</dc:creator>
  <cp:lastModifiedBy>Valeri Berns</cp:lastModifiedBy>
  <cp:revision>16</cp:revision>
  <dcterms:created xsi:type="dcterms:W3CDTF">2024-06-25T11:54:34Z</dcterms:created>
  <dcterms:modified xsi:type="dcterms:W3CDTF">2025-09-15T07:01:35Z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0x0101003474B63AA3B7994CB3BBC1ECE8D16154</vt:lpwstr>
  </property>
  <property fmtid="{D5CDD505-2E9C-101B-9397-08002B2CF9AE}" pid="3" name="MediaServiceImageTags">
    <vt:lpwstr/>
  </property>
  <property fmtid="{D5CDD505-2E9C-101B-9397-08002B2CF9AE}" pid="4" name="Order">
    <vt:lpwstr>39700.0000000000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