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2" r:id="rId2"/>
    <p:sldId id="296" r:id="rId3"/>
    <p:sldId id="269" r:id="rId4"/>
    <p:sldId id="285" r:id="rId5"/>
    <p:sldId id="298" r:id="rId6"/>
    <p:sldId id="289" r:id="rId7"/>
    <p:sldId id="280" r:id="rId8"/>
    <p:sldId id="290" r:id="rId9"/>
    <p:sldId id="281" r:id="rId10"/>
    <p:sldId id="292" r:id="rId11"/>
    <p:sldId id="291" r:id="rId12"/>
    <p:sldId id="295" r:id="rId13"/>
    <p:sldId id="310" r:id="rId14"/>
    <p:sldId id="275" r:id="rId15"/>
    <p:sldId id="276" r:id="rId16"/>
    <p:sldId id="278" r:id="rId17"/>
    <p:sldId id="308" r:id="rId18"/>
    <p:sldId id="311" r:id="rId19"/>
    <p:sldId id="294" r:id="rId20"/>
    <p:sldId id="312" r:id="rId21"/>
    <p:sldId id="309" r:id="rId22"/>
    <p:sldId id="313" r:id="rId23"/>
    <p:sldId id="293" r:id="rId24"/>
    <p:sldId id="314" r:id="rId25"/>
    <p:sldId id="277" r:id="rId26"/>
    <p:sldId id="270" r:id="rId27"/>
    <p:sldId id="271" r:id="rId28"/>
    <p:sldId id="273" r:id="rId29"/>
    <p:sldId id="274" r:id="rId30"/>
    <p:sldId id="272"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E6A"/>
    <a:srgbClr val="BCD52F"/>
    <a:srgbClr val="FF1D1D"/>
    <a:srgbClr val="FF7F7F"/>
    <a:srgbClr val="24BA6B"/>
    <a:srgbClr val="7FE6B1"/>
    <a:srgbClr val="1BB9F1"/>
    <a:srgbClr val="7FD7F7"/>
    <a:srgbClr val="FFC00D"/>
    <a:srgbClr val="FFD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sorterViewPr>
    <p:cViewPr>
      <p:scale>
        <a:sx n="100" d="100"/>
        <a:sy n="100" d="100"/>
      </p:scale>
      <p:origin x="0" y="-6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 Becks" userId="e655e2f68c136803" providerId="LiveId" clId="{D7B0ECA6-94BB-4A7E-928A-0104287FAF00}"/>
    <pc:docChg chg="custSel delSld modSld">
      <pc:chgData name="Marij Becks" userId="e655e2f68c136803" providerId="LiveId" clId="{D7B0ECA6-94BB-4A7E-928A-0104287FAF00}" dt="2024-09-23T06:57:32.568" v="5" actId="1076"/>
      <pc:docMkLst>
        <pc:docMk/>
      </pc:docMkLst>
      <pc:sldChg chg="del">
        <pc:chgData name="Marij Becks" userId="e655e2f68c136803" providerId="LiveId" clId="{D7B0ECA6-94BB-4A7E-928A-0104287FAF00}" dt="2024-09-23T06:57:03.717" v="1" actId="47"/>
        <pc:sldMkLst>
          <pc:docMk/>
          <pc:sldMk cId="0" sldId="256"/>
        </pc:sldMkLst>
      </pc:sldChg>
      <pc:sldChg chg="del">
        <pc:chgData name="Marij Becks" userId="e655e2f68c136803" providerId="LiveId" clId="{D7B0ECA6-94BB-4A7E-928A-0104287FAF00}" dt="2024-09-23T06:57:03.717" v="1" actId="47"/>
        <pc:sldMkLst>
          <pc:docMk/>
          <pc:sldMk cId="0" sldId="257"/>
        </pc:sldMkLst>
      </pc:sldChg>
      <pc:sldChg chg="del">
        <pc:chgData name="Marij Becks" userId="e655e2f68c136803" providerId="LiveId" clId="{D7B0ECA6-94BB-4A7E-928A-0104287FAF00}" dt="2024-09-23T06:56:36.183" v="0" actId="47"/>
        <pc:sldMkLst>
          <pc:docMk/>
          <pc:sldMk cId="3238699349" sldId="284"/>
        </pc:sldMkLst>
      </pc:sldChg>
      <pc:sldChg chg="del">
        <pc:chgData name="Marij Becks" userId="e655e2f68c136803" providerId="LiveId" clId="{D7B0ECA6-94BB-4A7E-928A-0104287FAF00}" dt="2024-09-23T06:56:36.183" v="0" actId="47"/>
        <pc:sldMkLst>
          <pc:docMk/>
          <pc:sldMk cId="4046081884" sldId="288"/>
        </pc:sldMkLst>
      </pc:sldChg>
      <pc:sldChg chg="del">
        <pc:chgData name="Marij Becks" userId="e655e2f68c136803" providerId="LiveId" clId="{D7B0ECA6-94BB-4A7E-928A-0104287FAF00}" dt="2024-09-23T06:57:03.717" v="1" actId="47"/>
        <pc:sldMkLst>
          <pc:docMk/>
          <pc:sldMk cId="1875539686" sldId="297"/>
        </pc:sldMkLst>
      </pc:sldChg>
      <pc:sldChg chg="del">
        <pc:chgData name="Marij Becks" userId="e655e2f68c136803" providerId="LiveId" clId="{D7B0ECA6-94BB-4A7E-928A-0104287FAF00}" dt="2024-09-23T06:56:36.183" v="0" actId="47"/>
        <pc:sldMkLst>
          <pc:docMk/>
          <pc:sldMk cId="2255796820" sldId="299"/>
        </pc:sldMkLst>
      </pc:sldChg>
      <pc:sldChg chg="del">
        <pc:chgData name="Marij Becks" userId="e655e2f68c136803" providerId="LiveId" clId="{D7B0ECA6-94BB-4A7E-928A-0104287FAF00}" dt="2024-09-23T06:56:36.183" v="0" actId="47"/>
        <pc:sldMkLst>
          <pc:docMk/>
          <pc:sldMk cId="1607751789" sldId="300"/>
        </pc:sldMkLst>
      </pc:sldChg>
      <pc:sldChg chg="del">
        <pc:chgData name="Marij Becks" userId="e655e2f68c136803" providerId="LiveId" clId="{D7B0ECA6-94BB-4A7E-928A-0104287FAF00}" dt="2024-09-23T06:56:36.183" v="0" actId="47"/>
        <pc:sldMkLst>
          <pc:docMk/>
          <pc:sldMk cId="1373430815" sldId="301"/>
        </pc:sldMkLst>
      </pc:sldChg>
      <pc:sldChg chg="delSp modSp mod">
        <pc:chgData name="Marij Becks" userId="e655e2f68c136803" providerId="LiveId" clId="{D7B0ECA6-94BB-4A7E-928A-0104287FAF00}" dt="2024-09-23T06:57:32.568" v="5" actId="1076"/>
        <pc:sldMkLst>
          <pc:docMk/>
          <pc:sldMk cId="3406038254" sldId="302"/>
        </pc:sldMkLst>
        <pc:spChg chg="mod">
          <ac:chgData name="Marij Becks" userId="e655e2f68c136803" providerId="LiveId" clId="{D7B0ECA6-94BB-4A7E-928A-0104287FAF00}" dt="2024-09-23T06:57:32.568" v="5" actId="1076"/>
          <ac:spMkLst>
            <pc:docMk/>
            <pc:sldMk cId="3406038254" sldId="302"/>
            <ac:spMk id="3" creationId="{C20CB8E6-6334-9E6F-09DA-E7D8F9FCAE29}"/>
          </ac:spMkLst>
        </pc:spChg>
        <pc:spChg chg="del mod">
          <ac:chgData name="Marij Becks" userId="e655e2f68c136803" providerId="LiveId" clId="{D7B0ECA6-94BB-4A7E-928A-0104287FAF00}" dt="2024-09-23T06:57:27.728" v="4" actId="478"/>
          <ac:spMkLst>
            <pc:docMk/>
            <pc:sldMk cId="3406038254" sldId="302"/>
            <ac:spMk id="5" creationId="{217A552F-8517-5548-8502-2F8C1C8CEA0F}"/>
          </ac:spMkLst>
        </pc:spChg>
      </pc:sldChg>
      <pc:sldChg chg="del">
        <pc:chgData name="Marij Becks" userId="e655e2f68c136803" providerId="LiveId" clId="{D7B0ECA6-94BB-4A7E-928A-0104287FAF00}" dt="2024-09-23T06:57:03.717" v="1" actId="47"/>
        <pc:sldMkLst>
          <pc:docMk/>
          <pc:sldMk cId="221839933" sldId="303"/>
        </pc:sldMkLst>
      </pc:sldChg>
      <pc:sldChg chg="del">
        <pc:chgData name="Marij Becks" userId="e655e2f68c136803" providerId="LiveId" clId="{D7B0ECA6-94BB-4A7E-928A-0104287FAF00}" dt="2024-09-23T06:57:03.717" v="1" actId="47"/>
        <pc:sldMkLst>
          <pc:docMk/>
          <pc:sldMk cId="388554051" sldId="304"/>
        </pc:sldMkLst>
      </pc:sldChg>
      <pc:sldChg chg="del">
        <pc:chgData name="Marij Becks" userId="e655e2f68c136803" providerId="LiveId" clId="{D7B0ECA6-94BB-4A7E-928A-0104287FAF00}" dt="2024-09-23T06:57:09.080" v="2" actId="47"/>
        <pc:sldMkLst>
          <pc:docMk/>
          <pc:sldMk cId="1614046467" sldId="305"/>
        </pc:sldMkLst>
      </pc:sldChg>
      <pc:sldChg chg="del">
        <pc:chgData name="Marij Becks" userId="e655e2f68c136803" providerId="LiveId" clId="{D7B0ECA6-94BB-4A7E-928A-0104287FAF00}" dt="2024-09-23T06:57:03.717" v="1" actId="47"/>
        <pc:sldMkLst>
          <pc:docMk/>
          <pc:sldMk cId="1074277821" sldId="306"/>
        </pc:sldMkLst>
      </pc:sldChg>
      <pc:sldChg chg="del">
        <pc:chgData name="Marij Becks" userId="e655e2f68c136803" providerId="LiveId" clId="{D7B0ECA6-94BB-4A7E-928A-0104287FAF00}" dt="2024-09-23T06:57:09.080" v="2" actId="47"/>
        <pc:sldMkLst>
          <pc:docMk/>
          <pc:sldMk cId="2743797415" sldId="307"/>
        </pc:sldMkLst>
      </pc:sldChg>
      <pc:sldChg chg="del">
        <pc:chgData name="Marij Becks" userId="e655e2f68c136803" providerId="LiveId" clId="{D7B0ECA6-94BB-4A7E-928A-0104287FAF00}" dt="2024-09-23T06:56:36.183" v="0" actId="47"/>
        <pc:sldMkLst>
          <pc:docMk/>
          <pc:sldMk cId="530143683" sldId="316"/>
        </pc:sldMkLst>
      </pc:sldChg>
      <pc:sldChg chg="del">
        <pc:chgData name="Marij Becks" userId="e655e2f68c136803" providerId="LiveId" clId="{D7B0ECA6-94BB-4A7E-928A-0104287FAF00}" dt="2024-09-23T06:57:03.717" v="1" actId="47"/>
        <pc:sldMkLst>
          <pc:docMk/>
          <pc:sldMk cId="2825316387" sldId="317"/>
        </pc:sldMkLst>
      </pc:sldChg>
      <pc:sldChg chg="del">
        <pc:chgData name="Marij Becks" userId="e655e2f68c136803" providerId="LiveId" clId="{D7B0ECA6-94BB-4A7E-928A-0104287FAF00}" dt="2024-09-23T06:57:03.717" v="1" actId="47"/>
        <pc:sldMkLst>
          <pc:docMk/>
          <pc:sldMk cId="2032836899" sldId="318"/>
        </pc:sldMkLst>
      </pc:sldChg>
      <pc:sldChg chg="del">
        <pc:chgData name="Marij Becks" userId="e655e2f68c136803" providerId="LiveId" clId="{D7B0ECA6-94BB-4A7E-928A-0104287FAF00}" dt="2024-09-23T06:57:09.080" v="2" actId="47"/>
        <pc:sldMkLst>
          <pc:docMk/>
          <pc:sldMk cId="937677842" sldId="319"/>
        </pc:sldMkLst>
      </pc:sldChg>
      <pc:sldChg chg="del">
        <pc:chgData name="Marij Becks" userId="e655e2f68c136803" providerId="LiveId" clId="{D7B0ECA6-94BB-4A7E-928A-0104287FAF00}" dt="2024-09-23T06:57:03.717" v="1" actId="47"/>
        <pc:sldMkLst>
          <pc:docMk/>
          <pc:sldMk cId="669038832" sldId="320"/>
        </pc:sldMkLst>
      </pc:sldChg>
      <pc:sldChg chg="del">
        <pc:chgData name="Marij Becks" userId="e655e2f68c136803" providerId="LiveId" clId="{D7B0ECA6-94BB-4A7E-928A-0104287FAF00}" dt="2024-09-23T06:57:09.080" v="2" actId="47"/>
        <pc:sldMkLst>
          <pc:docMk/>
          <pc:sldMk cId="2910078717" sldId="321"/>
        </pc:sldMkLst>
      </pc:sldChg>
      <pc:sldChg chg="del">
        <pc:chgData name="Marij Becks" userId="e655e2f68c136803" providerId="LiveId" clId="{D7B0ECA6-94BB-4A7E-928A-0104287FAF00}" dt="2024-09-23T06:57:03.717" v="1" actId="47"/>
        <pc:sldMkLst>
          <pc:docMk/>
          <pc:sldMk cId="297293486" sldId="322"/>
        </pc:sldMkLst>
      </pc:sldChg>
      <pc:sldChg chg="del">
        <pc:chgData name="Marij Becks" userId="e655e2f68c136803" providerId="LiveId" clId="{D7B0ECA6-94BB-4A7E-928A-0104287FAF00}" dt="2024-09-23T06:57:03.717" v="1" actId="47"/>
        <pc:sldMkLst>
          <pc:docMk/>
          <pc:sldMk cId="738896432" sldId="323"/>
        </pc:sldMkLst>
      </pc:sldChg>
      <pc:sldChg chg="del">
        <pc:chgData name="Marij Becks" userId="e655e2f68c136803" providerId="LiveId" clId="{D7B0ECA6-94BB-4A7E-928A-0104287FAF00}" dt="2024-09-23T06:57:03.717" v="1" actId="47"/>
        <pc:sldMkLst>
          <pc:docMk/>
          <pc:sldMk cId="3810304658" sldId="324"/>
        </pc:sldMkLst>
      </pc:sldChg>
      <pc:sldChg chg="del">
        <pc:chgData name="Marij Becks" userId="e655e2f68c136803" providerId="LiveId" clId="{D7B0ECA6-94BB-4A7E-928A-0104287FAF00}" dt="2024-09-23T06:57:03.717" v="1" actId="47"/>
        <pc:sldMkLst>
          <pc:docMk/>
          <pc:sldMk cId="1813499043" sldId="325"/>
        </pc:sldMkLst>
      </pc:sldChg>
      <pc:sldChg chg="del">
        <pc:chgData name="Marij Becks" userId="e655e2f68c136803" providerId="LiveId" clId="{D7B0ECA6-94BB-4A7E-928A-0104287FAF00}" dt="2024-09-23T06:57:03.717" v="1" actId="47"/>
        <pc:sldMkLst>
          <pc:docMk/>
          <pc:sldMk cId="1065743973" sldId="326"/>
        </pc:sldMkLst>
      </pc:sldChg>
      <pc:sldChg chg="del">
        <pc:chgData name="Marij Becks" userId="e655e2f68c136803" providerId="LiveId" clId="{D7B0ECA6-94BB-4A7E-928A-0104287FAF00}" dt="2024-09-23T06:57:09.080" v="2" actId="47"/>
        <pc:sldMkLst>
          <pc:docMk/>
          <pc:sldMk cId="1740476608" sldId="327"/>
        </pc:sldMkLst>
      </pc:sldChg>
      <pc:sldChg chg="del">
        <pc:chgData name="Marij Becks" userId="e655e2f68c136803" providerId="LiveId" clId="{D7B0ECA6-94BB-4A7E-928A-0104287FAF00}" dt="2024-09-23T06:57:09.080" v="2" actId="47"/>
        <pc:sldMkLst>
          <pc:docMk/>
          <pc:sldMk cId="1634925556" sldId="328"/>
        </pc:sldMkLst>
      </pc:sldChg>
      <pc:sldChg chg="del">
        <pc:chgData name="Marij Becks" userId="e655e2f68c136803" providerId="LiveId" clId="{D7B0ECA6-94BB-4A7E-928A-0104287FAF00}" dt="2024-09-23T06:57:09.080" v="2" actId="47"/>
        <pc:sldMkLst>
          <pc:docMk/>
          <pc:sldMk cId="4293341658" sldId="329"/>
        </pc:sldMkLst>
      </pc:sldChg>
      <pc:sldChg chg="del">
        <pc:chgData name="Marij Becks" userId="e655e2f68c136803" providerId="LiveId" clId="{D7B0ECA6-94BB-4A7E-928A-0104287FAF00}" dt="2024-09-23T06:57:09.080" v="2" actId="47"/>
        <pc:sldMkLst>
          <pc:docMk/>
          <pc:sldMk cId="4186888295" sldId="330"/>
        </pc:sldMkLst>
      </pc:sldChg>
      <pc:sldChg chg="del">
        <pc:chgData name="Marij Becks" userId="e655e2f68c136803" providerId="LiveId" clId="{D7B0ECA6-94BB-4A7E-928A-0104287FAF00}" dt="2024-09-23T06:57:09.080" v="2" actId="47"/>
        <pc:sldMkLst>
          <pc:docMk/>
          <pc:sldMk cId="1396104523" sldId="331"/>
        </pc:sldMkLst>
      </pc:sldChg>
      <pc:sldChg chg="del">
        <pc:chgData name="Marij Becks" userId="e655e2f68c136803" providerId="LiveId" clId="{D7B0ECA6-94BB-4A7E-928A-0104287FAF00}" dt="2024-09-23T06:57:09.080" v="2" actId="47"/>
        <pc:sldMkLst>
          <pc:docMk/>
          <pc:sldMk cId="1118189134" sldId="332"/>
        </pc:sldMkLst>
      </pc:sldChg>
      <pc:sldChg chg="del">
        <pc:chgData name="Marij Becks" userId="e655e2f68c136803" providerId="LiveId" clId="{D7B0ECA6-94BB-4A7E-928A-0104287FAF00}" dt="2024-09-23T06:57:09.080" v="2" actId="47"/>
        <pc:sldMkLst>
          <pc:docMk/>
          <pc:sldMk cId="2259990987" sldId="333"/>
        </pc:sldMkLst>
      </pc:sldChg>
      <pc:sldChg chg="del">
        <pc:chgData name="Marij Becks" userId="e655e2f68c136803" providerId="LiveId" clId="{D7B0ECA6-94BB-4A7E-928A-0104287FAF00}" dt="2024-09-23T06:57:09.080" v="2" actId="47"/>
        <pc:sldMkLst>
          <pc:docMk/>
          <pc:sldMk cId="110555479" sldId="334"/>
        </pc:sldMkLst>
      </pc:sldChg>
      <pc:sldChg chg="del">
        <pc:chgData name="Marij Becks" userId="e655e2f68c136803" providerId="LiveId" clId="{D7B0ECA6-94BB-4A7E-928A-0104287FAF00}" dt="2024-09-23T06:57:09.080" v="2" actId="47"/>
        <pc:sldMkLst>
          <pc:docMk/>
          <pc:sldMk cId="4072540271" sldId="335"/>
        </pc:sldMkLst>
      </pc:sldChg>
      <pc:sldChg chg="del">
        <pc:chgData name="Marij Becks" userId="e655e2f68c136803" providerId="LiveId" clId="{D7B0ECA6-94BB-4A7E-928A-0104287FAF00}" dt="2024-09-23T06:57:03.717" v="1" actId="47"/>
        <pc:sldMkLst>
          <pc:docMk/>
          <pc:sldMk cId="2990006605" sldId="337"/>
        </pc:sldMkLst>
      </pc:sldChg>
      <pc:sldChg chg="del">
        <pc:chgData name="Marij Becks" userId="e655e2f68c136803" providerId="LiveId" clId="{D7B0ECA6-94BB-4A7E-928A-0104287FAF00}" dt="2024-09-23T06:57:03.717" v="1" actId="47"/>
        <pc:sldMkLst>
          <pc:docMk/>
          <pc:sldMk cId="676538096" sldId="338"/>
        </pc:sldMkLst>
      </pc:sldChg>
      <pc:sldChg chg="del">
        <pc:chgData name="Marij Becks" userId="e655e2f68c136803" providerId="LiveId" clId="{D7B0ECA6-94BB-4A7E-928A-0104287FAF00}" dt="2024-09-23T06:57:03.717" v="1" actId="47"/>
        <pc:sldMkLst>
          <pc:docMk/>
          <pc:sldMk cId="4255071387" sldId="339"/>
        </pc:sldMkLst>
      </pc:sldChg>
      <pc:sldChg chg="del">
        <pc:chgData name="Marij Becks" userId="e655e2f68c136803" providerId="LiveId" clId="{D7B0ECA6-94BB-4A7E-928A-0104287FAF00}" dt="2024-09-23T06:57:03.717" v="1" actId="47"/>
        <pc:sldMkLst>
          <pc:docMk/>
          <pc:sldMk cId="2291843703" sldId="340"/>
        </pc:sldMkLst>
      </pc:sldChg>
      <pc:sldChg chg="del">
        <pc:chgData name="Marij Becks" userId="e655e2f68c136803" providerId="LiveId" clId="{D7B0ECA6-94BB-4A7E-928A-0104287FAF00}" dt="2024-09-23T06:57:03.717" v="1" actId="47"/>
        <pc:sldMkLst>
          <pc:docMk/>
          <pc:sldMk cId="3192990487" sldId="341"/>
        </pc:sldMkLst>
      </pc:sldChg>
      <pc:sldChg chg="del">
        <pc:chgData name="Marij Becks" userId="e655e2f68c136803" providerId="LiveId" clId="{D7B0ECA6-94BB-4A7E-928A-0104287FAF00}" dt="2024-09-23T06:57:03.717" v="1" actId="47"/>
        <pc:sldMkLst>
          <pc:docMk/>
          <pc:sldMk cId="3473536174" sldId="342"/>
        </pc:sldMkLst>
      </pc:sldChg>
      <pc:sldChg chg="del">
        <pc:chgData name="Marij Becks" userId="e655e2f68c136803" providerId="LiveId" clId="{D7B0ECA6-94BB-4A7E-928A-0104287FAF00}" dt="2024-09-23T06:57:03.717" v="1" actId="47"/>
        <pc:sldMkLst>
          <pc:docMk/>
          <pc:sldMk cId="2032503946" sldId="343"/>
        </pc:sldMkLst>
      </pc:sldChg>
      <pc:sldChg chg="del">
        <pc:chgData name="Marij Becks" userId="e655e2f68c136803" providerId="LiveId" clId="{D7B0ECA6-94BB-4A7E-928A-0104287FAF00}" dt="2024-09-23T06:57:03.717" v="1" actId="47"/>
        <pc:sldMkLst>
          <pc:docMk/>
          <pc:sldMk cId="3019801556" sldId="344"/>
        </pc:sldMkLst>
      </pc:sldChg>
      <pc:sldChg chg="del">
        <pc:chgData name="Marij Becks" userId="e655e2f68c136803" providerId="LiveId" clId="{D7B0ECA6-94BB-4A7E-928A-0104287FAF00}" dt="2024-09-23T06:57:03.717" v="1" actId="47"/>
        <pc:sldMkLst>
          <pc:docMk/>
          <pc:sldMk cId="2384521940" sldId="345"/>
        </pc:sldMkLst>
      </pc:sldChg>
      <pc:sldChg chg="del">
        <pc:chgData name="Marij Becks" userId="e655e2f68c136803" providerId="LiveId" clId="{D7B0ECA6-94BB-4A7E-928A-0104287FAF00}" dt="2024-09-23T06:57:03.717" v="1" actId="47"/>
        <pc:sldMkLst>
          <pc:docMk/>
          <pc:sldMk cId="1225821516" sldId="346"/>
        </pc:sldMkLst>
      </pc:sldChg>
      <pc:sldChg chg="del">
        <pc:chgData name="Marij Becks" userId="e655e2f68c136803" providerId="LiveId" clId="{D7B0ECA6-94BB-4A7E-928A-0104287FAF00}" dt="2024-09-23T06:57:03.717" v="1" actId="47"/>
        <pc:sldMkLst>
          <pc:docMk/>
          <pc:sldMk cId="2083050757" sldId="347"/>
        </pc:sldMkLst>
      </pc:sldChg>
      <pc:sldChg chg="del">
        <pc:chgData name="Marij Becks" userId="e655e2f68c136803" providerId="LiveId" clId="{D7B0ECA6-94BB-4A7E-928A-0104287FAF00}" dt="2024-09-23T06:57:03.717" v="1" actId="47"/>
        <pc:sldMkLst>
          <pc:docMk/>
          <pc:sldMk cId="2348275252" sldId="348"/>
        </pc:sldMkLst>
      </pc:sldChg>
      <pc:sldChg chg="del">
        <pc:chgData name="Marij Becks" userId="e655e2f68c136803" providerId="LiveId" clId="{D7B0ECA6-94BB-4A7E-928A-0104287FAF00}" dt="2024-09-23T06:57:03.717" v="1" actId="47"/>
        <pc:sldMkLst>
          <pc:docMk/>
          <pc:sldMk cId="2724568740" sldId="349"/>
        </pc:sldMkLst>
      </pc:sldChg>
      <pc:sldChg chg="del">
        <pc:chgData name="Marij Becks" userId="e655e2f68c136803" providerId="LiveId" clId="{D7B0ECA6-94BB-4A7E-928A-0104287FAF00}" dt="2024-09-23T06:57:03.717" v="1" actId="47"/>
        <pc:sldMkLst>
          <pc:docMk/>
          <pc:sldMk cId="3549615520" sldId="350"/>
        </pc:sldMkLst>
      </pc:sldChg>
      <pc:sldChg chg="del">
        <pc:chgData name="Marij Becks" userId="e655e2f68c136803" providerId="LiveId" clId="{D7B0ECA6-94BB-4A7E-928A-0104287FAF00}" dt="2024-09-23T06:57:03.717" v="1" actId="47"/>
        <pc:sldMkLst>
          <pc:docMk/>
          <pc:sldMk cId="3434795973" sldId="351"/>
        </pc:sldMkLst>
      </pc:sldChg>
      <pc:sldMasterChg chg="delSldLayout">
        <pc:chgData name="Marij Becks" userId="e655e2f68c136803" providerId="LiveId" clId="{D7B0ECA6-94BB-4A7E-928A-0104287FAF00}" dt="2024-09-23T06:57:03.717" v="1" actId="47"/>
        <pc:sldMasterMkLst>
          <pc:docMk/>
          <pc:sldMasterMk cId="2922077850" sldId="2147483648"/>
        </pc:sldMasterMkLst>
        <pc:sldLayoutChg chg="del">
          <pc:chgData name="Marij Becks" userId="e655e2f68c136803" providerId="LiveId" clId="{D7B0ECA6-94BB-4A7E-928A-0104287FAF00}" dt="2024-09-23T06:57:03.717" v="1" actId="47"/>
          <pc:sldLayoutMkLst>
            <pc:docMk/>
            <pc:sldMasterMk cId="2922077850" sldId="2147483648"/>
            <pc:sldLayoutMk cId="2102543256"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E9F55-6471-4D14-A1C4-376D869E96DF}" type="datetimeFigureOut">
              <a:rPr lang="nl-NL" smtClean="0"/>
              <a:t>23-9-2024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44FDB-861D-4184-8491-8DFAF39EFAA2}" type="slidenum">
              <a:rPr lang="nl-NL" smtClean="0"/>
              <a:t>‹#›</a:t>
            </a:fld>
            <a:endParaRPr lang="nl-NL"/>
          </a:p>
        </p:txBody>
      </p:sp>
    </p:spTree>
    <p:extLst>
      <p:ext uri="{BB962C8B-B14F-4D97-AF65-F5344CB8AC3E}">
        <p14:creationId xmlns:p14="http://schemas.microsoft.com/office/powerpoint/2010/main" val="133130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6E3E24-94E1-5B48-EF83-BFF95703C28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D54CD78D-2F86-55D7-681F-D49D8D3A5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09AF8A12-5FFD-A36F-DCF7-1439681F546C}"/>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5" name="Tijdelijke aanduiding voor voettekst 4">
            <a:extLst>
              <a:ext uri="{FF2B5EF4-FFF2-40B4-BE49-F238E27FC236}">
                <a16:creationId xmlns:a16="http://schemas.microsoft.com/office/drawing/2014/main" xmlns="" id="{74CFEE61-B311-A262-7ECC-1F9632B68C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D790E168-E0D8-725E-1711-59109A2E88A4}"/>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200217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A488E5-40C5-05F2-B3D3-7A986A26D0B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546DF732-06DD-C202-4ADE-FDBC93A79B2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B67165F5-70FA-ED92-25DA-A7FDEADA012A}"/>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5" name="Tijdelijke aanduiding voor voettekst 4">
            <a:extLst>
              <a:ext uri="{FF2B5EF4-FFF2-40B4-BE49-F238E27FC236}">
                <a16:creationId xmlns:a16="http://schemas.microsoft.com/office/drawing/2014/main" xmlns="" id="{F327DFB3-77EB-7208-053E-8E7A48BCD0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819D0826-9241-0421-85E4-98D3A07D9BCF}"/>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292666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96BA3AC2-A978-20FC-E1E1-89FDCA5FB8B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7DB02AC4-E826-1D4F-CA25-2913B406C4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63B0A0C8-DB1E-910C-5F5F-38929BAF6A8E}"/>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5" name="Tijdelijke aanduiding voor voettekst 4">
            <a:extLst>
              <a:ext uri="{FF2B5EF4-FFF2-40B4-BE49-F238E27FC236}">
                <a16:creationId xmlns:a16="http://schemas.microsoft.com/office/drawing/2014/main" xmlns="" id="{9E4E9D1D-04DA-4015-B471-D50685FD23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C4019B93-9410-FD7B-F1FC-8CFF3D91BADE}"/>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210114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62FFB71-A755-E895-D849-4C63FDBC1AA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4FB59973-FA74-F995-2BFA-5917AB9171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298186D3-22B0-515C-B62C-0C7017FF0E2C}"/>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5" name="Tijdelijke aanduiding voor voettekst 4">
            <a:extLst>
              <a:ext uri="{FF2B5EF4-FFF2-40B4-BE49-F238E27FC236}">
                <a16:creationId xmlns:a16="http://schemas.microsoft.com/office/drawing/2014/main" xmlns="" id="{5CFF91E0-9FDB-1C64-2169-B6522AD33F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747A99EB-35A9-E1C1-9379-F532D3882A95}"/>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313000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A4346B-3A36-D395-DE00-DCD5F48525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2D3CC3FC-18BB-5982-E1E5-22ED1CBBA5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E6BE346E-88D8-0715-FD70-7F348575928C}"/>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5" name="Tijdelijke aanduiding voor voettekst 4">
            <a:extLst>
              <a:ext uri="{FF2B5EF4-FFF2-40B4-BE49-F238E27FC236}">
                <a16:creationId xmlns:a16="http://schemas.microsoft.com/office/drawing/2014/main" xmlns="" id="{41C1AFD3-0527-8E2F-6A41-10E072BBF5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1824062-535A-EE63-384B-356A425174F1}"/>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55359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1CDCE2-C79D-A30C-E0FA-164B7618A2A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655748E8-0F86-BE48-0968-9FB147DE921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A67A410E-986D-3810-0A90-D4783D87C5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194D7638-F661-758C-9FB6-BB457E4B832A}"/>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6" name="Tijdelijke aanduiding voor voettekst 5">
            <a:extLst>
              <a:ext uri="{FF2B5EF4-FFF2-40B4-BE49-F238E27FC236}">
                <a16:creationId xmlns:a16="http://schemas.microsoft.com/office/drawing/2014/main" xmlns="" id="{F6F76F3F-58F9-6E28-E355-F9840EA2709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8D42E32D-EF40-2275-EDFE-8E0317F71DEA}"/>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280546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42B7BF5-51D2-F47F-6C57-DE3D1F12BD2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03903743-DE4B-D6B3-B43E-E7FF43F7E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C4B2FE9E-D924-780C-A3DA-135A241039B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78C0C28C-71F9-31A4-24A1-462453F09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10A8DD27-6D0D-67DC-6161-C59157647AA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8ABC7569-C7B6-9A4D-BA1A-951D05D27605}"/>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8" name="Tijdelijke aanduiding voor voettekst 7">
            <a:extLst>
              <a:ext uri="{FF2B5EF4-FFF2-40B4-BE49-F238E27FC236}">
                <a16:creationId xmlns:a16="http://schemas.microsoft.com/office/drawing/2014/main" xmlns="" id="{F9DC12E6-7577-EF67-105D-21221648534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D96D2F65-765C-EF5D-8548-A980B323F15F}"/>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325753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0418E6-707F-0FF5-9AC1-A7560D7EC19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7D59C85A-C1AF-E3C2-8A37-8F4DCE0E3E8B}"/>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4" name="Tijdelijke aanduiding voor voettekst 3">
            <a:extLst>
              <a:ext uri="{FF2B5EF4-FFF2-40B4-BE49-F238E27FC236}">
                <a16:creationId xmlns:a16="http://schemas.microsoft.com/office/drawing/2014/main" xmlns="" id="{52A65DA1-95BE-933A-F5B0-0FDBADC4ACA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D2D93625-27B2-B204-42AA-185DB1A77055}"/>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201164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xmlns="" id="{C7701AE5-E745-4939-49CF-BB1F9175AC66}"/>
              </a:ext>
            </a:extLst>
          </p:cNvPr>
          <p:cNvSpPr/>
          <p:nvPr userDrawn="1"/>
        </p:nvSpPr>
        <p:spPr>
          <a:xfrm flipV="1">
            <a:off x="0" y="0"/>
            <a:ext cx="9589990" cy="823951"/>
          </a:xfrm>
          <a:prstGeom prst="rect">
            <a:avLst/>
          </a:prstGeom>
          <a:solidFill>
            <a:srgbClr val="C6C6C3"/>
          </a:solidFill>
          <a:ln w="12700">
            <a:miter lim="400000"/>
          </a:ln>
        </p:spPr>
        <p:txBody>
          <a:bodyPr lIns="45719" rIns="45719" anchor="ctr"/>
          <a:lstStyle/>
          <a:p>
            <a:pPr algn="ctr">
              <a:defRPr sz="2400">
                <a:latin typeface="Arial Hebrew"/>
                <a:ea typeface="Arial Hebrew"/>
                <a:cs typeface="Arial Hebrew"/>
                <a:sym typeface="Arial Hebrew"/>
              </a:defRPr>
            </a:pPr>
            <a:endParaRPr/>
          </a:p>
        </p:txBody>
      </p:sp>
      <p:pic>
        <p:nvPicPr>
          <p:cNvPr id="6" name="Picture 9" descr="Picture 9">
            <a:extLst>
              <a:ext uri="{FF2B5EF4-FFF2-40B4-BE49-F238E27FC236}">
                <a16:creationId xmlns:a16="http://schemas.microsoft.com/office/drawing/2014/main" xmlns="" id="{7ACB8A51-9DEC-50C5-9779-04D2E4C68700}"/>
              </a:ext>
            </a:extLst>
          </p:cNvPr>
          <p:cNvPicPr>
            <a:picLocks noChangeAspect="1"/>
          </p:cNvPicPr>
          <p:nvPr userDrawn="1"/>
        </p:nvPicPr>
        <p:blipFill>
          <a:blip r:embed="rId2"/>
          <a:stretch>
            <a:fillRect/>
          </a:stretch>
        </p:blipFill>
        <p:spPr>
          <a:xfrm>
            <a:off x="9800073" y="167765"/>
            <a:ext cx="2115168" cy="516643"/>
          </a:xfrm>
          <a:prstGeom prst="rect">
            <a:avLst/>
          </a:prstGeom>
          <a:ln w="12700">
            <a:miter lim="400000"/>
          </a:ln>
        </p:spPr>
      </p:pic>
      <p:sp>
        <p:nvSpPr>
          <p:cNvPr id="7" name="Rectangle 5">
            <a:extLst>
              <a:ext uri="{FF2B5EF4-FFF2-40B4-BE49-F238E27FC236}">
                <a16:creationId xmlns:a16="http://schemas.microsoft.com/office/drawing/2014/main" xmlns="" id="{4F7285DD-EEF5-98BD-8812-9B045D41CAC9}"/>
              </a:ext>
            </a:extLst>
          </p:cNvPr>
          <p:cNvSpPr/>
          <p:nvPr userDrawn="1"/>
        </p:nvSpPr>
        <p:spPr>
          <a:xfrm>
            <a:off x="9689676" y="0"/>
            <a:ext cx="2340105" cy="823950"/>
          </a:xfrm>
          <a:prstGeom prst="rect">
            <a:avLst/>
          </a:prstGeom>
          <a:solidFill>
            <a:srgbClr val="FFFFFF"/>
          </a:solidFill>
          <a:ln w="12700">
            <a:miter lim="400000"/>
          </a:ln>
        </p:spPr>
        <p:txBody>
          <a:bodyPr lIns="45719" rIns="45719" anchor="ctr"/>
          <a:lstStyle/>
          <a:p>
            <a:pPr algn="ctr">
              <a:defRPr sz="2400">
                <a:latin typeface="Arial Hebrew"/>
                <a:ea typeface="Arial Hebrew"/>
                <a:cs typeface="Arial Hebrew"/>
                <a:sym typeface="Arial Hebrew"/>
              </a:defRPr>
            </a:pPr>
            <a:endParaRPr/>
          </a:p>
        </p:txBody>
      </p:sp>
      <p:sp>
        <p:nvSpPr>
          <p:cNvPr id="8" name="Rectangle 2">
            <a:extLst>
              <a:ext uri="{FF2B5EF4-FFF2-40B4-BE49-F238E27FC236}">
                <a16:creationId xmlns:a16="http://schemas.microsoft.com/office/drawing/2014/main" xmlns="" id="{6200C7F2-2AD3-43A9-1252-66BD6656D36B}"/>
              </a:ext>
            </a:extLst>
          </p:cNvPr>
          <p:cNvSpPr/>
          <p:nvPr userDrawn="1"/>
        </p:nvSpPr>
        <p:spPr>
          <a:xfrm flipV="1">
            <a:off x="0" y="-1"/>
            <a:ext cx="9589990" cy="823951"/>
          </a:xfrm>
          <a:prstGeom prst="rect">
            <a:avLst/>
          </a:prstGeom>
          <a:solidFill>
            <a:srgbClr val="0432C5"/>
          </a:solidFill>
          <a:ln w="12700">
            <a:miter lim="400000"/>
          </a:ln>
        </p:spPr>
        <p:txBody>
          <a:bodyPr lIns="45719" rIns="45719" anchor="ctr"/>
          <a:lstStyle/>
          <a:p>
            <a:pPr algn="ctr">
              <a:defRPr sz="2400"/>
            </a:pPr>
            <a:endParaRPr/>
          </a:p>
        </p:txBody>
      </p:sp>
      <p:sp>
        <p:nvSpPr>
          <p:cNvPr id="9" name="Title Text">
            <a:extLst>
              <a:ext uri="{FF2B5EF4-FFF2-40B4-BE49-F238E27FC236}">
                <a16:creationId xmlns:a16="http://schemas.microsoft.com/office/drawing/2014/main" xmlns="" id="{83D2D998-B2E7-C6BF-8BB6-723875515F31}"/>
              </a:ext>
            </a:extLst>
          </p:cNvPr>
          <p:cNvSpPr txBox="1">
            <a:spLocks noGrp="1"/>
          </p:cNvSpPr>
          <p:nvPr>
            <p:ph type="title"/>
          </p:nvPr>
        </p:nvSpPr>
        <p:spPr>
          <a:xfrm>
            <a:off x="234723" y="131123"/>
            <a:ext cx="9135327" cy="561705"/>
          </a:xfrm>
          <a:prstGeom prst="rect">
            <a:avLst/>
          </a:prstGeom>
        </p:spPr>
        <p:txBody>
          <a:bodyPr/>
          <a:lstStyle>
            <a:lvl1pPr>
              <a:defRPr>
                <a:solidFill>
                  <a:schemeClr val="bg1"/>
                </a:solidFill>
              </a:defRPr>
            </a:lvl1pPr>
          </a:lstStyle>
          <a:p>
            <a:r>
              <a:rPr dirty="0"/>
              <a:t>Title Text</a:t>
            </a:r>
          </a:p>
        </p:txBody>
      </p:sp>
      <p:pic>
        <p:nvPicPr>
          <p:cNvPr id="10" name="Afbeelding 9">
            <a:extLst>
              <a:ext uri="{FF2B5EF4-FFF2-40B4-BE49-F238E27FC236}">
                <a16:creationId xmlns:a16="http://schemas.microsoft.com/office/drawing/2014/main" xmlns="" id="{D0E6CBB7-F3EE-4ADF-7D10-6E8D6CC7FF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2252" y="120114"/>
            <a:ext cx="2028825" cy="1407674"/>
          </a:xfrm>
          <a:prstGeom prst="rect">
            <a:avLst/>
          </a:prstGeom>
        </p:spPr>
      </p:pic>
    </p:spTree>
    <p:extLst>
      <p:ext uri="{BB962C8B-B14F-4D97-AF65-F5344CB8AC3E}">
        <p14:creationId xmlns:p14="http://schemas.microsoft.com/office/powerpoint/2010/main" val="250484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3036BED-D720-F209-777E-F6514A7022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B9A6C958-6E5D-F3AE-ECF9-C660C677A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7C903305-337E-23D7-6DB2-245B22FD2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79B7B74C-EC86-A8DE-501F-8BB9DC1E0676}"/>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6" name="Tijdelijke aanduiding voor voettekst 5">
            <a:extLst>
              <a:ext uri="{FF2B5EF4-FFF2-40B4-BE49-F238E27FC236}">
                <a16:creationId xmlns:a16="http://schemas.microsoft.com/office/drawing/2014/main" xmlns="" id="{217B2B4D-571C-C570-D2CC-5CA86D5A09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CF5C3445-DEDF-264C-0F51-AEAB81C97844}"/>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132879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3F679A-4031-B092-523E-83FB19D306B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7FDBA6F1-5542-51F7-B1F0-2F0C5470D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37282240-BB2D-4D95-D1A2-01D46D63A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62C1950B-EFAC-4E9F-0C1D-2DA00ACAE62E}"/>
              </a:ext>
            </a:extLst>
          </p:cNvPr>
          <p:cNvSpPr>
            <a:spLocks noGrp="1"/>
          </p:cNvSpPr>
          <p:nvPr>
            <p:ph type="dt" sz="half" idx="10"/>
          </p:nvPr>
        </p:nvSpPr>
        <p:spPr/>
        <p:txBody>
          <a:bodyPr/>
          <a:lstStyle/>
          <a:p>
            <a:fld id="{4A8513AD-FC2E-482A-B33E-1918B9C42669}" type="datetimeFigureOut">
              <a:rPr lang="nl-NL" smtClean="0"/>
              <a:t>23-9-2024</a:t>
            </a:fld>
            <a:endParaRPr lang="nl-NL"/>
          </a:p>
        </p:txBody>
      </p:sp>
      <p:sp>
        <p:nvSpPr>
          <p:cNvPr id="6" name="Tijdelijke aanduiding voor voettekst 5">
            <a:extLst>
              <a:ext uri="{FF2B5EF4-FFF2-40B4-BE49-F238E27FC236}">
                <a16:creationId xmlns:a16="http://schemas.microsoft.com/office/drawing/2014/main" xmlns="" id="{FBBA2DC9-EB94-16E9-004D-18E49A690B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D31D0601-19AA-41DB-22A8-2FA729698001}"/>
              </a:ext>
            </a:extLst>
          </p:cNvPr>
          <p:cNvSpPr>
            <a:spLocks noGrp="1"/>
          </p:cNvSpPr>
          <p:nvPr>
            <p:ph type="sldNum" sz="quarter" idx="12"/>
          </p:nvPr>
        </p:nvSpPr>
        <p:spPr/>
        <p:txBody>
          <a:bodyPr/>
          <a:lstStyle/>
          <a:p>
            <a:fld id="{76122F5B-546F-421A-91C2-76585E6D009D}" type="slidenum">
              <a:rPr lang="nl-NL" smtClean="0"/>
              <a:t>‹#›</a:t>
            </a:fld>
            <a:endParaRPr lang="nl-NL"/>
          </a:p>
        </p:txBody>
      </p:sp>
    </p:spTree>
    <p:extLst>
      <p:ext uri="{BB962C8B-B14F-4D97-AF65-F5344CB8AC3E}">
        <p14:creationId xmlns:p14="http://schemas.microsoft.com/office/powerpoint/2010/main" val="323775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27E9CA2D-45F5-36EE-ADB0-5831EFC13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41FB7F37-B60C-B3E2-0329-F708326D6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236B58E2-04F7-4BD9-5E1D-B8855EA76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8513AD-FC2E-482A-B33E-1918B9C42669}" type="datetimeFigureOut">
              <a:rPr lang="nl-NL" smtClean="0"/>
              <a:t>23-9-2024</a:t>
            </a:fld>
            <a:endParaRPr lang="nl-NL"/>
          </a:p>
        </p:txBody>
      </p:sp>
      <p:sp>
        <p:nvSpPr>
          <p:cNvPr id="5" name="Tijdelijke aanduiding voor voettekst 4">
            <a:extLst>
              <a:ext uri="{FF2B5EF4-FFF2-40B4-BE49-F238E27FC236}">
                <a16:creationId xmlns:a16="http://schemas.microsoft.com/office/drawing/2014/main" xmlns="" id="{A2179348-AA71-93FB-185C-5393B8850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275B170F-728D-2B5A-D738-ACDEEB312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122F5B-546F-421A-91C2-76585E6D009D}" type="slidenum">
              <a:rPr lang="nl-NL" smtClean="0"/>
              <a:t>‹#›</a:t>
            </a:fld>
            <a:endParaRPr lang="nl-NL"/>
          </a:p>
        </p:txBody>
      </p:sp>
    </p:spTree>
    <p:extLst>
      <p:ext uri="{BB962C8B-B14F-4D97-AF65-F5344CB8AC3E}">
        <p14:creationId xmlns:p14="http://schemas.microsoft.com/office/powerpoint/2010/main" val="292207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endParaRPr lang="nl-NL" dirty="0"/>
          </a:p>
        </p:txBody>
      </p:sp>
      <p:sp>
        <p:nvSpPr>
          <p:cNvPr id="3" name="Tekstvak 2">
            <a:extLst>
              <a:ext uri="{FF2B5EF4-FFF2-40B4-BE49-F238E27FC236}">
                <a16:creationId xmlns:a16="http://schemas.microsoft.com/office/drawing/2014/main" xmlns="" id="{C20CB8E6-6334-9E6F-09DA-E7D8F9FCAE29}"/>
              </a:ext>
            </a:extLst>
          </p:cNvPr>
          <p:cNvSpPr txBox="1"/>
          <p:nvPr/>
        </p:nvSpPr>
        <p:spPr>
          <a:xfrm>
            <a:off x="1276690" y="2767280"/>
            <a:ext cx="9809855" cy="1323439"/>
          </a:xfrm>
          <a:prstGeom prst="rect">
            <a:avLst/>
          </a:prstGeom>
          <a:noFill/>
        </p:spPr>
        <p:txBody>
          <a:bodyPr wrap="square" rtlCol="0">
            <a:spAutoFit/>
          </a:bodyPr>
          <a:lstStyle/>
          <a:p>
            <a:r>
              <a:rPr lang="nl-NL" sz="8000" b="1" kern="1200" dirty="0">
                <a:solidFill>
                  <a:schemeClr val="tx1"/>
                </a:solidFill>
                <a:latin typeface="+mn-lt"/>
                <a:ea typeface="+mn-ea"/>
                <a:cs typeface="+mn-cs"/>
              </a:rPr>
              <a:t>Kiezen is een kunst</a:t>
            </a:r>
          </a:p>
        </p:txBody>
      </p:sp>
    </p:spTree>
    <p:extLst>
      <p:ext uri="{BB962C8B-B14F-4D97-AF65-F5344CB8AC3E}">
        <p14:creationId xmlns:p14="http://schemas.microsoft.com/office/powerpoint/2010/main" val="340603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Eigenzinnige stijl</a:t>
            </a:r>
          </a:p>
        </p:txBody>
      </p:sp>
      <p:sp>
        <p:nvSpPr>
          <p:cNvPr id="3" name="Tekstvak 2">
            <a:extLst>
              <a:ext uri="{FF2B5EF4-FFF2-40B4-BE49-F238E27FC236}">
                <a16:creationId xmlns:a16="http://schemas.microsoft.com/office/drawing/2014/main" xmlns="" id="{D2483CC4-98C0-0650-3802-4C23B85B12AC}"/>
              </a:ext>
            </a:extLst>
          </p:cNvPr>
          <p:cNvSpPr txBox="1"/>
          <p:nvPr/>
        </p:nvSpPr>
        <p:spPr>
          <a:xfrm>
            <a:off x="3519283" y="2121845"/>
            <a:ext cx="6784841" cy="1938992"/>
          </a:xfrm>
          <a:prstGeom prst="rect">
            <a:avLst/>
          </a:prstGeom>
          <a:noFill/>
        </p:spPr>
        <p:txBody>
          <a:bodyPr wrap="square" rtlCol="0">
            <a:spAutoFit/>
          </a:bodyPr>
          <a:lstStyle/>
          <a:p>
            <a:pPr marL="285750" indent="-285750">
              <a:buFontTx/>
              <a:buChar char="-"/>
            </a:pPr>
            <a:r>
              <a:rPr lang="nl-NL" sz="2400" dirty="0"/>
              <a:t>Je kiest wat je wil</a:t>
            </a:r>
          </a:p>
          <a:p>
            <a:pPr marL="285750" indent="-285750">
              <a:buFontTx/>
              <a:buChar char="-"/>
            </a:pPr>
            <a:r>
              <a:rPr lang="nl-NL" sz="2400" dirty="0"/>
              <a:t>Je laat je niet door anderen beïnvloeden</a:t>
            </a:r>
          </a:p>
          <a:p>
            <a:pPr marL="285750" indent="-285750">
              <a:buFontTx/>
              <a:buChar char="-"/>
            </a:pPr>
            <a:r>
              <a:rPr lang="nl-NL" sz="2400" dirty="0"/>
              <a:t>Je staat helemaal achter je keuze</a:t>
            </a:r>
          </a:p>
          <a:p>
            <a:pPr marL="285750" indent="-285750">
              <a:buFontTx/>
              <a:buChar char="-"/>
            </a:pPr>
            <a:r>
              <a:rPr lang="nl-NL" sz="2400" dirty="0"/>
              <a:t>Zelfstandig kiezen geeft je zelfvertrouwen</a:t>
            </a:r>
          </a:p>
          <a:p>
            <a:pPr marL="285750" indent="-285750">
              <a:buFontTx/>
              <a:buChar char="-"/>
            </a:pPr>
            <a:r>
              <a:rPr lang="nl-NL" sz="2400" dirty="0"/>
              <a:t>Anderen vinden je soms egocentrisch</a:t>
            </a:r>
          </a:p>
        </p:txBody>
      </p:sp>
      <p:pic>
        <p:nvPicPr>
          <p:cNvPr id="6" name="Afbeelding 5">
            <a:extLst>
              <a:ext uri="{FF2B5EF4-FFF2-40B4-BE49-F238E27FC236}">
                <a16:creationId xmlns:a16="http://schemas.microsoft.com/office/drawing/2014/main" xmlns="" id="{2F5271F3-2711-1373-BB26-A9676B75CF14}"/>
              </a:ext>
            </a:extLst>
          </p:cNvPr>
          <p:cNvPicPr>
            <a:picLocks noChangeAspect="1"/>
          </p:cNvPicPr>
          <p:nvPr/>
        </p:nvPicPr>
        <p:blipFill>
          <a:blip r:embed="rId2"/>
          <a:stretch>
            <a:fillRect/>
          </a:stretch>
        </p:blipFill>
        <p:spPr>
          <a:xfrm>
            <a:off x="590646" y="2121845"/>
            <a:ext cx="2619394" cy="2800370"/>
          </a:xfrm>
          <a:prstGeom prst="rect">
            <a:avLst/>
          </a:prstGeom>
        </p:spPr>
      </p:pic>
      <p:sp>
        <p:nvSpPr>
          <p:cNvPr id="10" name="Tekstballon: ovaal 9">
            <a:extLst>
              <a:ext uri="{FF2B5EF4-FFF2-40B4-BE49-F238E27FC236}">
                <a16:creationId xmlns:a16="http://schemas.microsoft.com/office/drawing/2014/main" xmlns="" id="{2C1C5C5A-B583-1262-BF9F-68297D92A7CC}"/>
              </a:ext>
            </a:extLst>
          </p:cNvPr>
          <p:cNvSpPr/>
          <p:nvPr/>
        </p:nvSpPr>
        <p:spPr>
          <a:xfrm>
            <a:off x="7369904" y="4861519"/>
            <a:ext cx="3512997" cy="934948"/>
          </a:xfrm>
          <a:prstGeom prst="wedgeEllipseCallout">
            <a:avLst>
              <a:gd name="adj1" fmla="val -48997"/>
              <a:gd name="adj2" fmla="val -93032"/>
            </a:avLst>
          </a:prstGeom>
          <a:solidFill>
            <a:srgbClr val="BCD5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Doe eens gewoon, dan doe je al gek genoeg!</a:t>
            </a:r>
          </a:p>
        </p:txBody>
      </p:sp>
    </p:spTree>
    <p:extLst>
      <p:ext uri="{BB962C8B-B14F-4D97-AF65-F5344CB8AC3E}">
        <p14:creationId xmlns:p14="http://schemas.microsoft.com/office/powerpoint/2010/main" val="120875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Meegaande stijl</a:t>
            </a:r>
          </a:p>
        </p:txBody>
      </p:sp>
      <p:sp>
        <p:nvSpPr>
          <p:cNvPr id="7" name="Tekstvak 6">
            <a:extLst>
              <a:ext uri="{FF2B5EF4-FFF2-40B4-BE49-F238E27FC236}">
                <a16:creationId xmlns:a16="http://schemas.microsoft.com/office/drawing/2014/main" xmlns="" id="{4307044E-1B53-5D8B-A502-C30C2C77683C}"/>
              </a:ext>
            </a:extLst>
          </p:cNvPr>
          <p:cNvSpPr txBox="1"/>
          <p:nvPr/>
        </p:nvSpPr>
        <p:spPr>
          <a:xfrm>
            <a:off x="3544587" y="1716028"/>
            <a:ext cx="7986917" cy="3785652"/>
          </a:xfrm>
          <a:prstGeom prst="rect">
            <a:avLst/>
          </a:prstGeom>
          <a:noFill/>
        </p:spPr>
        <p:txBody>
          <a:bodyPr wrap="square" rtlCol="0">
            <a:spAutoFit/>
          </a:bodyPr>
          <a:lstStyle/>
          <a:p>
            <a:pPr marL="285750" indent="-285750">
              <a:buFontTx/>
              <a:buChar char="-"/>
            </a:pPr>
            <a:r>
              <a:rPr lang="nl-NL" sz="2400" dirty="0"/>
              <a:t>Je houdt bij keuzes rekening met wat anderen willen</a:t>
            </a:r>
          </a:p>
          <a:p>
            <a:pPr marL="285750" indent="-285750">
              <a:buFontTx/>
              <a:buChar char="-"/>
            </a:pPr>
            <a:r>
              <a:rPr lang="nl-NL" sz="2400" dirty="0"/>
              <a:t>Goede sfeer is belangrijker dan eigen mening</a:t>
            </a:r>
          </a:p>
          <a:p>
            <a:pPr marL="285750" indent="-285750">
              <a:buFontTx/>
              <a:buChar char="-"/>
            </a:pPr>
            <a:r>
              <a:rPr lang="nl-NL" sz="2400" dirty="0"/>
              <a:t>Anderen maken het je makkelijk om te kiezen</a:t>
            </a:r>
          </a:p>
          <a:p>
            <a:pPr marL="285750" indent="-285750">
              <a:buFontTx/>
              <a:buChar char="-"/>
            </a:pPr>
            <a:r>
              <a:rPr lang="nl-NL" sz="2400" dirty="0"/>
              <a:t>Je krijgt niet snel ruzie om een keuze</a:t>
            </a:r>
          </a:p>
          <a:p>
            <a:pPr marL="285750" indent="-285750">
              <a:buFontTx/>
              <a:buChar char="-"/>
            </a:pPr>
            <a:r>
              <a:rPr lang="nl-NL" sz="2400" dirty="0"/>
              <a:t>Je hoeft je keuze minder te verdedigen en verantwoorden</a:t>
            </a:r>
          </a:p>
          <a:p>
            <a:pPr marL="285750" indent="-285750">
              <a:buFontTx/>
              <a:buChar char="-"/>
            </a:pPr>
            <a:r>
              <a:rPr lang="nl-NL" sz="2400" dirty="0"/>
              <a:t>Anderen vinden je soms kleurloos, soms lijk je onzichtbaar</a:t>
            </a:r>
          </a:p>
          <a:p>
            <a:pPr marL="285750" indent="-285750">
              <a:buFontTx/>
              <a:buChar char="-"/>
            </a:pPr>
            <a:r>
              <a:rPr lang="nl-NL" sz="2400" dirty="0"/>
              <a:t>Anderen hebben soms ook geen mening, dan is kiezen moeilijk</a:t>
            </a:r>
          </a:p>
          <a:p>
            <a:pPr marL="285750" indent="-285750">
              <a:buFontTx/>
              <a:buChar char="-"/>
            </a:pPr>
            <a:r>
              <a:rPr lang="nl-NL" sz="2400" dirty="0"/>
              <a:t>Je maakt je afhankelijk van anderen</a:t>
            </a:r>
          </a:p>
        </p:txBody>
      </p:sp>
      <p:pic>
        <p:nvPicPr>
          <p:cNvPr id="9" name="Afbeelding 8">
            <a:extLst>
              <a:ext uri="{FF2B5EF4-FFF2-40B4-BE49-F238E27FC236}">
                <a16:creationId xmlns:a16="http://schemas.microsoft.com/office/drawing/2014/main" xmlns="" id="{2B693FF5-9EA3-2AFB-ED6F-7687A9CE7096}"/>
              </a:ext>
            </a:extLst>
          </p:cNvPr>
          <p:cNvPicPr>
            <a:picLocks noChangeAspect="1"/>
          </p:cNvPicPr>
          <p:nvPr/>
        </p:nvPicPr>
        <p:blipFill>
          <a:blip r:embed="rId2"/>
          <a:stretch>
            <a:fillRect/>
          </a:stretch>
        </p:blipFill>
        <p:spPr>
          <a:xfrm>
            <a:off x="660496" y="2135128"/>
            <a:ext cx="2619394" cy="2781320"/>
          </a:xfrm>
          <a:prstGeom prst="rect">
            <a:avLst/>
          </a:prstGeom>
        </p:spPr>
      </p:pic>
      <p:sp>
        <p:nvSpPr>
          <p:cNvPr id="11" name="Tekstballon: ovaal 10">
            <a:extLst>
              <a:ext uri="{FF2B5EF4-FFF2-40B4-BE49-F238E27FC236}">
                <a16:creationId xmlns:a16="http://schemas.microsoft.com/office/drawing/2014/main" xmlns="" id="{33456780-7937-8DBF-294B-3E213130927D}"/>
              </a:ext>
            </a:extLst>
          </p:cNvPr>
          <p:cNvSpPr/>
          <p:nvPr/>
        </p:nvSpPr>
        <p:spPr>
          <a:xfrm>
            <a:off x="8507553" y="5332682"/>
            <a:ext cx="3023951" cy="934948"/>
          </a:xfrm>
          <a:prstGeom prst="wedgeEllipseCallout">
            <a:avLst>
              <a:gd name="adj1" fmla="val -33413"/>
              <a:gd name="adj2" fmla="val -79548"/>
            </a:avLst>
          </a:prstGeom>
          <a:solidFill>
            <a:srgbClr val="BCD5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Waai jij altijd met alle winden mee?</a:t>
            </a:r>
          </a:p>
        </p:txBody>
      </p:sp>
    </p:spTree>
    <p:extLst>
      <p:ext uri="{BB962C8B-B14F-4D97-AF65-F5344CB8AC3E}">
        <p14:creationId xmlns:p14="http://schemas.microsoft.com/office/powerpoint/2010/main" val="105183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Wat is jouw voorkeurstijl?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30057" y="989008"/>
            <a:ext cx="11115353" cy="3970318"/>
          </a:xfrm>
          <a:prstGeom prst="rect">
            <a:avLst/>
          </a:prstGeom>
          <a:noFill/>
        </p:spPr>
        <p:txBody>
          <a:bodyPr wrap="square">
            <a:spAutoFit/>
          </a:bodyPr>
          <a:lstStyle/>
          <a:p>
            <a:pPr marL="342900" indent="-342900">
              <a:buFont typeface="+mj-lt"/>
              <a:buAutoNum type="arabicPeriod"/>
            </a:pPr>
            <a:r>
              <a:rPr lang="nl-NL" sz="2800" dirty="0"/>
              <a:t>Logisch-rationele stijl</a:t>
            </a:r>
          </a:p>
          <a:p>
            <a:pPr marL="342900" indent="-342900">
              <a:buFont typeface="+mj-lt"/>
              <a:buAutoNum type="arabicPeriod"/>
            </a:pPr>
            <a:r>
              <a:rPr lang="nl-NL" sz="2800" dirty="0"/>
              <a:t>Emotionele stijl</a:t>
            </a:r>
          </a:p>
          <a:p>
            <a:pPr marL="342900" indent="-342900">
              <a:buFont typeface="+mj-lt"/>
              <a:buAutoNum type="arabicPeriod"/>
            </a:pPr>
            <a:r>
              <a:rPr lang="nl-NL" sz="2800" dirty="0"/>
              <a:t>Impulsieve stijl</a:t>
            </a:r>
          </a:p>
          <a:p>
            <a:pPr marL="342900" indent="-342900">
              <a:buFont typeface="+mj-lt"/>
              <a:buAutoNum type="arabicPeriod"/>
            </a:pPr>
            <a:r>
              <a:rPr lang="nl-NL" sz="2800" dirty="0"/>
              <a:t>Uitstellende stijl</a:t>
            </a:r>
          </a:p>
          <a:p>
            <a:pPr marL="342900" indent="-342900">
              <a:buFont typeface="+mj-lt"/>
              <a:buAutoNum type="arabicPeriod"/>
            </a:pPr>
            <a:r>
              <a:rPr lang="nl-NL" sz="2800" dirty="0"/>
              <a:t>Eigenzinnige stijl</a:t>
            </a:r>
          </a:p>
          <a:p>
            <a:pPr marL="342900" indent="-342900">
              <a:buFont typeface="+mj-lt"/>
              <a:buAutoNum type="arabicPeriod"/>
            </a:pPr>
            <a:r>
              <a:rPr lang="nl-NL" sz="2800" dirty="0"/>
              <a:t>Meegaande stijl</a:t>
            </a:r>
          </a:p>
          <a:p>
            <a:pPr marL="342900" indent="-342900">
              <a:buFont typeface="+mj-lt"/>
              <a:buAutoNum type="arabicPeriod"/>
            </a:pPr>
            <a:endParaRPr lang="nl-NL" sz="2800" dirty="0"/>
          </a:p>
          <a:p>
            <a:r>
              <a:rPr lang="nl-NL" sz="2800" dirty="0"/>
              <a:t>Welke voorkeursstijl heb jij? 			</a:t>
            </a:r>
            <a:r>
              <a:rPr lang="nl-NL" sz="2800" b="1" dirty="0"/>
              <a:t>Schrijf deze even op</a:t>
            </a:r>
          </a:p>
          <a:p>
            <a:r>
              <a:rPr lang="nl-NL" sz="2800" dirty="0"/>
              <a:t>Of zijn het er misschien twee?</a:t>
            </a:r>
          </a:p>
        </p:txBody>
      </p:sp>
    </p:spTree>
    <p:extLst>
      <p:ext uri="{BB962C8B-B14F-4D97-AF65-F5344CB8AC3E}">
        <p14:creationId xmlns:p14="http://schemas.microsoft.com/office/powerpoint/2010/main" val="104027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Wanneer wel en wanneer niet?</a:t>
            </a:r>
          </a:p>
        </p:txBody>
      </p:sp>
      <p:graphicFrame>
        <p:nvGraphicFramePr>
          <p:cNvPr id="3" name="Tabel 2">
            <a:extLst>
              <a:ext uri="{FF2B5EF4-FFF2-40B4-BE49-F238E27FC236}">
                <a16:creationId xmlns:a16="http://schemas.microsoft.com/office/drawing/2014/main" xmlns="" id="{DA28F13B-501E-73B2-A71E-6200F2BC8A6E}"/>
              </a:ext>
            </a:extLst>
          </p:cNvPr>
          <p:cNvGraphicFramePr>
            <a:graphicFrameLocks noGrp="1"/>
          </p:cNvGraphicFramePr>
          <p:nvPr>
            <p:extLst>
              <p:ext uri="{D42A27DB-BD31-4B8C-83A1-F6EECF244321}">
                <p14:modId xmlns:p14="http://schemas.microsoft.com/office/powerpoint/2010/main" val="639935327"/>
              </p:ext>
            </p:extLst>
          </p:nvPr>
        </p:nvGraphicFramePr>
        <p:xfrm>
          <a:off x="178675" y="981657"/>
          <a:ext cx="9705063" cy="5588000"/>
        </p:xfrm>
        <a:graphic>
          <a:graphicData uri="http://schemas.openxmlformats.org/drawingml/2006/table">
            <a:tbl>
              <a:tblPr firstRow="1" bandRow="1">
                <a:tableStyleId>{93296810-A885-4BE3-A3E7-6D5BEEA58F35}</a:tableStyleId>
              </a:tblPr>
              <a:tblGrid>
                <a:gridCol w="2076503">
                  <a:extLst>
                    <a:ext uri="{9D8B030D-6E8A-4147-A177-3AD203B41FA5}">
                      <a16:colId xmlns:a16="http://schemas.microsoft.com/office/drawing/2014/main" xmlns="" val="651109037"/>
                    </a:ext>
                  </a:extLst>
                </a:gridCol>
                <a:gridCol w="4393539">
                  <a:extLst>
                    <a:ext uri="{9D8B030D-6E8A-4147-A177-3AD203B41FA5}">
                      <a16:colId xmlns:a16="http://schemas.microsoft.com/office/drawing/2014/main" xmlns="" val="2288775204"/>
                    </a:ext>
                  </a:extLst>
                </a:gridCol>
                <a:gridCol w="3235021">
                  <a:extLst>
                    <a:ext uri="{9D8B030D-6E8A-4147-A177-3AD203B41FA5}">
                      <a16:colId xmlns:a16="http://schemas.microsoft.com/office/drawing/2014/main" xmlns="" val="125209511"/>
                    </a:ext>
                  </a:extLst>
                </a:gridCol>
              </a:tblGrid>
              <a:tr h="370840">
                <a:tc>
                  <a:txBody>
                    <a:bodyPr/>
                    <a:lstStyle/>
                    <a:p>
                      <a:endParaRPr lang="nl-NL" dirty="0"/>
                    </a:p>
                  </a:txBody>
                  <a:tcPr/>
                </a:tc>
                <a:tc>
                  <a:txBody>
                    <a:bodyPr/>
                    <a:lstStyle/>
                    <a:p>
                      <a:pPr algn="ctr"/>
                      <a:r>
                        <a:rPr lang="nl-NL" dirty="0"/>
                        <a:t>Wel</a:t>
                      </a:r>
                    </a:p>
                  </a:txBody>
                  <a:tcPr/>
                </a:tc>
                <a:tc>
                  <a:txBody>
                    <a:bodyPr/>
                    <a:lstStyle/>
                    <a:p>
                      <a:pPr algn="ctr"/>
                      <a:r>
                        <a:rPr lang="nl-NL" dirty="0"/>
                        <a:t>Niet</a:t>
                      </a:r>
                    </a:p>
                  </a:txBody>
                  <a:tcPr/>
                </a:tc>
                <a:extLst>
                  <a:ext uri="{0D108BD9-81ED-4DB2-BD59-A6C34878D82A}">
                    <a16:rowId xmlns:a16="http://schemas.microsoft.com/office/drawing/2014/main" xmlns="" val="2780729859"/>
                  </a:ext>
                </a:extLst>
              </a:tr>
              <a:tr h="370840">
                <a:tc>
                  <a:txBody>
                    <a:bodyPr/>
                    <a:lstStyle/>
                    <a:p>
                      <a:r>
                        <a:rPr lang="nl-NL" b="1" dirty="0"/>
                        <a:t>Logisch-rationeel</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Belangrijke of grote beslissingen die je lastig vindt</a:t>
                      </a:r>
                    </a:p>
                    <a:p>
                      <a:pPr marL="285750" indent="-285750">
                        <a:buFont typeface="Arial" panose="020B0604020202020204" pitchFamily="34" charset="0"/>
                        <a:buChar char="•"/>
                      </a:pPr>
                      <a:r>
                        <a:rPr lang="nl-NL" sz="1800" kern="1200" dirty="0">
                          <a:solidFill>
                            <a:schemeClr val="dk1"/>
                          </a:solidFill>
                          <a:latin typeface="+mn-lt"/>
                          <a:ea typeface="+mn-ea"/>
                          <a:cs typeface="+mn-cs"/>
                        </a:rPr>
                        <a:t>Veel info over alternatieven</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Aantal keuze-opties groot of eindeloos</a:t>
                      </a:r>
                    </a:p>
                    <a:p>
                      <a:pPr marL="285750" indent="-285750">
                        <a:buFont typeface="Arial" panose="020B0604020202020204" pitchFamily="34" charset="0"/>
                        <a:buChar char="•"/>
                      </a:pPr>
                      <a:r>
                        <a:rPr lang="nl-NL" sz="1800" kern="1200" dirty="0">
                          <a:solidFill>
                            <a:schemeClr val="dk1"/>
                          </a:solidFill>
                          <a:latin typeface="+mn-lt"/>
                          <a:ea typeface="+mn-ea"/>
                          <a:cs typeface="+mn-cs"/>
                        </a:rPr>
                        <a:t>Gevoelens spelen sterk mee</a:t>
                      </a:r>
                    </a:p>
                  </a:txBody>
                  <a:tcPr/>
                </a:tc>
                <a:extLst>
                  <a:ext uri="{0D108BD9-81ED-4DB2-BD59-A6C34878D82A}">
                    <a16:rowId xmlns:a16="http://schemas.microsoft.com/office/drawing/2014/main" xmlns="" val="10655541"/>
                  </a:ext>
                </a:extLst>
              </a:tr>
              <a:tr h="370840">
                <a:tc>
                  <a:txBody>
                    <a:bodyPr/>
                    <a:lstStyle/>
                    <a:p>
                      <a:r>
                        <a:rPr lang="nl-NL" b="1" dirty="0"/>
                        <a:t>Emotioneel</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Keuze vooral voor jezelf</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Keuze moeten uitleggen</a:t>
                      </a:r>
                    </a:p>
                  </a:txBody>
                  <a:tcPr/>
                </a:tc>
                <a:extLst>
                  <a:ext uri="{0D108BD9-81ED-4DB2-BD59-A6C34878D82A}">
                    <a16:rowId xmlns:a16="http://schemas.microsoft.com/office/drawing/2014/main" xmlns="" val="634102409"/>
                  </a:ext>
                </a:extLst>
              </a:tr>
              <a:tr h="370840">
                <a:tc>
                  <a:txBody>
                    <a:bodyPr/>
                    <a:lstStyle/>
                    <a:p>
                      <a:r>
                        <a:rPr lang="nl-NL" b="1" dirty="0"/>
                        <a:t>Impulsief</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Keuze niet zo belangrijk</a:t>
                      </a:r>
                    </a:p>
                    <a:p>
                      <a:pPr marL="285750" indent="-285750">
                        <a:buFont typeface="Arial" panose="020B0604020202020204" pitchFamily="34" charset="0"/>
                        <a:buChar char="•"/>
                      </a:pPr>
                      <a:r>
                        <a:rPr lang="nl-NL" sz="1800" kern="1200" dirty="0">
                          <a:solidFill>
                            <a:schemeClr val="dk1"/>
                          </a:solidFill>
                          <a:latin typeface="+mn-lt"/>
                          <a:ea typeface="+mn-ea"/>
                          <a:cs typeface="+mn-cs"/>
                        </a:rPr>
                        <a:t>Lage risico’s</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Keuze heeft grote gevolgen</a:t>
                      </a:r>
                    </a:p>
                    <a:p>
                      <a:pPr marL="285750" indent="-285750">
                        <a:buFont typeface="Arial" panose="020B0604020202020204" pitchFamily="34" charset="0"/>
                        <a:buChar char="•"/>
                      </a:pPr>
                      <a:r>
                        <a:rPr lang="nl-NL" sz="1800" kern="1200" dirty="0">
                          <a:solidFill>
                            <a:schemeClr val="dk1"/>
                          </a:solidFill>
                          <a:latin typeface="+mn-lt"/>
                          <a:ea typeface="+mn-ea"/>
                          <a:cs typeface="+mn-cs"/>
                        </a:rPr>
                        <a:t>Complex onderwerp</a:t>
                      </a:r>
                    </a:p>
                  </a:txBody>
                  <a:tcPr/>
                </a:tc>
                <a:extLst>
                  <a:ext uri="{0D108BD9-81ED-4DB2-BD59-A6C34878D82A}">
                    <a16:rowId xmlns:a16="http://schemas.microsoft.com/office/drawing/2014/main" xmlns="" val="268101960"/>
                  </a:ext>
                </a:extLst>
              </a:tr>
              <a:tr h="370840">
                <a:tc>
                  <a:txBody>
                    <a:bodyPr/>
                    <a:lstStyle/>
                    <a:p>
                      <a:r>
                        <a:rPr lang="nl-NL" b="1" dirty="0"/>
                        <a:t>Uitstellend</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Beslissing niet zo belangrijk</a:t>
                      </a:r>
                    </a:p>
                  </a:txBody>
                  <a:tcPr/>
                </a:tc>
                <a:tc>
                  <a:txBody>
                    <a:bodyPr/>
                    <a:lstStyle/>
                    <a:p>
                      <a:pPr marL="285750" indent="-285750">
                        <a:buFont typeface="Arial" panose="020B0604020202020204" pitchFamily="34" charset="0"/>
                        <a:buChar char="•"/>
                      </a:pPr>
                      <a:r>
                        <a:rPr lang="nl-NL" sz="1800" kern="1200" dirty="0" err="1">
                          <a:solidFill>
                            <a:schemeClr val="dk1"/>
                          </a:solidFill>
                          <a:latin typeface="+mn-lt"/>
                          <a:ea typeface="+mn-ea"/>
                          <a:cs typeface="+mn-cs"/>
                        </a:rPr>
                        <a:t>Keuzesitutatie</a:t>
                      </a:r>
                      <a:r>
                        <a:rPr lang="nl-NL" sz="1800" kern="1200" dirty="0">
                          <a:solidFill>
                            <a:schemeClr val="dk1"/>
                          </a:solidFill>
                          <a:latin typeface="+mn-lt"/>
                          <a:ea typeface="+mn-ea"/>
                          <a:cs typeface="+mn-cs"/>
                        </a:rPr>
                        <a:t> gaat niet veranderen door uitstel</a:t>
                      </a:r>
                    </a:p>
                  </a:txBody>
                  <a:tcPr/>
                </a:tc>
                <a:extLst>
                  <a:ext uri="{0D108BD9-81ED-4DB2-BD59-A6C34878D82A}">
                    <a16:rowId xmlns:a16="http://schemas.microsoft.com/office/drawing/2014/main" xmlns="" val="1200441177"/>
                  </a:ext>
                </a:extLst>
              </a:tr>
              <a:tr h="370840">
                <a:tc>
                  <a:txBody>
                    <a:bodyPr/>
                    <a:lstStyle/>
                    <a:p>
                      <a:r>
                        <a:rPr lang="nl-NL" b="1" dirty="0"/>
                        <a:t>Eigenzinnig</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Keuze voor jou heel belangrijk</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Keuze heeft grote gevolgen voor anderen</a:t>
                      </a:r>
                    </a:p>
                    <a:p>
                      <a:pPr marL="285750" indent="-285750">
                        <a:buFont typeface="Arial" panose="020B0604020202020204" pitchFamily="34" charset="0"/>
                        <a:buChar char="•"/>
                      </a:pPr>
                      <a:r>
                        <a:rPr lang="nl-NL" sz="1800" kern="1200" dirty="0">
                          <a:solidFill>
                            <a:schemeClr val="dk1"/>
                          </a:solidFill>
                          <a:latin typeface="+mn-lt"/>
                          <a:ea typeface="+mn-ea"/>
                          <a:cs typeface="+mn-cs"/>
                        </a:rPr>
                        <a:t>Keuze is voor jou niet zo belangrijk</a:t>
                      </a:r>
                    </a:p>
                  </a:txBody>
                  <a:tcPr/>
                </a:tc>
                <a:extLst>
                  <a:ext uri="{0D108BD9-81ED-4DB2-BD59-A6C34878D82A}">
                    <a16:rowId xmlns:a16="http://schemas.microsoft.com/office/drawing/2014/main" xmlns="" val="127205612"/>
                  </a:ext>
                </a:extLst>
              </a:tr>
              <a:tr h="370840">
                <a:tc>
                  <a:txBody>
                    <a:bodyPr/>
                    <a:lstStyle/>
                    <a:p>
                      <a:r>
                        <a:rPr lang="nl-NL" b="1" dirty="0"/>
                        <a:t>Meegaand</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Beslissing is voor jou niet zo belangrijk</a:t>
                      </a:r>
                    </a:p>
                    <a:p>
                      <a:pPr marL="285750" indent="-285750">
                        <a:buFont typeface="Arial" panose="020B0604020202020204" pitchFamily="34" charset="0"/>
                        <a:buChar char="•"/>
                      </a:pPr>
                      <a:r>
                        <a:rPr lang="nl-NL" sz="1800" kern="1200" dirty="0">
                          <a:solidFill>
                            <a:schemeClr val="dk1"/>
                          </a:solidFill>
                          <a:latin typeface="+mn-lt"/>
                          <a:ea typeface="+mn-ea"/>
                          <a:cs typeface="+mn-cs"/>
                        </a:rPr>
                        <a:t>Anderen kunnen situatie beter beoordelen</a:t>
                      </a:r>
                    </a:p>
                  </a:txBody>
                  <a:tcPr/>
                </a:tc>
                <a:tc>
                  <a:txBody>
                    <a:bodyPr/>
                    <a:lstStyle/>
                    <a:p>
                      <a:pPr marL="285750" indent="-285750">
                        <a:buFont typeface="Arial" panose="020B0604020202020204" pitchFamily="34" charset="0"/>
                        <a:buChar char="•"/>
                      </a:pPr>
                      <a:r>
                        <a:rPr lang="nl-NL" sz="1800" kern="1200" dirty="0">
                          <a:solidFill>
                            <a:schemeClr val="dk1"/>
                          </a:solidFill>
                          <a:latin typeface="+mn-lt"/>
                          <a:ea typeface="+mn-ea"/>
                          <a:cs typeface="+mn-cs"/>
                        </a:rPr>
                        <a:t>Iedereen die je vraagt heeft andere mening</a:t>
                      </a:r>
                    </a:p>
                    <a:p>
                      <a:pPr marL="285750" indent="-285750">
                        <a:buFont typeface="Arial" panose="020B0604020202020204" pitchFamily="34" charset="0"/>
                        <a:buChar char="•"/>
                      </a:pPr>
                      <a:r>
                        <a:rPr lang="nl-NL" sz="1800" kern="1200" dirty="0">
                          <a:solidFill>
                            <a:schemeClr val="dk1"/>
                          </a:solidFill>
                          <a:latin typeface="+mn-lt"/>
                          <a:ea typeface="+mn-ea"/>
                          <a:cs typeface="+mn-cs"/>
                        </a:rPr>
                        <a:t>Belangrijk om zelf keuze te maken</a:t>
                      </a:r>
                    </a:p>
                  </a:txBody>
                  <a:tcPr/>
                </a:tc>
                <a:extLst>
                  <a:ext uri="{0D108BD9-81ED-4DB2-BD59-A6C34878D82A}">
                    <a16:rowId xmlns:a16="http://schemas.microsoft.com/office/drawing/2014/main" xmlns="" val="1830552764"/>
                  </a:ext>
                </a:extLst>
              </a:tr>
            </a:tbl>
          </a:graphicData>
        </a:graphic>
      </p:graphicFrame>
    </p:spTree>
    <p:extLst>
      <p:ext uri="{BB962C8B-B14F-4D97-AF65-F5344CB8AC3E}">
        <p14:creationId xmlns:p14="http://schemas.microsoft.com/office/powerpoint/2010/main" val="15821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Keuzestijlen en kernkwadranten</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234723" y="1286959"/>
            <a:ext cx="11115353" cy="4832092"/>
          </a:xfrm>
          <a:prstGeom prst="rect">
            <a:avLst/>
          </a:prstGeom>
          <a:noFill/>
        </p:spPr>
        <p:txBody>
          <a:bodyPr wrap="square">
            <a:spAutoFit/>
          </a:bodyPr>
          <a:lstStyle/>
          <a:p>
            <a:r>
              <a:rPr lang="nl-NL" sz="2800" dirty="0"/>
              <a:t>Elke </a:t>
            </a:r>
            <a:r>
              <a:rPr lang="nl-NL" sz="2800" b="1" dirty="0"/>
              <a:t>kwaliteit</a:t>
            </a:r>
            <a:r>
              <a:rPr lang="nl-NL" sz="2800" dirty="0"/>
              <a:t> moet in balans zijn met een aanvullende kwaliteit. Je moet van de kwaliteit niet </a:t>
            </a:r>
            <a:r>
              <a:rPr lang="nl-NL" sz="2800" u="sng" dirty="0"/>
              <a:t>teveel</a:t>
            </a:r>
            <a:r>
              <a:rPr lang="nl-NL" sz="2800" dirty="0"/>
              <a:t> inzetten. </a:t>
            </a:r>
          </a:p>
          <a:p>
            <a:endParaRPr lang="nl-NL" sz="2800" dirty="0"/>
          </a:p>
          <a:p>
            <a:r>
              <a:rPr lang="nl-NL" sz="2800" dirty="0"/>
              <a:t>Een </a:t>
            </a:r>
            <a:r>
              <a:rPr lang="nl-NL" sz="2800" u="sng" dirty="0"/>
              <a:t>teveel</a:t>
            </a:r>
            <a:r>
              <a:rPr lang="nl-NL" sz="2800" dirty="0"/>
              <a:t> van een (kern)kwaliteit leidt tot een zg. </a:t>
            </a:r>
            <a:r>
              <a:rPr lang="nl-NL" sz="2800" b="1" dirty="0"/>
              <a:t>valkuil</a:t>
            </a:r>
            <a:r>
              <a:rPr lang="nl-NL" sz="2800" dirty="0"/>
              <a:t>. Je zet je kwaliteit </a:t>
            </a:r>
            <a:r>
              <a:rPr lang="nl-NL" sz="2800" u="sng" dirty="0"/>
              <a:t>teveel</a:t>
            </a:r>
            <a:r>
              <a:rPr lang="nl-NL" sz="2800" dirty="0"/>
              <a:t> in.</a:t>
            </a:r>
          </a:p>
          <a:p>
            <a:endParaRPr lang="nl-NL" sz="2800" dirty="0"/>
          </a:p>
          <a:p>
            <a:r>
              <a:rPr lang="nl-NL" sz="2800" b="1" dirty="0"/>
              <a:t>Uitdaging</a:t>
            </a:r>
            <a:r>
              <a:rPr lang="nl-NL" sz="2800" dirty="0"/>
              <a:t>: werk aan de aanvullende kwaliteit, deze houdt de eerste kwaliteit in balans</a:t>
            </a:r>
          </a:p>
          <a:p>
            <a:endParaRPr lang="nl-NL" sz="2800" dirty="0"/>
          </a:p>
          <a:p>
            <a:r>
              <a:rPr lang="nl-NL" sz="2800" dirty="0"/>
              <a:t>Is er geen balans, dan erger je je </a:t>
            </a:r>
            <a:r>
              <a:rPr lang="nl-NL" sz="2800" b="1" dirty="0"/>
              <a:t>(allergie) </a:t>
            </a:r>
            <a:r>
              <a:rPr lang="nl-NL" sz="2800" dirty="0"/>
              <a:t>aan mensen die veel van de aanvullende kwaliteit laten zien (dus jouw gebrek aan…)</a:t>
            </a:r>
          </a:p>
        </p:txBody>
      </p:sp>
    </p:spTree>
    <p:extLst>
      <p:ext uri="{BB962C8B-B14F-4D97-AF65-F5344CB8AC3E}">
        <p14:creationId xmlns:p14="http://schemas.microsoft.com/office/powerpoint/2010/main" val="21735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Logisch-rationele en emotionele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19" name="Groep 18">
            <a:extLst>
              <a:ext uri="{FF2B5EF4-FFF2-40B4-BE49-F238E27FC236}">
                <a16:creationId xmlns:a16="http://schemas.microsoft.com/office/drawing/2014/main" xmlns="" id="{16F37752-EA05-021A-9022-A9DB7B0FC79A}"/>
              </a:ext>
            </a:extLst>
          </p:cNvPr>
          <p:cNvGrpSpPr/>
          <p:nvPr/>
        </p:nvGrpSpPr>
        <p:grpSpPr>
          <a:xfrm>
            <a:off x="595900" y="2203353"/>
            <a:ext cx="4488095" cy="2848928"/>
            <a:chOff x="595900" y="2224758"/>
            <a:chExt cx="4488095" cy="2848928"/>
          </a:xfrm>
        </p:grpSpPr>
        <p:sp>
          <p:nvSpPr>
            <p:cNvPr id="5" name="Tekstvak 4">
              <a:extLst>
                <a:ext uri="{FF2B5EF4-FFF2-40B4-BE49-F238E27FC236}">
                  <a16:creationId xmlns:a16="http://schemas.microsoft.com/office/drawing/2014/main" xmlns="" id="{77799AC8-E290-F45A-97A0-381E6038A6CA}"/>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Verstandelijk</a:t>
              </a:r>
            </a:p>
            <a:p>
              <a:pPr algn="ctr"/>
              <a:r>
                <a:rPr lang="nl-NL" dirty="0"/>
                <a:t>Logisch-rationeel</a:t>
              </a:r>
            </a:p>
            <a:p>
              <a:pPr algn="ctr"/>
              <a:r>
                <a:rPr lang="nl-NL" dirty="0"/>
                <a:t>Objectief</a:t>
              </a:r>
            </a:p>
          </p:txBody>
        </p:sp>
        <p:sp>
          <p:nvSpPr>
            <p:cNvPr id="6" name="Tekstvak 5">
              <a:extLst>
                <a:ext uri="{FF2B5EF4-FFF2-40B4-BE49-F238E27FC236}">
                  <a16:creationId xmlns:a16="http://schemas.microsoft.com/office/drawing/2014/main" xmlns="" id="{4EC72E77-9A07-C523-EEBF-83CC2B59C5F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Kil</a:t>
              </a:r>
            </a:p>
            <a:p>
              <a:pPr algn="ctr"/>
              <a:r>
                <a:rPr lang="nl-NL" dirty="0"/>
                <a:t>Technocratisch</a:t>
              </a:r>
            </a:p>
            <a:p>
              <a:pPr algn="ctr"/>
              <a:r>
                <a:rPr lang="nl-NL" dirty="0"/>
                <a:t>Onpersoonlijk</a:t>
              </a:r>
            </a:p>
          </p:txBody>
        </p:sp>
        <p:sp>
          <p:nvSpPr>
            <p:cNvPr id="7" name="Tekstvak 6">
              <a:extLst>
                <a:ext uri="{FF2B5EF4-FFF2-40B4-BE49-F238E27FC236}">
                  <a16:creationId xmlns:a16="http://schemas.microsoft.com/office/drawing/2014/main" xmlns="" id="{6A9C742D-BB7F-8F6E-1920-12151600E10B}"/>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Emotioneel</a:t>
              </a:r>
            </a:p>
            <a:p>
              <a:pPr algn="ctr"/>
              <a:r>
                <a:rPr lang="nl-NL" dirty="0"/>
                <a:t>Subjectief</a:t>
              </a:r>
            </a:p>
            <a:p>
              <a:pPr algn="ctr"/>
              <a:r>
                <a:rPr lang="nl-NL" dirty="0"/>
                <a:t>Gevoelsmatig</a:t>
              </a:r>
            </a:p>
          </p:txBody>
        </p:sp>
        <p:sp>
          <p:nvSpPr>
            <p:cNvPr id="8" name="Tekstvak 7">
              <a:extLst>
                <a:ext uri="{FF2B5EF4-FFF2-40B4-BE49-F238E27FC236}">
                  <a16:creationId xmlns:a16="http://schemas.microsoft.com/office/drawing/2014/main" xmlns="" id="{60E7EBFD-06DD-45D9-62F1-1CA7749C8E8E}"/>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Sentimenteel</a:t>
              </a:r>
            </a:p>
            <a:p>
              <a:pPr algn="ctr"/>
              <a:r>
                <a:rPr lang="nl-NL" dirty="0"/>
                <a:t>Wispelturig</a:t>
              </a:r>
            </a:p>
            <a:p>
              <a:pPr algn="ctr"/>
              <a:endParaRPr lang="nl-NL" dirty="0"/>
            </a:p>
          </p:txBody>
        </p:sp>
        <p:sp>
          <p:nvSpPr>
            <p:cNvPr id="9" name="Tekstvak 8">
              <a:extLst>
                <a:ext uri="{FF2B5EF4-FFF2-40B4-BE49-F238E27FC236}">
                  <a16:creationId xmlns:a16="http://schemas.microsoft.com/office/drawing/2014/main" xmlns="" id="{85E00C3B-9426-C60D-A59A-F6AF24A8E557}"/>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10" name="Tekstvak 9">
              <a:extLst>
                <a:ext uri="{FF2B5EF4-FFF2-40B4-BE49-F238E27FC236}">
                  <a16:creationId xmlns:a16="http://schemas.microsoft.com/office/drawing/2014/main" xmlns="" id="{302271DF-F6A9-9244-53E8-6AAB29B1748F}"/>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11" name="Tekstvak 10">
              <a:extLst>
                <a:ext uri="{FF2B5EF4-FFF2-40B4-BE49-F238E27FC236}">
                  <a16:creationId xmlns:a16="http://schemas.microsoft.com/office/drawing/2014/main" xmlns="" id="{8A0D96F5-6634-1CDC-BFF1-7D6BBF86C0BD}"/>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12" name="Tekstvak 11">
              <a:extLst>
                <a:ext uri="{FF2B5EF4-FFF2-40B4-BE49-F238E27FC236}">
                  <a16:creationId xmlns:a16="http://schemas.microsoft.com/office/drawing/2014/main" xmlns="" id="{436096DE-CE4D-141C-188C-A8627354695E}"/>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14" name="Rechte verbindingslijn met pijl 13">
              <a:extLst>
                <a:ext uri="{FF2B5EF4-FFF2-40B4-BE49-F238E27FC236}">
                  <a16:creationId xmlns:a16="http://schemas.microsoft.com/office/drawing/2014/main" xmlns="" id="{15C4D27B-029A-3D7A-CC5D-B4545D8F16B7}"/>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xmlns="" id="{E2BEE907-D6A5-6FF8-FA59-0D1195D13851}"/>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xmlns="" id="{968FB47B-0A57-B524-8DE1-398154789498}"/>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4C5781C9-5610-A36A-7F68-FF74136C3E18}"/>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0" name="Groep 19">
            <a:extLst>
              <a:ext uri="{FF2B5EF4-FFF2-40B4-BE49-F238E27FC236}">
                <a16:creationId xmlns:a16="http://schemas.microsoft.com/office/drawing/2014/main" xmlns="" id="{9F323E01-D864-0DDD-F7AE-D14ADF2541C0}"/>
              </a:ext>
            </a:extLst>
          </p:cNvPr>
          <p:cNvGrpSpPr/>
          <p:nvPr/>
        </p:nvGrpSpPr>
        <p:grpSpPr>
          <a:xfrm>
            <a:off x="6386184" y="2203353"/>
            <a:ext cx="4488095" cy="2848928"/>
            <a:chOff x="595900" y="2224758"/>
            <a:chExt cx="4488095" cy="2848928"/>
          </a:xfrm>
        </p:grpSpPr>
        <p:sp>
          <p:nvSpPr>
            <p:cNvPr id="21" name="Tekstvak 20">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Emotioneel</a:t>
              </a:r>
            </a:p>
            <a:p>
              <a:pPr algn="ctr"/>
              <a:r>
                <a:rPr lang="nl-NL" dirty="0"/>
                <a:t>Subjectief</a:t>
              </a:r>
            </a:p>
            <a:p>
              <a:pPr algn="ctr"/>
              <a:r>
                <a:rPr lang="nl-NL" dirty="0"/>
                <a:t>Gevoelsmatig </a:t>
              </a:r>
            </a:p>
          </p:txBody>
        </p:sp>
        <p:sp>
          <p:nvSpPr>
            <p:cNvPr id="22" name="Tekstvak 21">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Sentimenteel</a:t>
              </a:r>
            </a:p>
            <a:p>
              <a:pPr algn="ctr"/>
              <a:r>
                <a:rPr lang="nl-NL" dirty="0"/>
                <a:t>Wispelturig</a:t>
              </a:r>
            </a:p>
            <a:p>
              <a:pPr algn="ctr"/>
              <a:endParaRPr lang="nl-NL" dirty="0"/>
            </a:p>
          </p:txBody>
        </p:sp>
        <p:sp>
          <p:nvSpPr>
            <p:cNvPr id="23" name="Tekstvak 22">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Verstandelijk</a:t>
              </a:r>
            </a:p>
            <a:p>
              <a:pPr algn="ctr"/>
              <a:r>
                <a:rPr lang="nl-NL" dirty="0"/>
                <a:t>Logisch-rationeel</a:t>
              </a:r>
            </a:p>
            <a:p>
              <a:pPr algn="ctr"/>
              <a:r>
                <a:rPr lang="nl-NL" dirty="0"/>
                <a:t>Objectief </a:t>
              </a:r>
            </a:p>
          </p:txBody>
        </p:sp>
        <p:sp>
          <p:nvSpPr>
            <p:cNvPr id="24" name="Tekstvak 23">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Kil</a:t>
              </a:r>
            </a:p>
            <a:p>
              <a:pPr algn="ctr"/>
              <a:r>
                <a:rPr lang="nl-NL" dirty="0"/>
                <a:t>Technocratisch</a:t>
              </a:r>
            </a:p>
            <a:p>
              <a:pPr algn="ctr"/>
              <a:r>
                <a:rPr lang="nl-NL" dirty="0"/>
                <a:t>Onpersoonlijk </a:t>
              </a:r>
            </a:p>
          </p:txBody>
        </p:sp>
        <p:sp>
          <p:nvSpPr>
            <p:cNvPr id="25" name="Tekstvak 24">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26" name="Tekstvak 25">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27" name="Tekstvak 26">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28" name="Tekstvak 27">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29" name="Rechte verbindingslijn met pijl 28">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3" name="Tekstvak 32">
            <a:extLst>
              <a:ext uri="{FF2B5EF4-FFF2-40B4-BE49-F238E27FC236}">
                <a16:creationId xmlns:a16="http://schemas.microsoft.com/office/drawing/2014/main" xmlns="" id="{B28E3948-FD52-48CB-1CF2-BD4D037C86AE}"/>
              </a:ext>
            </a:extLst>
          </p:cNvPr>
          <p:cNvSpPr txBox="1"/>
          <p:nvPr/>
        </p:nvSpPr>
        <p:spPr>
          <a:xfrm>
            <a:off x="1664230" y="5261922"/>
            <a:ext cx="3338991" cy="1077218"/>
          </a:xfrm>
          <a:prstGeom prst="rect">
            <a:avLst/>
          </a:prstGeom>
          <a:noFill/>
        </p:spPr>
        <p:txBody>
          <a:bodyPr wrap="none" rtlCol="0">
            <a:spAutoFit/>
          </a:bodyPr>
          <a:lstStyle/>
          <a:p>
            <a:r>
              <a:rPr lang="nl-NL" sz="3200" dirty="0"/>
              <a:t>Logisch-rationele </a:t>
            </a:r>
          </a:p>
          <a:p>
            <a:r>
              <a:rPr lang="nl-NL" sz="3200" dirty="0"/>
              <a:t>kiezer</a:t>
            </a:r>
          </a:p>
        </p:txBody>
      </p:sp>
      <p:sp>
        <p:nvSpPr>
          <p:cNvPr id="34" name="Tekstvak 33">
            <a:extLst>
              <a:ext uri="{FF2B5EF4-FFF2-40B4-BE49-F238E27FC236}">
                <a16:creationId xmlns:a16="http://schemas.microsoft.com/office/drawing/2014/main" xmlns="" id="{77CB3BDB-0843-EC7B-FB63-8D428FB70F0F}"/>
              </a:ext>
            </a:extLst>
          </p:cNvPr>
          <p:cNvSpPr txBox="1"/>
          <p:nvPr/>
        </p:nvSpPr>
        <p:spPr>
          <a:xfrm>
            <a:off x="7281178" y="5290055"/>
            <a:ext cx="2294218" cy="1077218"/>
          </a:xfrm>
          <a:prstGeom prst="rect">
            <a:avLst/>
          </a:prstGeom>
          <a:noFill/>
        </p:spPr>
        <p:txBody>
          <a:bodyPr wrap="none" rtlCol="0">
            <a:spAutoFit/>
          </a:bodyPr>
          <a:lstStyle/>
          <a:p>
            <a:pPr algn="r"/>
            <a:r>
              <a:rPr lang="nl-NL" sz="3200" dirty="0"/>
              <a:t>Emotionele </a:t>
            </a:r>
          </a:p>
          <a:p>
            <a:pPr algn="r"/>
            <a:r>
              <a:rPr lang="nl-NL" sz="3200" dirty="0"/>
              <a:t>kiezer</a:t>
            </a:r>
          </a:p>
        </p:txBody>
      </p:sp>
      <p:pic>
        <p:nvPicPr>
          <p:cNvPr id="36" name="Afbeelding 35">
            <a:extLst>
              <a:ext uri="{FF2B5EF4-FFF2-40B4-BE49-F238E27FC236}">
                <a16:creationId xmlns:a16="http://schemas.microsoft.com/office/drawing/2014/main" xmlns="" id="{839FE602-D76E-9AC7-2333-C503F68F0A2E}"/>
              </a:ext>
            </a:extLst>
          </p:cNvPr>
          <p:cNvPicPr>
            <a:picLocks noChangeAspect="1"/>
          </p:cNvPicPr>
          <p:nvPr/>
        </p:nvPicPr>
        <p:blipFill>
          <a:blip r:embed="rId2"/>
          <a:stretch>
            <a:fillRect/>
          </a:stretch>
        </p:blipFill>
        <p:spPr>
          <a:xfrm>
            <a:off x="9729870" y="5344422"/>
            <a:ext cx="1144408" cy="994718"/>
          </a:xfrm>
          <a:prstGeom prst="rect">
            <a:avLst/>
          </a:prstGeom>
        </p:spPr>
      </p:pic>
      <p:pic>
        <p:nvPicPr>
          <p:cNvPr id="38" name="Afbeelding 37">
            <a:extLst>
              <a:ext uri="{FF2B5EF4-FFF2-40B4-BE49-F238E27FC236}">
                <a16:creationId xmlns:a16="http://schemas.microsoft.com/office/drawing/2014/main" xmlns="" id="{7DFA5FF6-6134-1834-3FD8-C189D65AC861}"/>
              </a:ext>
            </a:extLst>
          </p:cNvPr>
          <p:cNvPicPr>
            <a:picLocks noChangeAspect="1"/>
          </p:cNvPicPr>
          <p:nvPr/>
        </p:nvPicPr>
        <p:blipFill>
          <a:blip r:embed="rId3"/>
          <a:stretch>
            <a:fillRect/>
          </a:stretch>
        </p:blipFill>
        <p:spPr>
          <a:xfrm>
            <a:off x="579898" y="5303172"/>
            <a:ext cx="1084332" cy="994718"/>
          </a:xfrm>
          <a:prstGeom prst="rect">
            <a:avLst/>
          </a:prstGeom>
        </p:spPr>
      </p:pic>
    </p:spTree>
    <p:extLst>
      <p:ext uri="{BB962C8B-B14F-4D97-AF65-F5344CB8AC3E}">
        <p14:creationId xmlns:p14="http://schemas.microsoft.com/office/powerpoint/2010/main" val="1196467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Eigenzinnige en meegaande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19" name="Groep 18">
            <a:extLst>
              <a:ext uri="{FF2B5EF4-FFF2-40B4-BE49-F238E27FC236}">
                <a16:creationId xmlns:a16="http://schemas.microsoft.com/office/drawing/2014/main" xmlns="" id="{16F37752-EA05-021A-9022-A9DB7B0FC79A}"/>
              </a:ext>
            </a:extLst>
          </p:cNvPr>
          <p:cNvGrpSpPr/>
          <p:nvPr/>
        </p:nvGrpSpPr>
        <p:grpSpPr>
          <a:xfrm>
            <a:off x="595900" y="2203353"/>
            <a:ext cx="4488095" cy="2848928"/>
            <a:chOff x="595900" y="2224758"/>
            <a:chExt cx="4488095" cy="2848928"/>
          </a:xfrm>
        </p:grpSpPr>
        <p:sp>
          <p:nvSpPr>
            <p:cNvPr id="5" name="Tekstvak 4">
              <a:extLst>
                <a:ext uri="{FF2B5EF4-FFF2-40B4-BE49-F238E27FC236}">
                  <a16:creationId xmlns:a16="http://schemas.microsoft.com/office/drawing/2014/main" xmlns="" id="{77799AC8-E290-F45A-97A0-381E6038A6CA}"/>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Eigengereid</a:t>
              </a:r>
            </a:p>
            <a:p>
              <a:pPr algn="ctr"/>
              <a:r>
                <a:rPr lang="nl-NL" dirty="0"/>
                <a:t>Zelfstandig</a:t>
              </a:r>
            </a:p>
            <a:p>
              <a:pPr algn="ctr"/>
              <a:endParaRPr lang="nl-NL" dirty="0"/>
            </a:p>
          </p:txBody>
        </p:sp>
        <p:sp>
          <p:nvSpPr>
            <p:cNvPr id="6" name="Tekstvak 5">
              <a:extLst>
                <a:ext uri="{FF2B5EF4-FFF2-40B4-BE49-F238E27FC236}">
                  <a16:creationId xmlns:a16="http://schemas.microsoft.com/office/drawing/2014/main" xmlns="" id="{4EC72E77-9A07-C523-EEBF-83CC2B59C5F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Egocentrisch</a:t>
              </a:r>
            </a:p>
            <a:p>
              <a:pPr algn="ctr"/>
              <a:r>
                <a:rPr lang="nl-NL" dirty="0"/>
                <a:t>Dominant</a:t>
              </a:r>
            </a:p>
            <a:p>
              <a:pPr algn="ctr"/>
              <a:endParaRPr lang="nl-NL" dirty="0"/>
            </a:p>
          </p:txBody>
        </p:sp>
        <p:sp>
          <p:nvSpPr>
            <p:cNvPr id="7" name="Tekstvak 6">
              <a:extLst>
                <a:ext uri="{FF2B5EF4-FFF2-40B4-BE49-F238E27FC236}">
                  <a16:creationId xmlns:a16="http://schemas.microsoft.com/office/drawing/2014/main" xmlns="" id="{6A9C742D-BB7F-8F6E-1920-12151600E10B}"/>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Sociaal</a:t>
              </a:r>
            </a:p>
            <a:p>
              <a:pPr algn="ctr"/>
              <a:r>
                <a:rPr lang="nl-NL" dirty="0"/>
                <a:t>Betrokken</a:t>
              </a:r>
            </a:p>
            <a:p>
              <a:pPr algn="ctr"/>
              <a:r>
                <a:rPr lang="nl-NL" dirty="0"/>
                <a:t>Meegaand</a:t>
              </a:r>
            </a:p>
          </p:txBody>
        </p:sp>
        <p:sp>
          <p:nvSpPr>
            <p:cNvPr id="8" name="Tekstvak 7">
              <a:extLst>
                <a:ext uri="{FF2B5EF4-FFF2-40B4-BE49-F238E27FC236}">
                  <a16:creationId xmlns:a16="http://schemas.microsoft.com/office/drawing/2014/main" xmlns="" id="{60E7EBFD-06DD-45D9-62F1-1CA7749C8E8E}"/>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Aanpassend</a:t>
              </a:r>
            </a:p>
            <a:p>
              <a:pPr algn="ctr"/>
              <a:r>
                <a:rPr lang="nl-NL" dirty="0"/>
                <a:t>Meeloper</a:t>
              </a:r>
            </a:p>
            <a:p>
              <a:pPr algn="ctr"/>
              <a:endParaRPr lang="nl-NL" dirty="0"/>
            </a:p>
          </p:txBody>
        </p:sp>
        <p:sp>
          <p:nvSpPr>
            <p:cNvPr id="9" name="Tekstvak 8">
              <a:extLst>
                <a:ext uri="{FF2B5EF4-FFF2-40B4-BE49-F238E27FC236}">
                  <a16:creationId xmlns:a16="http://schemas.microsoft.com/office/drawing/2014/main" xmlns="" id="{85E00C3B-9426-C60D-A59A-F6AF24A8E557}"/>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10" name="Tekstvak 9">
              <a:extLst>
                <a:ext uri="{FF2B5EF4-FFF2-40B4-BE49-F238E27FC236}">
                  <a16:creationId xmlns:a16="http://schemas.microsoft.com/office/drawing/2014/main" xmlns="" id="{302271DF-F6A9-9244-53E8-6AAB29B1748F}"/>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11" name="Tekstvak 10">
              <a:extLst>
                <a:ext uri="{FF2B5EF4-FFF2-40B4-BE49-F238E27FC236}">
                  <a16:creationId xmlns:a16="http://schemas.microsoft.com/office/drawing/2014/main" xmlns="" id="{8A0D96F5-6634-1CDC-BFF1-7D6BBF86C0BD}"/>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12" name="Tekstvak 11">
              <a:extLst>
                <a:ext uri="{FF2B5EF4-FFF2-40B4-BE49-F238E27FC236}">
                  <a16:creationId xmlns:a16="http://schemas.microsoft.com/office/drawing/2014/main" xmlns="" id="{436096DE-CE4D-141C-188C-A8627354695E}"/>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14" name="Rechte verbindingslijn met pijl 13">
              <a:extLst>
                <a:ext uri="{FF2B5EF4-FFF2-40B4-BE49-F238E27FC236}">
                  <a16:creationId xmlns:a16="http://schemas.microsoft.com/office/drawing/2014/main" xmlns="" id="{15C4D27B-029A-3D7A-CC5D-B4545D8F16B7}"/>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xmlns="" id="{E2BEE907-D6A5-6FF8-FA59-0D1195D13851}"/>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xmlns="" id="{968FB47B-0A57-B524-8DE1-398154789498}"/>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4C5781C9-5610-A36A-7F68-FF74136C3E18}"/>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0" name="Groep 19">
            <a:extLst>
              <a:ext uri="{FF2B5EF4-FFF2-40B4-BE49-F238E27FC236}">
                <a16:creationId xmlns:a16="http://schemas.microsoft.com/office/drawing/2014/main" xmlns="" id="{9F323E01-D864-0DDD-F7AE-D14ADF2541C0}"/>
              </a:ext>
            </a:extLst>
          </p:cNvPr>
          <p:cNvGrpSpPr/>
          <p:nvPr/>
        </p:nvGrpSpPr>
        <p:grpSpPr>
          <a:xfrm>
            <a:off x="6386184" y="2203353"/>
            <a:ext cx="4488095" cy="2848928"/>
            <a:chOff x="595900" y="2224758"/>
            <a:chExt cx="4488095" cy="2848928"/>
          </a:xfrm>
        </p:grpSpPr>
        <p:sp>
          <p:nvSpPr>
            <p:cNvPr id="21" name="Tekstvak 20">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Sociaal</a:t>
              </a:r>
            </a:p>
            <a:p>
              <a:pPr algn="ctr"/>
              <a:r>
                <a:rPr lang="nl-NL" dirty="0"/>
                <a:t>Betrokken</a:t>
              </a:r>
            </a:p>
            <a:p>
              <a:pPr algn="ctr"/>
              <a:r>
                <a:rPr lang="nl-NL" dirty="0"/>
                <a:t>Meegaand</a:t>
              </a:r>
            </a:p>
          </p:txBody>
        </p:sp>
        <p:sp>
          <p:nvSpPr>
            <p:cNvPr id="22" name="Tekstvak 21">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Aanpassend</a:t>
              </a:r>
            </a:p>
            <a:p>
              <a:pPr algn="ctr"/>
              <a:r>
                <a:rPr lang="nl-NL" dirty="0"/>
                <a:t>Meeloper</a:t>
              </a:r>
            </a:p>
            <a:p>
              <a:pPr algn="ctr"/>
              <a:endParaRPr lang="nl-NL" dirty="0"/>
            </a:p>
          </p:txBody>
        </p:sp>
        <p:sp>
          <p:nvSpPr>
            <p:cNvPr id="23" name="Tekstvak 22">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Eigengereid</a:t>
              </a:r>
            </a:p>
            <a:p>
              <a:pPr algn="ctr"/>
              <a:r>
                <a:rPr lang="nl-NL" dirty="0"/>
                <a:t>Zelfstandig</a:t>
              </a:r>
            </a:p>
            <a:p>
              <a:pPr algn="ctr"/>
              <a:endParaRPr lang="nl-NL" dirty="0"/>
            </a:p>
          </p:txBody>
        </p:sp>
        <p:sp>
          <p:nvSpPr>
            <p:cNvPr id="24" name="Tekstvak 23">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Egocentrisch</a:t>
              </a:r>
            </a:p>
            <a:p>
              <a:pPr algn="ctr"/>
              <a:r>
                <a:rPr lang="nl-NL" dirty="0"/>
                <a:t>Dominant</a:t>
              </a:r>
            </a:p>
            <a:p>
              <a:pPr algn="ctr"/>
              <a:endParaRPr lang="nl-NL" dirty="0"/>
            </a:p>
          </p:txBody>
        </p:sp>
        <p:sp>
          <p:nvSpPr>
            <p:cNvPr id="25" name="Tekstvak 24">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26" name="Tekstvak 25">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27" name="Tekstvak 26">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28" name="Tekstvak 27">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29" name="Rechte verbindingslijn met pijl 28">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6" name="Tekstvak 15">
            <a:extLst>
              <a:ext uri="{FF2B5EF4-FFF2-40B4-BE49-F238E27FC236}">
                <a16:creationId xmlns:a16="http://schemas.microsoft.com/office/drawing/2014/main" xmlns="" id="{05782E83-4A50-FE24-2CE1-04B42E2981A6}"/>
              </a:ext>
            </a:extLst>
          </p:cNvPr>
          <p:cNvSpPr txBox="1"/>
          <p:nvPr/>
        </p:nvSpPr>
        <p:spPr>
          <a:xfrm>
            <a:off x="1664231" y="5261922"/>
            <a:ext cx="2661190" cy="1077218"/>
          </a:xfrm>
          <a:prstGeom prst="rect">
            <a:avLst/>
          </a:prstGeom>
          <a:noFill/>
        </p:spPr>
        <p:txBody>
          <a:bodyPr wrap="square" rtlCol="0">
            <a:spAutoFit/>
          </a:bodyPr>
          <a:lstStyle/>
          <a:p>
            <a:r>
              <a:rPr lang="nl-NL" sz="3200" dirty="0"/>
              <a:t>Eigenzinnige kiezer</a:t>
            </a:r>
          </a:p>
        </p:txBody>
      </p:sp>
      <p:sp>
        <p:nvSpPr>
          <p:cNvPr id="33" name="Tekstvak 32">
            <a:extLst>
              <a:ext uri="{FF2B5EF4-FFF2-40B4-BE49-F238E27FC236}">
                <a16:creationId xmlns:a16="http://schemas.microsoft.com/office/drawing/2014/main" xmlns="" id="{86DEC047-5571-095F-6329-E3BBAE5FE6B3}"/>
              </a:ext>
            </a:extLst>
          </p:cNvPr>
          <p:cNvSpPr txBox="1"/>
          <p:nvPr/>
        </p:nvSpPr>
        <p:spPr>
          <a:xfrm>
            <a:off x="7329075" y="5290055"/>
            <a:ext cx="2246321" cy="1077218"/>
          </a:xfrm>
          <a:prstGeom prst="rect">
            <a:avLst/>
          </a:prstGeom>
          <a:noFill/>
        </p:spPr>
        <p:txBody>
          <a:bodyPr wrap="none" rtlCol="0">
            <a:spAutoFit/>
          </a:bodyPr>
          <a:lstStyle/>
          <a:p>
            <a:pPr algn="r"/>
            <a:r>
              <a:rPr lang="nl-NL" sz="3200" dirty="0"/>
              <a:t>Meegaande</a:t>
            </a:r>
          </a:p>
          <a:p>
            <a:pPr algn="r"/>
            <a:r>
              <a:rPr lang="nl-NL" sz="3200" dirty="0"/>
              <a:t>kiezer</a:t>
            </a:r>
          </a:p>
        </p:txBody>
      </p:sp>
      <p:pic>
        <p:nvPicPr>
          <p:cNvPr id="37" name="Afbeelding 36">
            <a:extLst>
              <a:ext uri="{FF2B5EF4-FFF2-40B4-BE49-F238E27FC236}">
                <a16:creationId xmlns:a16="http://schemas.microsoft.com/office/drawing/2014/main" xmlns="" id="{BEDE6FAF-4685-6102-0D1B-783588CBF150}"/>
              </a:ext>
            </a:extLst>
          </p:cNvPr>
          <p:cNvPicPr>
            <a:picLocks noChangeAspect="1"/>
          </p:cNvPicPr>
          <p:nvPr/>
        </p:nvPicPr>
        <p:blipFill>
          <a:blip r:embed="rId2"/>
          <a:stretch>
            <a:fillRect/>
          </a:stretch>
        </p:blipFill>
        <p:spPr>
          <a:xfrm>
            <a:off x="595900" y="5311193"/>
            <a:ext cx="1061214" cy="978675"/>
          </a:xfrm>
          <a:prstGeom prst="rect">
            <a:avLst/>
          </a:prstGeom>
        </p:spPr>
      </p:pic>
      <p:pic>
        <p:nvPicPr>
          <p:cNvPr id="39" name="Afbeelding 38">
            <a:extLst>
              <a:ext uri="{FF2B5EF4-FFF2-40B4-BE49-F238E27FC236}">
                <a16:creationId xmlns:a16="http://schemas.microsoft.com/office/drawing/2014/main" xmlns="" id="{0AF7AB3C-DCB6-F125-BA6B-904E7B4B537A}"/>
              </a:ext>
            </a:extLst>
          </p:cNvPr>
          <p:cNvPicPr>
            <a:picLocks noChangeAspect="1"/>
          </p:cNvPicPr>
          <p:nvPr/>
        </p:nvPicPr>
        <p:blipFill>
          <a:blip r:embed="rId3"/>
          <a:stretch>
            <a:fillRect/>
          </a:stretch>
        </p:blipFill>
        <p:spPr>
          <a:xfrm>
            <a:off x="9791440" y="5340690"/>
            <a:ext cx="1082838" cy="975948"/>
          </a:xfrm>
          <a:prstGeom prst="rect">
            <a:avLst/>
          </a:prstGeom>
        </p:spPr>
      </p:pic>
    </p:spTree>
    <p:extLst>
      <p:ext uri="{BB962C8B-B14F-4D97-AF65-F5344CB8AC3E}">
        <p14:creationId xmlns:p14="http://schemas.microsoft.com/office/powerpoint/2010/main" val="3287217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Eigenzinnige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19" name="Groep 18">
            <a:extLst>
              <a:ext uri="{FF2B5EF4-FFF2-40B4-BE49-F238E27FC236}">
                <a16:creationId xmlns:a16="http://schemas.microsoft.com/office/drawing/2014/main" xmlns="" id="{16F37752-EA05-021A-9022-A9DB7B0FC79A}"/>
              </a:ext>
            </a:extLst>
          </p:cNvPr>
          <p:cNvGrpSpPr/>
          <p:nvPr/>
        </p:nvGrpSpPr>
        <p:grpSpPr>
          <a:xfrm>
            <a:off x="595900" y="2203353"/>
            <a:ext cx="4488095" cy="2848928"/>
            <a:chOff x="595900" y="2224758"/>
            <a:chExt cx="4488095" cy="2848928"/>
          </a:xfrm>
        </p:grpSpPr>
        <p:sp>
          <p:nvSpPr>
            <p:cNvPr id="5" name="Tekstvak 4">
              <a:extLst>
                <a:ext uri="{FF2B5EF4-FFF2-40B4-BE49-F238E27FC236}">
                  <a16:creationId xmlns:a16="http://schemas.microsoft.com/office/drawing/2014/main" xmlns="" id="{77799AC8-E290-F45A-97A0-381E6038A6CA}"/>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Eigengereid</a:t>
              </a:r>
            </a:p>
            <a:p>
              <a:pPr algn="ctr"/>
              <a:r>
                <a:rPr lang="nl-NL" dirty="0"/>
                <a:t>Zelfstandig</a:t>
              </a:r>
            </a:p>
            <a:p>
              <a:pPr algn="ctr"/>
              <a:endParaRPr lang="nl-NL" dirty="0"/>
            </a:p>
          </p:txBody>
        </p:sp>
        <p:sp>
          <p:nvSpPr>
            <p:cNvPr id="6" name="Tekstvak 5">
              <a:extLst>
                <a:ext uri="{FF2B5EF4-FFF2-40B4-BE49-F238E27FC236}">
                  <a16:creationId xmlns:a16="http://schemas.microsoft.com/office/drawing/2014/main" xmlns="" id="{4EC72E77-9A07-C523-EEBF-83CC2B59C5F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Egocentrisch</a:t>
              </a:r>
            </a:p>
            <a:p>
              <a:pPr algn="ctr"/>
              <a:r>
                <a:rPr lang="nl-NL" dirty="0"/>
                <a:t>Dominant</a:t>
              </a:r>
            </a:p>
            <a:p>
              <a:pPr algn="ctr"/>
              <a:endParaRPr lang="nl-NL" dirty="0"/>
            </a:p>
          </p:txBody>
        </p:sp>
        <p:sp>
          <p:nvSpPr>
            <p:cNvPr id="7" name="Tekstvak 6">
              <a:extLst>
                <a:ext uri="{FF2B5EF4-FFF2-40B4-BE49-F238E27FC236}">
                  <a16:creationId xmlns:a16="http://schemas.microsoft.com/office/drawing/2014/main" xmlns="" id="{6A9C742D-BB7F-8F6E-1920-12151600E10B}"/>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Sociaal</a:t>
              </a:r>
            </a:p>
            <a:p>
              <a:pPr algn="ctr"/>
              <a:r>
                <a:rPr lang="nl-NL" dirty="0"/>
                <a:t>Betrokken</a:t>
              </a:r>
            </a:p>
            <a:p>
              <a:pPr algn="ctr"/>
              <a:r>
                <a:rPr lang="nl-NL" dirty="0"/>
                <a:t>Meegaand</a:t>
              </a:r>
            </a:p>
          </p:txBody>
        </p:sp>
        <p:sp>
          <p:nvSpPr>
            <p:cNvPr id="8" name="Tekstvak 7">
              <a:extLst>
                <a:ext uri="{FF2B5EF4-FFF2-40B4-BE49-F238E27FC236}">
                  <a16:creationId xmlns:a16="http://schemas.microsoft.com/office/drawing/2014/main" xmlns="" id="{60E7EBFD-06DD-45D9-62F1-1CA7749C8E8E}"/>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Aanpassend</a:t>
              </a:r>
            </a:p>
            <a:p>
              <a:pPr algn="ctr"/>
              <a:r>
                <a:rPr lang="nl-NL" dirty="0"/>
                <a:t>Meeloper</a:t>
              </a:r>
            </a:p>
            <a:p>
              <a:pPr algn="ctr"/>
              <a:endParaRPr lang="nl-NL" dirty="0"/>
            </a:p>
          </p:txBody>
        </p:sp>
        <p:sp>
          <p:nvSpPr>
            <p:cNvPr id="9" name="Tekstvak 8">
              <a:extLst>
                <a:ext uri="{FF2B5EF4-FFF2-40B4-BE49-F238E27FC236}">
                  <a16:creationId xmlns:a16="http://schemas.microsoft.com/office/drawing/2014/main" xmlns="" id="{85E00C3B-9426-C60D-A59A-F6AF24A8E557}"/>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10" name="Tekstvak 9">
              <a:extLst>
                <a:ext uri="{FF2B5EF4-FFF2-40B4-BE49-F238E27FC236}">
                  <a16:creationId xmlns:a16="http://schemas.microsoft.com/office/drawing/2014/main" xmlns="" id="{302271DF-F6A9-9244-53E8-6AAB29B1748F}"/>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11" name="Tekstvak 10">
              <a:extLst>
                <a:ext uri="{FF2B5EF4-FFF2-40B4-BE49-F238E27FC236}">
                  <a16:creationId xmlns:a16="http://schemas.microsoft.com/office/drawing/2014/main" xmlns="" id="{8A0D96F5-6634-1CDC-BFF1-7D6BBF86C0BD}"/>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12" name="Tekstvak 11">
              <a:extLst>
                <a:ext uri="{FF2B5EF4-FFF2-40B4-BE49-F238E27FC236}">
                  <a16:creationId xmlns:a16="http://schemas.microsoft.com/office/drawing/2014/main" xmlns="" id="{436096DE-CE4D-141C-188C-A8627354695E}"/>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14" name="Rechte verbindingslijn met pijl 13">
              <a:extLst>
                <a:ext uri="{FF2B5EF4-FFF2-40B4-BE49-F238E27FC236}">
                  <a16:creationId xmlns:a16="http://schemas.microsoft.com/office/drawing/2014/main" xmlns="" id="{15C4D27B-029A-3D7A-CC5D-B4545D8F16B7}"/>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xmlns="" id="{E2BEE907-D6A5-6FF8-FA59-0D1195D13851}"/>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xmlns="" id="{968FB47B-0A57-B524-8DE1-398154789498}"/>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4C5781C9-5610-A36A-7F68-FF74136C3E18}"/>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6" name="Tekstvak 15">
            <a:extLst>
              <a:ext uri="{FF2B5EF4-FFF2-40B4-BE49-F238E27FC236}">
                <a16:creationId xmlns:a16="http://schemas.microsoft.com/office/drawing/2014/main" xmlns="" id="{05782E83-4A50-FE24-2CE1-04B42E2981A6}"/>
              </a:ext>
            </a:extLst>
          </p:cNvPr>
          <p:cNvSpPr txBox="1"/>
          <p:nvPr/>
        </p:nvSpPr>
        <p:spPr>
          <a:xfrm>
            <a:off x="1664231" y="5261922"/>
            <a:ext cx="2661190" cy="1077218"/>
          </a:xfrm>
          <a:prstGeom prst="rect">
            <a:avLst/>
          </a:prstGeom>
          <a:noFill/>
        </p:spPr>
        <p:txBody>
          <a:bodyPr wrap="square" rtlCol="0">
            <a:spAutoFit/>
          </a:bodyPr>
          <a:lstStyle/>
          <a:p>
            <a:r>
              <a:rPr lang="nl-NL" sz="3200" dirty="0"/>
              <a:t>Eigenzinnige kiezer</a:t>
            </a:r>
          </a:p>
        </p:txBody>
      </p:sp>
      <p:pic>
        <p:nvPicPr>
          <p:cNvPr id="37" name="Afbeelding 36">
            <a:extLst>
              <a:ext uri="{FF2B5EF4-FFF2-40B4-BE49-F238E27FC236}">
                <a16:creationId xmlns:a16="http://schemas.microsoft.com/office/drawing/2014/main" xmlns="" id="{BEDE6FAF-4685-6102-0D1B-783588CBF150}"/>
              </a:ext>
            </a:extLst>
          </p:cNvPr>
          <p:cNvPicPr>
            <a:picLocks noChangeAspect="1"/>
          </p:cNvPicPr>
          <p:nvPr/>
        </p:nvPicPr>
        <p:blipFill>
          <a:blip r:embed="rId2"/>
          <a:stretch>
            <a:fillRect/>
          </a:stretch>
        </p:blipFill>
        <p:spPr>
          <a:xfrm>
            <a:off x="595900" y="5311193"/>
            <a:ext cx="1061214" cy="978675"/>
          </a:xfrm>
          <a:prstGeom prst="rect">
            <a:avLst/>
          </a:prstGeom>
        </p:spPr>
      </p:pic>
    </p:spTree>
    <p:extLst>
      <p:ext uri="{BB962C8B-B14F-4D97-AF65-F5344CB8AC3E}">
        <p14:creationId xmlns:p14="http://schemas.microsoft.com/office/powerpoint/2010/main" val="1090802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Eigenzinnige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19" name="Groep 18">
            <a:extLst>
              <a:ext uri="{FF2B5EF4-FFF2-40B4-BE49-F238E27FC236}">
                <a16:creationId xmlns:a16="http://schemas.microsoft.com/office/drawing/2014/main" xmlns="" id="{16F37752-EA05-021A-9022-A9DB7B0FC79A}"/>
              </a:ext>
            </a:extLst>
          </p:cNvPr>
          <p:cNvGrpSpPr/>
          <p:nvPr/>
        </p:nvGrpSpPr>
        <p:grpSpPr>
          <a:xfrm>
            <a:off x="595900" y="2203353"/>
            <a:ext cx="4488095" cy="2848928"/>
            <a:chOff x="595900" y="2224758"/>
            <a:chExt cx="4488095" cy="2848928"/>
          </a:xfrm>
        </p:grpSpPr>
        <p:sp>
          <p:nvSpPr>
            <p:cNvPr id="5" name="Tekstvak 4">
              <a:extLst>
                <a:ext uri="{FF2B5EF4-FFF2-40B4-BE49-F238E27FC236}">
                  <a16:creationId xmlns:a16="http://schemas.microsoft.com/office/drawing/2014/main" xmlns="" id="{77799AC8-E290-F45A-97A0-381E6038A6CA}"/>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Eigengereid</a:t>
              </a:r>
            </a:p>
            <a:p>
              <a:pPr algn="ctr"/>
              <a:r>
                <a:rPr lang="nl-NL" dirty="0"/>
                <a:t>Zelfstandig</a:t>
              </a:r>
            </a:p>
            <a:p>
              <a:pPr algn="ctr"/>
              <a:endParaRPr lang="nl-NL" dirty="0"/>
            </a:p>
          </p:txBody>
        </p:sp>
        <p:sp>
          <p:nvSpPr>
            <p:cNvPr id="6" name="Tekstvak 5">
              <a:extLst>
                <a:ext uri="{FF2B5EF4-FFF2-40B4-BE49-F238E27FC236}">
                  <a16:creationId xmlns:a16="http://schemas.microsoft.com/office/drawing/2014/main" xmlns="" id="{4EC72E77-9A07-C523-EEBF-83CC2B59C5F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Egocentrisch</a:t>
              </a:r>
            </a:p>
            <a:p>
              <a:pPr algn="ctr"/>
              <a:r>
                <a:rPr lang="nl-NL" dirty="0"/>
                <a:t>Dominant</a:t>
              </a:r>
            </a:p>
            <a:p>
              <a:pPr algn="ctr"/>
              <a:endParaRPr lang="nl-NL" dirty="0"/>
            </a:p>
          </p:txBody>
        </p:sp>
        <p:sp>
          <p:nvSpPr>
            <p:cNvPr id="7" name="Tekstvak 6">
              <a:extLst>
                <a:ext uri="{FF2B5EF4-FFF2-40B4-BE49-F238E27FC236}">
                  <a16:creationId xmlns:a16="http://schemas.microsoft.com/office/drawing/2014/main" xmlns="" id="{6A9C742D-BB7F-8F6E-1920-12151600E10B}"/>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Sociaal</a:t>
              </a:r>
            </a:p>
            <a:p>
              <a:pPr algn="ctr"/>
              <a:r>
                <a:rPr lang="nl-NL" dirty="0"/>
                <a:t>Betrokken</a:t>
              </a:r>
            </a:p>
            <a:p>
              <a:pPr algn="ctr"/>
              <a:r>
                <a:rPr lang="nl-NL" dirty="0"/>
                <a:t>Meegaand</a:t>
              </a:r>
            </a:p>
          </p:txBody>
        </p:sp>
        <p:sp>
          <p:nvSpPr>
            <p:cNvPr id="8" name="Tekstvak 7">
              <a:extLst>
                <a:ext uri="{FF2B5EF4-FFF2-40B4-BE49-F238E27FC236}">
                  <a16:creationId xmlns:a16="http://schemas.microsoft.com/office/drawing/2014/main" xmlns="" id="{60E7EBFD-06DD-45D9-62F1-1CA7749C8E8E}"/>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Aanpassend</a:t>
              </a:r>
            </a:p>
            <a:p>
              <a:pPr algn="ctr"/>
              <a:r>
                <a:rPr lang="nl-NL" dirty="0"/>
                <a:t>Meeloper</a:t>
              </a:r>
            </a:p>
            <a:p>
              <a:pPr algn="ctr"/>
              <a:endParaRPr lang="nl-NL" dirty="0"/>
            </a:p>
          </p:txBody>
        </p:sp>
        <p:sp>
          <p:nvSpPr>
            <p:cNvPr id="9" name="Tekstvak 8">
              <a:extLst>
                <a:ext uri="{FF2B5EF4-FFF2-40B4-BE49-F238E27FC236}">
                  <a16:creationId xmlns:a16="http://schemas.microsoft.com/office/drawing/2014/main" xmlns="" id="{85E00C3B-9426-C60D-A59A-F6AF24A8E557}"/>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10" name="Tekstvak 9">
              <a:extLst>
                <a:ext uri="{FF2B5EF4-FFF2-40B4-BE49-F238E27FC236}">
                  <a16:creationId xmlns:a16="http://schemas.microsoft.com/office/drawing/2014/main" xmlns="" id="{302271DF-F6A9-9244-53E8-6AAB29B1748F}"/>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11" name="Tekstvak 10">
              <a:extLst>
                <a:ext uri="{FF2B5EF4-FFF2-40B4-BE49-F238E27FC236}">
                  <a16:creationId xmlns:a16="http://schemas.microsoft.com/office/drawing/2014/main" xmlns="" id="{8A0D96F5-6634-1CDC-BFF1-7D6BBF86C0BD}"/>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12" name="Tekstvak 11">
              <a:extLst>
                <a:ext uri="{FF2B5EF4-FFF2-40B4-BE49-F238E27FC236}">
                  <a16:creationId xmlns:a16="http://schemas.microsoft.com/office/drawing/2014/main" xmlns="" id="{436096DE-CE4D-141C-188C-A8627354695E}"/>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14" name="Rechte verbindingslijn met pijl 13">
              <a:extLst>
                <a:ext uri="{FF2B5EF4-FFF2-40B4-BE49-F238E27FC236}">
                  <a16:creationId xmlns:a16="http://schemas.microsoft.com/office/drawing/2014/main" xmlns="" id="{15C4D27B-029A-3D7A-CC5D-B4545D8F16B7}"/>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xmlns="" id="{E2BEE907-D6A5-6FF8-FA59-0D1195D13851}"/>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xmlns="" id="{968FB47B-0A57-B524-8DE1-398154789498}"/>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4C5781C9-5610-A36A-7F68-FF74136C3E18}"/>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6" name="Tekstvak 15">
            <a:extLst>
              <a:ext uri="{FF2B5EF4-FFF2-40B4-BE49-F238E27FC236}">
                <a16:creationId xmlns:a16="http://schemas.microsoft.com/office/drawing/2014/main" xmlns="" id="{05782E83-4A50-FE24-2CE1-04B42E2981A6}"/>
              </a:ext>
            </a:extLst>
          </p:cNvPr>
          <p:cNvSpPr txBox="1"/>
          <p:nvPr/>
        </p:nvSpPr>
        <p:spPr>
          <a:xfrm>
            <a:off x="1664231" y="5261922"/>
            <a:ext cx="2661190" cy="1077218"/>
          </a:xfrm>
          <a:prstGeom prst="rect">
            <a:avLst/>
          </a:prstGeom>
          <a:noFill/>
        </p:spPr>
        <p:txBody>
          <a:bodyPr wrap="square" rtlCol="0">
            <a:spAutoFit/>
          </a:bodyPr>
          <a:lstStyle/>
          <a:p>
            <a:r>
              <a:rPr lang="nl-NL" sz="3200" dirty="0"/>
              <a:t>Eigenzinnige kiezer</a:t>
            </a:r>
          </a:p>
        </p:txBody>
      </p:sp>
      <p:pic>
        <p:nvPicPr>
          <p:cNvPr id="37" name="Afbeelding 36">
            <a:extLst>
              <a:ext uri="{FF2B5EF4-FFF2-40B4-BE49-F238E27FC236}">
                <a16:creationId xmlns:a16="http://schemas.microsoft.com/office/drawing/2014/main" xmlns="" id="{BEDE6FAF-4685-6102-0D1B-783588CBF150}"/>
              </a:ext>
            </a:extLst>
          </p:cNvPr>
          <p:cNvPicPr>
            <a:picLocks noChangeAspect="1"/>
          </p:cNvPicPr>
          <p:nvPr/>
        </p:nvPicPr>
        <p:blipFill>
          <a:blip r:embed="rId2"/>
          <a:stretch>
            <a:fillRect/>
          </a:stretch>
        </p:blipFill>
        <p:spPr>
          <a:xfrm>
            <a:off x="595900" y="5311193"/>
            <a:ext cx="1061214" cy="978675"/>
          </a:xfrm>
          <a:prstGeom prst="rect">
            <a:avLst/>
          </a:prstGeom>
        </p:spPr>
      </p:pic>
      <p:grpSp>
        <p:nvGrpSpPr>
          <p:cNvPr id="3" name="Groep 2">
            <a:extLst>
              <a:ext uri="{FF2B5EF4-FFF2-40B4-BE49-F238E27FC236}">
                <a16:creationId xmlns:a16="http://schemas.microsoft.com/office/drawing/2014/main" xmlns="" id="{4A6F918F-3D68-6FBE-F824-9D7E9CA79376}"/>
              </a:ext>
            </a:extLst>
          </p:cNvPr>
          <p:cNvGrpSpPr/>
          <p:nvPr/>
        </p:nvGrpSpPr>
        <p:grpSpPr>
          <a:xfrm>
            <a:off x="6411870" y="2201539"/>
            <a:ext cx="4488095" cy="2848928"/>
            <a:chOff x="595900" y="2224758"/>
            <a:chExt cx="4488095" cy="2848928"/>
          </a:xfrm>
        </p:grpSpPr>
        <p:sp>
          <p:nvSpPr>
            <p:cNvPr id="13" name="Tekstvak 12">
              <a:extLst>
                <a:ext uri="{FF2B5EF4-FFF2-40B4-BE49-F238E27FC236}">
                  <a16:creationId xmlns:a16="http://schemas.microsoft.com/office/drawing/2014/main" xmlns="" id="{0D9C88FC-DC14-FD08-59E5-992168AEDDF3}"/>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Daadkrachtig</a:t>
              </a:r>
            </a:p>
            <a:p>
              <a:pPr algn="ctr"/>
              <a:r>
                <a:rPr lang="nl-NL" dirty="0"/>
                <a:t>Zelfverzekerd</a:t>
              </a:r>
            </a:p>
            <a:p>
              <a:pPr algn="ctr"/>
              <a:endParaRPr lang="nl-NL" dirty="0"/>
            </a:p>
          </p:txBody>
        </p:sp>
        <p:sp>
          <p:nvSpPr>
            <p:cNvPr id="34" name="Tekstvak 33">
              <a:extLst>
                <a:ext uri="{FF2B5EF4-FFF2-40B4-BE49-F238E27FC236}">
                  <a16:creationId xmlns:a16="http://schemas.microsoft.com/office/drawing/2014/main" xmlns="" id="{144AAB2F-A399-0C20-5E73-2100C60A6CB0}"/>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Drammerig</a:t>
              </a:r>
            </a:p>
            <a:p>
              <a:pPr algn="ctr"/>
              <a:r>
                <a:rPr lang="nl-NL" dirty="0"/>
                <a:t>Arrogant overkomen</a:t>
              </a:r>
            </a:p>
          </p:txBody>
        </p:sp>
        <p:sp>
          <p:nvSpPr>
            <p:cNvPr id="35" name="Tekstvak 34">
              <a:extLst>
                <a:ext uri="{FF2B5EF4-FFF2-40B4-BE49-F238E27FC236}">
                  <a16:creationId xmlns:a16="http://schemas.microsoft.com/office/drawing/2014/main" xmlns="" id="{ECC511F5-2C46-089D-D5A3-B4E027C8D7F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Geduld</a:t>
              </a:r>
            </a:p>
            <a:p>
              <a:pPr algn="ctr"/>
              <a:r>
                <a:rPr lang="nl-NL" dirty="0"/>
                <a:t>Bescheiden</a:t>
              </a:r>
            </a:p>
            <a:p>
              <a:pPr algn="ctr"/>
              <a:endParaRPr lang="nl-NL" dirty="0"/>
            </a:p>
          </p:txBody>
        </p:sp>
        <p:sp>
          <p:nvSpPr>
            <p:cNvPr id="36" name="Tekstvak 35">
              <a:extLst>
                <a:ext uri="{FF2B5EF4-FFF2-40B4-BE49-F238E27FC236}">
                  <a16:creationId xmlns:a16="http://schemas.microsoft.com/office/drawing/2014/main" xmlns="" id="{63809F38-4A82-1DA6-FB8B-8AC9768AFB52}"/>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Laag tempo</a:t>
              </a:r>
            </a:p>
            <a:p>
              <a:pPr algn="ctr"/>
              <a:r>
                <a:rPr lang="nl-NL" dirty="0"/>
                <a:t>Besluiteloosheid</a:t>
              </a:r>
            </a:p>
            <a:p>
              <a:pPr algn="ctr"/>
              <a:endParaRPr lang="nl-NL" dirty="0"/>
            </a:p>
          </p:txBody>
        </p:sp>
        <p:sp>
          <p:nvSpPr>
            <p:cNvPr id="38" name="Tekstvak 37">
              <a:extLst>
                <a:ext uri="{FF2B5EF4-FFF2-40B4-BE49-F238E27FC236}">
                  <a16:creationId xmlns:a16="http://schemas.microsoft.com/office/drawing/2014/main" xmlns="" id="{71D50151-FB7E-C83B-6A28-8D2E1819322E}"/>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40" name="Tekstvak 39">
              <a:extLst>
                <a:ext uri="{FF2B5EF4-FFF2-40B4-BE49-F238E27FC236}">
                  <a16:creationId xmlns:a16="http://schemas.microsoft.com/office/drawing/2014/main" xmlns="" id="{5030A26C-B3B9-5F36-1690-E933D25449C2}"/>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41" name="Tekstvak 40">
              <a:extLst>
                <a:ext uri="{FF2B5EF4-FFF2-40B4-BE49-F238E27FC236}">
                  <a16:creationId xmlns:a16="http://schemas.microsoft.com/office/drawing/2014/main" xmlns="" id="{DEA9FCBE-9FC8-12EC-E808-6CE730917173}"/>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42" name="Tekstvak 41">
              <a:extLst>
                <a:ext uri="{FF2B5EF4-FFF2-40B4-BE49-F238E27FC236}">
                  <a16:creationId xmlns:a16="http://schemas.microsoft.com/office/drawing/2014/main" xmlns="" id="{ECE3FC34-1BF9-7FC9-AE6E-AFF8CEC98D81}"/>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43" name="Rechte verbindingslijn met pijl 42">
              <a:extLst>
                <a:ext uri="{FF2B5EF4-FFF2-40B4-BE49-F238E27FC236}">
                  <a16:creationId xmlns:a16="http://schemas.microsoft.com/office/drawing/2014/main" xmlns="" id="{C810531F-FD5E-3318-CD15-06C41BCB0B63}"/>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xmlns="" id="{B1F12720-A4C6-244D-1DB7-3731169E06D4}"/>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Rechte verbindingslijn met pijl 44">
              <a:extLst>
                <a:ext uri="{FF2B5EF4-FFF2-40B4-BE49-F238E27FC236}">
                  <a16:creationId xmlns:a16="http://schemas.microsoft.com/office/drawing/2014/main" xmlns="" id="{7BE048D7-77BC-6176-B261-BC54635EEB76}"/>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xmlns="" id="{DCEFA2AC-FEFE-B832-53F8-3011458D380E}"/>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7" name="Tekstvak 46">
            <a:extLst>
              <a:ext uri="{FF2B5EF4-FFF2-40B4-BE49-F238E27FC236}">
                <a16:creationId xmlns:a16="http://schemas.microsoft.com/office/drawing/2014/main" xmlns="" id="{D4A319C4-AA37-3D7E-0A92-DC7B73FFA308}"/>
              </a:ext>
            </a:extLst>
          </p:cNvPr>
          <p:cNvSpPr txBox="1"/>
          <p:nvPr/>
        </p:nvSpPr>
        <p:spPr>
          <a:xfrm>
            <a:off x="8942737" y="5311193"/>
            <a:ext cx="480239" cy="584775"/>
          </a:xfrm>
          <a:prstGeom prst="rect">
            <a:avLst/>
          </a:prstGeom>
          <a:noFill/>
        </p:spPr>
        <p:txBody>
          <a:bodyPr wrap="square" rtlCol="0">
            <a:spAutoFit/>
          </a:bodyPr>
          <a:lstStyle/>
          <a:p>
            <a:r>
              <a:rPr lang="nl-NL" sz="3200" dirty="0"/>
              <a:t>D</a:t>
            </a:r>
          </a:p>
        </p:txBody>
      </p:sp>
      <p:sp>
        <p:nvSpPr>
          <p:cNvPr id="48" name="Rechthoek 47">
            <a:extLst>
              <a:ext uri="{FF2B5EF4-FFF2-40B4-BE49-F238E27FC236}">
                <a16:creationId xmlns:a16="http://schemas.microsoft.com/office/drawing/2014/main" xmlns="" id="{EE434559-D7FB-04AE-92A0-82D665CD536A}"/>
              </a:ext>
            </a:extLst>
          </p:cNvPr>
          <p:cNvSpPr/>
          <p:nvPr/>
        </p:nvSpPr>
        <p:spPr>
          <a:xfrm>
            <a:off x="9682766" y="5311193"/>
            <a:ext cx="1217198" cy="971087"/>
          </a:xfrm>
          <a:prstGeom prst="rect">
            <a:avLst/>
          </a:prstGeom>
          <a:solidFill>
            <a:srgbClr val="FF0000">
              <a:alpha val="50000"/>
            </a:srgbClr>
          </a:solidFill>
          <a:ln w="25400" cap="flat" cmpd="sng" algn="ctr">
            <a:noFill/>
            <a:prstDash val="solid"/>
          </a:ln>
          <a:effectLst/>
        </p:spPr>
        <p:txBody>
          <a:bodyPr spcFirstLastPara="0" vert="horz" wrap="square" lIns="92456" tIns="92456" rIns="92456" bIns="92456" numCol="1" spcCol="1270" anchor="ctr" anchorCtr="0">
            <a:noAutofit/>
          </a:bodyPr>
          <a:lstStyle/>
          <a:p>
            <a:pPr>
              <a:spcAft>
                <a:spcPct val="35000"/>
              </a:spcAft>
            </a:pPr>
            <a:endParaRPr lang="nl-NL" sz="1300"/>
          </a:p>
        </p:txBody>
      </p:sp>
    </p:spTree>
    <p:extLst>
      <p:ext uri="{BB962C8B-B14F-4D97-AF65-F5344CB8AC3E}">
        <p14:creationId xmlns:p14="http://schemas.microsoft.com/office/powerpoint/2010/main" val="176587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Emotionele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20" name="Groep 19">
            <a:extLst>
              <a:ext uri="{FF2B5EF4-FFF2-40B4-BE49-F238E27FC236}">
                <a16:creationId xmlns:a16="http://schemas.microsoft.com/office/drawing/2014/main" xmlns="" id="{9F323E01-D864-0DDD-F7AE-D14ADF2541C0}"/>
              </a:ext>
            </a:extLst>
          </p:cNvPr>
          <p:cNvGrpSpPr/>
          <p:nvPr/>
        </p:nvGrpSpPr>
        <p:grpSpPr>
          <a:xfrm>
            <a:off x="554601" y="2004536"/>
            <a:ext cx="4488095" cy="2848928"/>
            <a:chOff x="595900" y="2224758"/>
            <a:chExt cx="4488095" cy="2848928"/>
          </a:xfrm>
        </p:grpSpPr>
        <p:sp>
          <p:nvSpPr>
            <p:cNvPr id="21" name="Tekstvak 20">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Emotioneel</a:t>
              </a:r>
            </a:p>
            <a:p>
              <a:pPr algn="ctr"/>
              <a:r>
                <a:rPr lang="nl-NL" dirty="0"/>
                <a:t>Subjectief</a:t>
              </a:r>
            </a:p>
            <a:p>
              <a:pPr algn="ctr"/>
              <a:r>
                <a:rPr lang="nl-NL" dirty="0"/>
                <a:t>Gevoelsmatig </a:t>
              </a:r>
            </a:p>
          </p:txBody>
        </p:sp>
        <p:sp>
          <p:nvSpPr>
            <p:cNvPr id="22" name="Tekstvak 21">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Sentimenteel</a:t>
              </a:r>
            </a:p>
            <a:p>
              <a:pPr algn="ctr"/>
              <a:r>
                <a:rPr lang="nl-NL" dirty="0"/>
                <a:t>Wispelturig</a:t>
              </a:r>
            </a:p>
            <a:p>
              <a:pPr algn="ctr"/>
              <a:endParaRPr lang="nl-NL" dirty="0"/>
            </a:p>
          </p:txBody>
        </p:sp>
        <p:sp>
          <p:nvSpPr>
            <p:cNvPr id="23" name="Tekstvak 22">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Verstandelijk</a:t>
              </a:r>
            </a:p>
            <a:p>
              <a:pPr algn="ctr"/>
              <a:r>
                <a:rPr lang="nl-NL" dirty="0"/>
                <a:t>Logisch-rationeel</a:t>
              </a:r>
            </a:p>
            <a:p>
              <a:pPr algn="ctr"/>
              <a:r>
                <a:rPr lang="nl-NL" dirty="0"/>
                <a:t>Objectief </a:t>
              </a:r>
            </a:p>
          </p:txBody>
        </p:sp>
        <p:sp>
          <p:nvSpPr>
            <p:cNvPr id="24" name="Tekstvak 23">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Kil</a:t>
              </a:r>
            </a:p>
            <a:p>
              <a:pPr algn="ctr"/>
              <a:r>
                <a:rPr lang="nl-NL" dirty="0"/>
                <a:t>Technocratisch</a:t>
              </a:r>
            </a:p>
            <a:p>
              <a:pPr algn="ctr"/>
              <a:r>
                <a:rPr lang="nl-NL" dirty="0"/>
                <a:t>Onpersoonlijk </a:t>
              </a:r>
            </a:p>
          </p:txBody>
        </p:sp>
        <p:sp>
          <p:nvSpPr>
            <p:cNvPr id="25" name="Tekstvak 24">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26" name="Tekstvak 25">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27" name="Tekstvak 26">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28" name="Tekstvak 27">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29" name="Rechte verbindingslijn met pijl 28">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4" name="Tekstvak 33">
            <a:extLst>
              <a:ext uri="{FF2B5EF4-FFF2-40B4-BE49-F238E27FC236}">
                <a16:creationId xmlns:a16="http://schemas.microsoft.com/office/drawing/2014/main" xmlns="" id="{77CB3BDB-0843-EC7B-FB63-8D428FB70F0F}"/>
              </a:ext>
            </a:extLst>
          </p:cNvPr>
          <p:cNvSpPr txBox="1"/>
          <p:nvPr/>
        </p:nvSpPr>
        <p:spPr>
          <a:xfrm>
            <a:off x="1992616" y="5177997"/>
            <a:ext cx="2294218" cy="1077218"/>
          </a:xfrm>
          <a:prstGeom prst="rect">
            <a:avLst/>
          </a:prstGeom>
          <a:noFill/>
        </p:spPr>
        <p:txBody>
          <a:bodyPr wrap="none" rtlCol="0">
            <a:spAutoFit/>
          </a:bodyPr>
          <a:lstStyle/>
          <a:p>
            <a:r>
              <a:rPr lang="nl-NL" sz="3200" dirty="0"/>
              <a:t>Emotionele </a:t>
            </a:r>
          </a:p>
          <a:p>
            <a:r>
              <a:rPr lang="nl-NL" sz="3200" dirty="0"/>
              <a:t>kiezer</a:t>
            </a:r>
          </a:p>
        </p:txBody>
      </p:sp>
      <p:pic>
        <p:nvPicPr>
          <p:cNvPr id="36" name="Afbeelding 35">
            <a:extLst>
              <a:ext uri="{FF2B5EF4-FFF2-40B4-BE49-F238E27FC236}">
                <a16:creationId xmlns:a16="http://schemas.microsoft.com/office/drawing/2014/main" xmlns="" id="{839FE602-D76E-9AC7-2333-C503F68F0A2E}"/>
              </a:ext>
            </a:extLst>
          </p:cNvPr>
          <p:cNvPicPr>
            <a:picLocks noChangeAspect="1"/>
          </p:cNvPicPr>
          <p:nvPr/>
        </p:nvPicPr>
        <p:blipFill>
          <a:blip r:embed="rId2"/>
          <a:stretch>
            <a:fillRect/>
          </a:stretch>
        </p:blipFill>
        <p:spPr>
          <a:xfrm>
            <a:off x="569643" y="5219247"/>
            <a:ext cx="1144408" cy="994718"/>
          </a:xfrm>
          <a:prstGeom prst="rect">
            <a:avLst/>
          </a:prstGeom>
        </p:spPr>
      </p:pic>
    </p:spTree>
    <p:extLst>
      <p:ext uri="{BB962C8B-B14F-4D97-AF65-F5344CB8AC3E}">
        <p14:creationId xmlns:p14="http://schemas.microsoft.com/office/powerpoint/2010/main" val="144586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Kiezen is een kunst</a:t>
            </a:r>
          </a:p>
        </p:txBody>
      </p:sp>
      <p:pic>
        <p:nvPicPr>
          <p:cNvPr id="5" name="Picture 2" descr="zekerheid is voor de twijfelaars | Loesje">
            <a:extLst>
              <a:ext uri="{FF2B5EF4-FFF2-40B4-BE49-F238E27FC236}">
                <a16:creationId xmlns:a16="http://schemas.microsoft.com/office/drawing/2014/main" xmlns="" id="{A18EE8F2-D726-31B6-3898-2FD7259192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54" t="14018" r="10953" b="15525"/>
          <a:stretch/>
        </p:blipFill>
        <p:spPr bwMode="auto">
          <a:xfrm>
            <a:off x="3220592" y="1527322"/>
            <a:ext cx="2569028" cy="3392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in page">
            <a:extLst>
              <a:ext uri="{FF2B5EF4-FFF2-40B4-BE49-F238E27FC236}">
                <a16:creationId xmlns:a16="http://schemas.microsoft.com/office/drawing/2014/main" xmlns="" id="{EF9A792E-4EE8-6DF3-1F56-003A2BDEAA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32"/>
          <a:stretch/>
        </p:blipFill>
        <p:spPr bwMode="auto">
          <a:xfrm>
            <a:off x="482885" y="2426707"/>
            <a:ext cx="2737707" cy="3346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wijfelen even aan het wipwappen in mijn hoofd | Loesje">
            <a:extLst>
              <a:ext uri="{FF2B5EF4-FFF2-40B4-BE49-F238E27FC236}">
                <a16:creationId xmlns:a16="http://schemas.microsoft.com/office/drawing/2014/main" xmlns="" id="{4E8351C4-6810-71B5-CDD1-F3B75CAA75F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5" t="2268" b="20589"/>
          <a:stretch/>
        </p:blipFill>
        <p:spPr bwMode="auto">
          <a:xfrm>
            <a:off x="7329744" y="1410677"/>
            <a:ext cx="3452228" cy="3903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ja maar wie ben ik om aan mezelf te twijfelen | Loesje">
            <a:extLst>
              <a:ext uri="{FF2B5EF4-FFF2-40B4-BE49-F238E27FC236}">
                <a16:creationId xmlns:a16="http://schemas.microsoft.com/office/drawing/2014/main" xmlns="" id="{AF1B149E-9969-2232-3925-85F7128791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162"/>
          <a:stretch/>
        </p:blipFill>
        <p:spPr bwMode="auto">
          <a:xfrm>
            <a:off x="5536057" y="3429000"/>
            <a:ext cx="2379501" cy="278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115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Emotionele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20" name="Groep 19">
            <a:extLst>
              <a:ext uri="{FF2B5EF4-FFF2-40B4-BE49-F238E27FC236}">
                <a16:creationId xmlns:a16="http://schemas.microsoft.com/office/drawing/2014/main" xmlns="" id="{9F323E01-D864-0DDD-F7AE-D14ADF2541C0}"/>
              </a:ext>
            </a:extLst>
          </p:cNvPr>
          <p:cNvGrpSpPr/>
          <p:nvPr/>
        </p:nvGrpSpPr>
        <p:grpSpPr>
          <a:xfrm>
            <a:off x="554601" y="2004536"/>
            <a:ext cx="4488095" cy="2848928"/>
            <a:chOff x="595900" y="2224758"/>
            <a:chExt cx="4488095" cy="2848928"/>
          </a:xfrm>
        </p:grpSpPr>
        <p:sp>
          <p:nvSpPr>
            <p:cNvPr id="21" name="Tekstvak 20">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Emotioneel</a:t>
              </a:r>
            </a:p>
            <a:p>
              <a:pPr algn="ctr"/>
              <a:r>
                <a:rPr lang="nl-NL" dirty="0"/>
                <a:t>Subjectief</a:t>
              </a:r>
            </a:p>
            <a:p>
              <a:pPr algn="ctr"/>
              <a:r>
                <a:rPr lang="nl-NL" dirty="0"/>
                <a:t>Gevoelsmatig </a:t>
              </a:r>
            </a:p>
          </p:txBody>
        </p:sp>
        <p:sp>
          <p:nvSpPr>
            <p:cNvPr id="22" name="Tekstvak 21">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Sentimenteel</a:t>
              </a:r>
            </a:p>
            <a:p>
              <a:pPr algn="ctr"/>
              <a:r>
                <a:rPr lang="nl-NL" dirty="0"/>
                <a:t>Wispelturig</a:t>
              </a:r>
            </a:p>
            <a:p>
              <a:pPr algn="ctr"/>
              <a:endParaRPr lang="nl-NL" dirty="0"/>
            </a:p>
          </p:txBody>
        </p:sp>
        <p:sp>
          <p:nvSpPr>
            <p:cNvPr id="23" name="Tekstvak 22">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Verstandelijk</a:t>
              </a:r>
            </a:p>
            <a:p>
              <a:pPr algn="ctr"/>
              <a:r>
                <a:rPr lang="nl-NL" dirty="0"/>
                <a:t>Logisch-rationeel</a:t>
              </a:r>
            </a:p>
            <a:p>
              <a:pPr algn="ctr"/>
              <a:r>
                <a:rPr lang="nl-NL" dirty="0"/>
                <a:t>Objectief </a:t>
              </a:r>
            </a:p>
          </p:txBody>
        </p:sp>
        <p:sp>
          <p:nvSpPr>
            <p:cNvPr id="24" name="Tekstvak 23">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Kil</a:t>
              </a:r>
            </a:p>
            <a:p>
              <a:pPr algn="ctr"/>
              <a:r>
                <a:rPr lang="nl-NL" dirty="0"/>
                <a:t>Technocratisch</a:t>
              </a:r>
            </a:p>
            <a:p>
              <a:pPr algn="ctr"/>
              <a:r>
                <a:rPr lang="nl-NL" dirty="0"/>
                <a:t>Onpersoonlijk </a:t>
              </a:r>
            </a:p>
          </p:txBody>
        </p:sp>
        <p:sp>
          <p:nvSpPr>
            <p:cNvPr id="25" name="Tekstvak 24">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26" name="Tekstvak 25">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27" name="Tekstvak 26">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28" name="Tekstvak 27">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29" name="Rechte verbindingslijn met pijl 28">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4" name="Tekstvak 33">
            <a:extLst>
              <a:ext uri="{FF2B5EF4-FFF2-40B4-BE49-F238E27FC236}">
                <a16:creationId xmlns:a16="http://schemas.microsoft.com/office/drawing/2014/main" xmlns="" id="{77CB3BDB-0843-EC7B-FB63-8D428FB70F0F}"/>
              </a:ext>
            </a:extLst>
          </p:cNvPr>
          <p:cNvSpPr txBox="1"/>
          <p:nvPr/>
        </p:nvSpPr>
        <p:spPr>
          <a:xfrm>
            <a:off x="1992616" y="5177997"/>
            <a:ext cx="2294218" cy="1077218"/>
          </a:xfrm>
          <a:prstGeom prst="rect">
            <a:avLst/>
          </a:prstGeom>
          <a:noFill/>
        </p:spPr>
        <p:txBody>
          <a:bodyPr wrap="none" rtlCol="0">
            <a:spAutoFit/>
          </a:bodyPr>
          <a:lstStyle/>
          <a:p>
            <a:r>
              <a:rPr lang="nl-NL" sz="3200" dirty="0"/>
              <a:t>Emotionele </a:t>
            </a:r>
          </a:p>
          <a:p>
            <a:r>
              <a:rPr lang="nl-NL" sz="3200" dirty="0"/>
              <a:t>kiezer</a:t>
            </a:r>
          </a:p>
        </p:txBody>
      </p:sp>
      <p:pic>
        <p:nvPicPr>
          <p:cNvPr id="36" name="Afbeelding 35">
            <a:extLst>
              <a:ext uri="{FF2B5EF4-FFF2-40B4-BE49-F238E27FC236}">
                <a16:creationId xmlns:a16="http://schemas.microsoft.com/office/drawing/2014/main" xmlns="" id="{839FE602-D76E-9AC7-2333-C503F68F0A2E}"/>
              </a:ext>
            </a:extLst>
          </p:cNvPr>
          <p:cNvPicPr>
            <a:picLocks noChangeAspect="1"/>
          </p:cNvPicPr>
          <p:nvPr/>
        </p:nvPicPr>
        <p:blipFill>
          <a:blip r:embed="rId2"/>
          <a:stretch>
            <a:fillRect/>
          </a:stretch>
        </p:blipFill>
        <p:spPr>
          <a:xfrm>
            <a:off x="569643" y="5219247"/>
            <a:ext cx="1144408" cy="994718"/>
          </a:xfrm>
          <a:prstGeom prst="rect">
            <a:avLst/>
          </a:prstGeom>
        </p:spPr>
      </p:pic>
      <p:grpSp>
        <p:nvGrpSpPr>
          <p:cNvPr id="3" name="Groep 2">
            <a:extLst>
              <a:ext uri="{FF2B5EF4-FFF2-40B4-BE49-F238E27FC236}">
                <a16:creationId xmlns:a16="http://schemas.microsoft.com/office/drawing/2014/main" xmlns="" id="{A0F06007-21DC-C7BF-35A1-2404BD473A12}"/>
              </a:ext>
            </a:extLst>
          </p:cNvPr>
          <p:cNvGrpSpPr/>
          <p:nvPr/>
        </p:nvGrpSpPr>
        <p:grpSpPr>
          <a:xfrm>
            <a:off x="6344743" y="2018131"/>
            <a:ext cx="4488095" cy="2848928"/>
            <a:chOff x="595900" y="2224758"/>
            <a:chExt cx="4488095" cy="2848928"/>
          </a:xfrm>
        </p:grpSpPr>
        <p:sp>
          <p:nvSpPr>
            <p:cNvPr id="13" name="Tekstvak 12">
              <a:extLst>
                <a:ext uri="{FF2B5EF4-FFF2-40B4-BE49-F238E27FC236}">
                  <a16:creationId xmlns:a16="http://schemas.microsoft.com/office/drawing/2014/main" xmlns="" id="{B6752BE4-FFF9-3515-182A-807D1D7E9EF8}"/>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Positief</a:t>
              </a:r>
            </a:p>
            <a:p>
              <a:pPr algn="ctr"/>
              <a:r>
                <a:rPr lang="nl-NL" dirty="0"/>
                <a:t>Motiverend</a:t>
              </a:r>
            </a:p>
            <a:p>
              <a:pPr algn="ctr"/>
              <a:endParaRPr lang="nl-NL" dirty="0"/>
            </a:p>
          </p:txBody>
        </p:sp>
        <p:sp>
          <p:nvSpPr>
            <p:cNvPr id="16" name="Tekstvak 15">
              <a:extLst>
                <a:ext uri="{FF2B5EF4-FFF2-40B4-BE49-F238E27FC236}">
                  <a16:creationId xmlns:a16="http://schemas.microsoft.com/office/drawing/2014/main" xmlns="" id="{E02D7405-FA83-0C52-B15E-706DCF78C42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Onrealistisch</a:t>
              </a:r>
            </a:p>
            <a:p>
              <a:pPr algn="ctr"/>
              <a:r>
                <a:rPr lang="nl-NL" dirty="0"/>
                <a:t>Theatraal</a:t>
              </a:r>
            </a:p>
            <a:p>
              <a:pPr algn="ctr"/>
              <a:endParaRPr lang="nl-NL" dirty="0"/>
            </a:p>
          </p:txBody>
        </p:sp>
        <p:sp>
          <p:nvSpPr>
            <p:cNvPr id="35" name="Tekstvak 34">
              <a:extLst>
                <a:ext uri="{FF2B5EF4-FFF2-40B4-BE49-F238E27FC236}">
                  <a16:creationId xmlns:a16="http://schemas.microsoft.com/office/drawing/2014/main" xmlns="" id="{E9F88897-E661-3C53-D43E-82BA7BDBE482}"/>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Goed voorbereid</a:t>
              </a:r>
            </a:p>
            <a:p>
              <a:pPr algn="ctr"/>
              <a:r>
                <a:rPr lang="nl-NL" dirty="0"/>
                <a:t>Oplettend</a:t>
              </a:r>
            </a:p>
            <a:p>
              <a:pPr algn="ctr"/>
              <a:endParaRPr lang="nl-NL" dirty="0"/>
            </a:p>
          </p:txBody>
        </p:sp>
        <p:sp>
          <p:nvSpPr>
            <p:cNvPr id="37" name="Tekstvak 36">
              <a:extLst>
                <a:ext uri="{FF2B5EF4-FFF2-40B4-BE49-F238E27FC236}">
                  <a16:creationId xmlns:a16="http://schemas.microsoft.com/office/drawing/2014/main" xmlns="" id="{22334E9A-E28E-7BDA-6027-6A2B1B9ACB78}"/>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Detailwerk</a:t>
              </a:r>
            </a:p>
            <a:p>
              <a:pPr algn="ctr"/>
              <a:r>
                <a:rPr lang="nl-NL" dirty="0"/>
                <a:t>Pessimisme</a:t>
              </a:r>
            </a:p>
            <a:p>
              <a:pPr algn="ctr"/>
              <a:endParaRPr lang="nl-NL" dirty="0"/>
            </a:p>
          </p:txBody>
        </p:sp>
        <p:sp>
          <p:nvSpPr>
            <p:cNvPr id="39" name="Tekstvak 38">
              <a:extLst>
                <a:ext uri="{FF2B5EF4-FFF2-40B4-BE49-F238E27FC236}">
                  <a16:creationId xmlns:a16="http://schemas.microsoft.com/office/drawing/2014/main" xmlns="" id="{70F4EB74-E0E3-16E3-C4F5-A140419A6CE3}"/>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40" name="Tekstvak 39">
              <a:extLst>
                <a:ext uri="{FF2B5EF4-FFF2-40B4-BE49-F238E27FC236}">
                  <a16:creationId xmlns:a16="http://schemas.microsoft.com/office/drawing/2014/main" xmlns="" id="{35B3AE2F-DD06-026D-BC89-C5DDA254DFEC}"/>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41" name="Tekstvak 40">
              <a:extLst>
                <a:ext uri="{FF2B5EF4-FFF2-40B4-BE49-F238E27FC236}">
                  <a16:creationId xmlns:a16="http://schemas.microsoft.com/office/drawing/2014/main" xmlns="" id="{498BBD65-A467-4482-EA52-CA14AB243900}"/>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42" name="Tekstvak 41">
              <a:extLst>
                <a:ext uri="{FF2B5EF4-FFF2-40B4-BE49-F238E27FC236}">
                  <a16:creationId xmlns:a16="http://schemas.microsoft.com/office/drawing/2014/main" xmlns="" id="{A8AAC41D-3182-E4DD-5C7C-E1413CFD4B6F}"/>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43" name="Rechte verbindingslijn met pijl 42">
              <a:extLst>
                <a:ext uri="{FF2B5EF4-FFF2-40B4-BE49-F238E27FC236}">
                  <a16:creationId xmlns:a16="http://schemas.microsoft.com/office/drawing/2014/main" xmlns="" id="{DDCFA054-92F7-F257-B935-94AA9332561C}"/>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xmlns="" id="{BE32A2C8-7F63-13A8-A061-3F85E8BFE31E}"/>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Rechte verbindingslijn met pijl 44">
              <a:extLst>
                <a:ext uri="{FF2B5EF4-FFF2-40B4-BE49-F238E27FC236}">
                  <a16:creationId xmlns:a16="http://schemas.microsoft.com/office/drawing/2014/main" xmlns="" id="{A72863BD-8DAD-9C3C-CEB9-FAD8919D4CAD}"/>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xmlns="" id="{07714248-F4C2-07A1-C44E-1D5BAF0524B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7" name="Tekstvak 46">
            <a:extLst>
              <a:ext uri="{FF2B5EF4-FFF2-40B4-BE49-F238E27FC236}">
                <a16:creationId xmlns:a16="http://schemas.microsoft.com/office/drawing/2014/main" xmlns="" id="{32C7FD18-3DBD-6DDA-4ED8-992B23D1835D}"/>
              </a:ext>
            </a:extLst>
          </p:cNvPr>
          <p:cNvSpPr txBox="1"/>
          <p:nvPr/>
        </p:nvSpPr>
        <p:spPr>
          <a:xfrm>
            <a:off x="9134353" y="5286469"/>
            <a:ext cx="292068" cy="584775"/>
          </a:xfrm>
          <a:prstGeom prst="rect">
            <a:avLst/>
          </a:prstGeom>
          <a:noFill/>
        </p:spPr>
        <p:txBody>
          <a:bodyPr wrap="none" rtlCol="0">
            <a:spAutoFit/>
          </a:bodyPr>
          <a:lstStyle/>
          <a:p>
            <a:pPr algn="r"/>
            <a:r>
              <a:rPr lang="nl-NL" sz="3200" dirty="0"/>
              <a:t>I</a:t>
            </a:r>
          </a:p>
        </p:txBody>
      </p:sp>
      <p:sp>
        <p:nvSpPr>
          <p:cNvPr id="48" name="Rechthoek 47">
            <a:extLst>
              <a:ext uri="{FF2B5EF4-FFF2-40B4-BE49-F238E27FC236}">
                <a16:creationId xmlns:a16="http://schemas.microsoft.com/office/drawing/2014/main" xmlns="" id="{881F884B-A7AF-424D-EC04-FE206A80DBE2}"/>
              </a:ext>
            </a:extLst>
          </p:cNvPr>
          <p:cNvSpPr/>
          <p:nvPr/>
        </p:nvSpPr>
        <p:spPr>
          <a:xfrm>
            <a:off x="9643037" y="5286465"/>
            <a:ext cx="1210800" cy="968092"/>
          </a:xfrm>
          <a:prstGeom prst="rect">
            <a:avLst/>
          </a:prstGeom>
          <a:solidFill>
            <a:srgbClr val="FFC000">
              <a:alpha val="50000"/>
            </a:srgbClr>
          </a:solidFill>
          <a:ln w="25400" cap="flat" cmpd="sng" algn="ctr">
            <a:noFill/>
            <a:prstDash val="solid"/>
          </a:ln>
          <a:effectLst/>
        </p:spPr>
        <p:txBody>
          <a:bodyPr spcFirstLastPara="0" vert="horz" wrap="square" lIns="277368" tIns="277368" rIns="277368" bIns="277368" numCol="1" spcCol="1270" anchor="ctr" anchorCtr="0">
            <a:noAutofit/>
          </a:bodyPr>
          <a:lstStyle/>
          <a:p>
            <a:endParaRPr lang="nl-NL">
              <a:solidFill>
                <a:schemeClr val="bg1"/>
              </a:solidFill>
            </a:endParaRPr>
          </a:p>
        </p:txBody>
      </p:sp>
    </p:spTree>
    <p:extLst>
      <p:ext uri="{BB962C8B-B14F-4D97-AF65-F5344CB8AC3E}">
        <p14:creationId xmlns:p14="http://schemas.microsoft.com/office/powerpoint/2010/main" val="424598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Meegaande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20" name="Groep 19">
            <a:extLst>
              <a:ext uri="{FF2B5EF4-FFF2-40B4-BE49-F238E27FC236}">
                <a16:creationId xmlns:a16="http://schemas.microsoft.com/office/drawing/2014/main" xmlns="" id="{9F323E01-D864-0DDD-F7AE-D14ADF2541C0}"/>
              </a:ext>
            </a:extLst>
          </p:cNvPr>
          <p:cNvGrpSpPr/>
          <p:nvPr/>
        </p:nvGrpSpPr>
        <p:grpSpPr>
          <a:xfrm>
            <a:off x="468269" y="2004536"/>
            <a:ext cx="4488095" cy="2848928"/>
            <a:chOff x="595900" y="2224758"/>
            <a:chExt cx="4488095" cy="2848928"/>
          </a:xfrm>
        </p:grpSpPr>
        <p:sp>
          <p:nvSpPr>
            <p:cNvPr id="21" name="Tekstvak 20">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Sociaal</a:t>
              </a:r>
            </a:p>
            <a:p>
              <a:pPr algn="ctr"/>
              <a:r>
                <a:rPr lang="nl-NL" dirty="0"/>
                <a:t>Betrokken</a:t>
              </a:r>
            </a:p>
            <a:p>
              <a:pPr algn="ctr"/>
              <a:r>
                <a:rPr lang="nl-NL" dirty="0"/>
                <a:t>Meegaand</a:t>
              </a:r>
            </a:p>
          </p:txBody>
        </p:sp>
        <p:sp>
          <p:nvSpPr>
            <p:cNvPr id="22" name="Tekstvak 21">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Aanpassend</a:t>
              </a:r>
            </a:p>
            <a:p>
              <a:pPr algn="ctr"/>
              <a:r>
                <a:rPr lang="nl-NL" dirty="0"/>
                <a:t>Meeloper</a:t>
              </a:r>
            </a:p>
            <a:p>
              <a:pPr algn="ctr"/>
              <a:endParaRPr lang="nl-NL" dirty="0"/>
            </a:p>
          </p:txBody>
        </p:sp>
        <p:sp>
          <p:nvSpPr>
            <p:cNvPr id="23" name="Tekstvak 22">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Eigengereid</a:t>
              </a:r>
            </a:p>
            <a:p>
              <a:pPr algn="ctr"/>
              <a:r>
                <a:rPr lang="nl-NL" dirty="0"/>
                <a:t>Zelfstandig</a:t>
              </a:r>
            </a:p>
            <a:p>
              <a:pPr algn="ctr"/>
              <a:endParaRPr lang="nl-NL" dirty="0"/>
            </a:p>
          </p:txBody>
        </p:sp>
        <p:sp>
          <p:nvSpPr>
            <p:cNvPr id="24" name="Tekstvak 23">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Egocentrisch</a:t>
              </a:r>
            </a:p>
            <a:p>
              <a:pPr algn="ctr"/>
              <a:r>
                <a:rPr lang="nl-NL" dirty="0"/>
                <a:t>Dominant</a:t>
              </a:r>
            </a:p>
            <a:p>
              <a:pPr algn="ctr"/>
              <a:endParaRPr lang="nl-NL" dirty="0"/>
            </a:p>
          </p:txBody>
        </p:sp>
        <p:sp>
          <p:nvSpPr>
            <p:cNvPr id="25" name="Tekstvak 24">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26" name="Tekstvak 25">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27" name="Tekstvak 26">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28" name="Tekstvak 27">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29" name="Rechte verbindingslijn met pijl 28">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3" name="Tekstvak 32">
            <a:extLst>
              <a:ext uri="{FF2B5EF4-FFF2-40B4-BE49-F238E27FC236}">
                <a16:creationId xmlns:a16="http://schemas.microsoft.com/office/drawing/2014/main" xmlns="" id="{86DEC047-5571-095F-6329-E3BBAE5FE6B3}"/>
              </a:ext>
            </a:extLst>
          </p:cNvPr>
          <p:cNvSpPr txBox="1"/>
          <p:nvPr/>
        </p:nvSpPr>
        <p:spPr>
          <a:xfrm>
            <a:off x="1673152" y="5340690"/>
            <a:ext cx="2246321" cy="1077218"/>
          </a:xfrm>
          <a:prstGeom prst="rect">
            <a:avLst/>
          </a:prstGeom>
          <a:noFill/>
        </p:spPr>
        <p:txBody>
          <a:bodyPr wrap="none" rtlCol="0">
            <a:spAutoFit/>
          </a:bodyPr>
          <a:lstStyle/>
          <a:p>
            <a:r>
              <a:rPr lang="nl-NL" sz="3200" dirty="0"/>
              <a:t>Meegaande</a:t>
            </a:r>
          </a:p>
          <a:p>
            <a:r>
              <a:rPr lang="nl-NL" sz="3200" dirty="0"/>
              <a:t>kiezer</a:t>
            </a:r>
          </a:p>
        </p:txBody>
      </p:sp>
      <p:pic>
        <p:nvPicPr>
          <p:cNvPr id="39" name="Afbeelding 38">
            <a:extLst>
              <a:ext uri="{FF2B5EF4-FFF2-40B4-BE49-F238E27FC236}">
                <a16:creationId xmlns:a16="http://schemas.microsoft.com/office/drawing/2014/main" xmlns="" id="{0AF7AB3C-DCB6-F125-BA6B-904E7B4B537A}"/>
              </a:ext>
            </a:extLst>
          </p:cNvPr>
          <p:cNvPicPr>
            <a:picLocks noChangeAspect="1"/>
          </p:cNvPicPr>
          <p:nvPr/>
        </p:nvPicPr>
        <p:blipFill>
          <a:blip r:embed="rId2"/>
          <a:stretch>
            <a:fillRect/>
          </a:stretch>
        </p:blipFill>
        <p:spPr>
          <a:xfrm>
            <a:off x="468269" y="5340690"/>
            <a:ext cx="1082838" cy="975948"/>
          </a:xfrm>
          <a:prstGeom prst="rect">
            <a:avLst/>
          </a:prstGeom>
        </p:spPr>
      </p:pic>
    </p:spTree>
    <p:extLst>
      <p:ext uri="{BB962C8B-B14F-4D97-AF65-F5344CB8AC3E}">
        <p14:creationId xmlns:p14="http://schemas.microsoft.com/office/powerpoint/2010/main" val="329014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Meegaande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20" name="Groep 19">
            <a:extLst>
              <a:ext uri="{FF2B5EF4-FFF2-40B4-BE49-F238E27FC236}">
                <a16:creationId xmlns:a16="http://schemas.microsoft.com/office/drawing/2014/main" xmlns="" id="{9F323E01-D864-0DDD-F7AE-D14ADF2541C0}"/>
              </a:ext>
            </a:extLst>
          </p:cNvPr>
          <p:cNvGrpSpPr/>
          <p:nvPr/>
        </p:nvGrpSpPr>
        <p:grpSpPr>
          <a:xfrm>
            <a:off x="468269" y="2004536"/>
            <a:ext cx="4488095" cy="2848928"/>
            <a:chOff x="595900" y="2224758"/>
            <a:chExt cx="4488095" cy="2848928"/>
          </a:xfrm>
        </p:grpSpPr>
        <p:sp>
          <p:nvSpPr>
            <p:cNvPr id="21" name="Tekstvak 20">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Sociaal</a:t>
              </a:r>
            </a:p>
            <a:p>
              <a:pPr algn="ctr"/>
              <a:r>
                <a:rPr lang="nl-NL" dirty="0"/>
                <a:t>Betrokken</a:t>
              </a:r>
            </a:p>
            <a:p>
              <a:pPr algn="ctr"/>
              <a:r>
                <a:rPr lang="nl-NL" dirty="0"/>
                <a:t>Meegaand</a:t>
              </a:r>
            </a:p>
          </p:txBody>
        </p:sp>
        <p:sp>
          <p:nvSpPr>
            <p:cNvPr id="22" name="Tekstvak 21">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Aanpassend</a:t>
              </a:r>
            </a:p>
            <a:p>
              <a:pPr algn="ctr"/>
              <a:r>
                <a:rPr lang="nl-NL" dirty="0"/>
                <a:t>Meeloper</a:t>
              </a:r>
            </a:p>
            <a:p>
              <a:pPr algn="ctr"/>
              <a:endParaRPr lang="nl-NL" dirty="0"/>
            </a:p>
          </p:txBody>
        </p:sp>
        <p:sp>
          <p:nvSpPr>
            <p:cNvPr id="23" name="Tekstvak 22">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Eigengereid</a:t>
              </a:r>
            </a:p>
            <a:p>
              <a:pPr algn="ctr"/>
              <a:r>
                <a:rPr lang="nl-NL" dirty="0"/>
                <a:t>Zelfstandig</a:t>
              </a:r>
            </a:p>
            <a:p>
              <a:pPr algn="ctr"/>
              <a:endParaRPr lang="nl-NL" dirty="0"/>
            </a:p>
          </p:txBody>
        </p:sp>
        <p:sp>
          <p:nvSpPr>
            <p:cNvPr id="24" name="Tekstvak 23">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Egocentrisch</a:t>
              </a:r>
            </a:p>
            <a:p>
              <a:pPr algn="ctr"/>
              <a:r>
                <a:rPr lang="nl-NL" dirty="0"/>
                <a:t>Dominant</a:t>
              </a:r>
            </a:p>
            <a:p>
              <a:pPr algn="ctr"/>
              <a:endParaRPr lang="nl-NL" dirty="0"/>
            </a:p>
          </p:txBody>
        </p:sp>
        <p:sp>
          <p:nvSpPr>
            <p:cNvPr id="25" name="Tekstvak 24">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26" name="Tekstvak 25">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27" name="Tekstvak 26">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28" name="Tekstvak 27">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29" name="Rechte verbindingslijn met pijl 28">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3" name="Tekstvak 32">
            <a:extLst>
              <a:ext uri="{FF2B5EF4-FFF2-40B4-BE49-F238E27FC236}">
                <a16:creationId xmlns:a16="http://schemas.microsoft.com/office/drawing/2014/main" xmlns="" id="{86DEC047-5571-095F-6329-E3BBAE5FE6B3}"/>
              </a:ext>
            </a:extLst>
          </p:cNvPr>
          <p:cNvSpPr txBox="1"/>
          <p:nvPr/>
        </p:nvSpPr>
        <p:spPr>
          <a:xfrm>
            <a:off x="1673152" y="5340690"/>
            <a:ext cx="2246321" cy="1077218"/>
          </a:xfrm>
          <a:prstGeom prst="rect">
            <a:avLst/>
          </a:prstGeom>
          <a:noFill/>
        </p:spPr>
        <p:txBody>
          <a:bodyPr wrap="none" rtlCol="0">
            <a:spAutoFit/>
          </a:bodyPr>
          <a:lstStyle/>
          <a:p>
            <a:r>
              <a:rPr lang="nl-NL" sz="3200" dirty="0"/>
              <a:t>Meegaande</a:t>
            </a:r>
          </a:p>
          <a:p>
            <a:r>
              <a:rPr lang="nl-NL" sz="3200" dirty="0"/>
              <a:t>kiezer</a:t>
            </a:r>
          </a:p>
        </p:txBody>
      </p:sp>
      <p:pic>
        <p:nvPicPr>
          <p:cNvPr id="39" name="Afbeelding 38">
            <a:extLst>
              <a:ext uri="{FF2B5EF4-FFF2-40B4-BE49-F238E27FC236}">
                <a16:creationId xmlns:a16="http://schemas.microsoft.com/office/drawing/2014/main" xmlns="" id="{0AF7AB3C-DCB6-F125-BA6B-904E7B4B537A}"/>
              </a:ext>
            </a:extLst>
          </p:cNvPr>
          <p:cNvPicPr>
            <a:picLocks noChangeAspect="1"/>
          </p:cNvPicPr>
          <p:nvPr/>
        </p:nvPicPr>
        <p:blipFill>
          <a:blip r:embed="rId2"/>
          <a:stretch>
            <a:fillRect/>
          </a:stretch>
        </p:blipFill>
        <p:spPr>
          <a:xfrm>
            <a:off x="468269" y="5340690"/>
            <a:ext cx="1082838" cy="975948"/>
          </a:xfrm>
          <a:prstGeom prst="rect">
            <a:avLst/>
          </a:prstGeom>
        </p:spPr>
      </p:pic>
      <p:grpSp>
        <p:nvGrpSpPr>
          <p:cNvPr id="3" name="Groep 2">
            <a:extLst>
              <a:ext uri="{FF2B5EF4-FFF2-40B4-BE49-F238E27FC236}">
                <a16:creationId xmlns:a16="http://schemas.microsoft.com/office/drawing/2014/main" xmlns="" id="{285F4068-32CA-1189-9403-99B1BBA654D6}"/>
              </a:ext>
            </a:extLst>
          </p:cNvPr>
          <p:cNvGrpSpPr/>
          <p:nvPr/>
        </p:nvGrpSpPr>
        <p:grpSpPr>
          <a:xfrm>
            <a:off x="6375565" y="2004536"/>
            <a:ext cx="4488095" cy="2848928"/>
            <a:chOff x="595900" y="2224758"/>
            <a:chExt cx="4488095" cy="2848928"/>
          </a:xfrm>
        </p:grpSpPr>
        <p:sp>
          <p:nvSpPr>
            <p:cNvPr id="13" name="Tekstvak 12">
              <a:extLst>
                <a:ext uri="{FF2B5EF4-FFF2-40B4-BE49-F238E27FC236}">
                  <a16:creationId xmlns:a16="http://schemas.microsoft.com/office/drawing/2014/main" xmlns="" id="{4820CC2C-91D8-A834-1C69-EE6265C2E0BF}"/>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Geduldig </a:t>
              </a:r>
            </a:p>
            <a:p>
              <a:pPr algn="ctr"/>
              <a:r>
                <a:rPr lang="nl-NL" dirty="0"/>
                <a:t>Bescheiden</a:t>
              </a:r>
            </a:p>
            <a:p>
              <a:pPr algn="ctr"/>
              <a:endParaRPr lang="nl-NL" dirty="0"/>
            </a:p>
          </p:txBody>
        </p:sp>
        <p:sp>
          <p:nvSpPr>
            <p:cNvPr id="34" name="Tekstvak 33">
              <a:extLst>
                <a:ext uri="{FF2B5EF4-FFF2-40B4-BE49-F238E27FC236}">
                  <a16:creationId xmlns:a16="http://schemas.microsoft.com/office/drawing/2014/main" xmlns="" id="{6DED8D1A-E281-046E-14FA-B34A8CABC4A6}"/>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Passief</a:t>
              </a:r>
            </a:p>
            <a:p>
              <a:pPr algn="ctr"/>
              <a:r>
                <a:rPr lang="nl-NL" dirty="0"/>
                <a:t>Onderdanig</a:t>
              </a:r>
            </a:p>
            <a:p>
              <a:pPr algn="ctr"/>
              <a:endParaRPr lang="nl-NL" dirty="0"/>
            </a:p>
          </p:txBody>
        </p:sp>
        <p:sp>
          <p:nvSpPr>
            <p:cNvPr id="35" name="Tekstvak 34">
              <a:extLst>
                <a:ext uri="{FF2B5EF4-FFF2-40B4-BE49-F238E27FC236}">
                  <a16:creationId xmlns:a16="http://schemas.microsoft.com/office/drawing/2014/main" xmlns="" id="{3591C191-3C5B-B0D9-FD0E-866FF8E21728}"/>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Daadkrachtig</a:t>
              </a:r>
            </a:p>
            <a:p>
              <a:pPr algn="ctr"/>
              <a:r>
                <a:rPr lang="nl-NL" dirty="0"/>
                <a:t>Zelfverzekerdheid</a:t>
              </a:r>
            </a:p>
            <a:p>
              <a:pPr algn="ctr"/>
              <a:endParaRPr lang="nl-NL" dirty="0"/>
            </a:p>
          </p:txBody>
        </p:sp>
        <p:sp>
          <p:nvSpPr>
            <p:cNvPr id="36" name="Tekstvak 35">
              <a:extLst>
                <a:ext uri="{FF2B5EF4-FFF2-40B4-BE49-F238E27FC236}">
                  <a16:creationId xmlns:a16="http://schemas.microsoft.com/office/drawing/2014/main" xmlns="" id="{4A01382A-3302-9D08-A2D6-C2B6398B5B1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Confrontatie</a:t>
              </a:r>
            </a:p>
            <a:p>
              <a:pPr algn="ctr"/>
              <a:r>
                <a:rPr lang="nl-NL" dirty="0" err="1"/>
                <a:t>Onvoorspel-baarheid</a:t>
              </a:r>
              <a:endParaRPr lang="nl-NL" dirty="0"/>
            </a:p>
          </p:txBody>
        </p:sp>
        <p:sp>
          <p:nvSpPr>
            <p:cNvPr id="38" name="Tekstvak 37">
              <a:extLst>
                <a:ext uri="{FF2B5EF4-FFF2-40B4-BE49-F238E27FC236}">
                  <a16:creationId xmlns:a16="http://schemas.microsoft.com/office/drawing/2014/main" xmlns="" id="{99A421C8-DC07-0B0E-28E9-D82102C40479}"/>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40" name="Tekstvak 39">
              <a:extLst>
                <a:ext uri="{FF2B5EF4-FFF2-40B4-BE49-F238E27FC236}">
                  <a16:creationId xmlns:a16="http://schemas.microsoft.com/office/drawing/2014/main" xmlns="" id="{08B54B4D-C461-6B81-53E4-CEF09448102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41" name="Tekstvak 40">
              <a:extLst>
                <a:ext uri="{FF2B5EF4-FFF2-40B4-BE49-F238E27FC236}">
                  <a16:creationId xmlns:a16="http://schemas.microsoft.com/office/drawing/2014/main" xmlns="" id="{0B6CC6E7-A8E6-7A6C-3B86-E3EFBC5B2E27}"/>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42" name="Tekstvak 41">
              <a:extLst>
                <a:ext uri="{FF2B5EF4-FFF2-40B4-BE49-F238E27FC236}">
                  <a16:creationId xmlns:a16="http://schemas.microsoft.com/office/drawing/2014/main" xmlns="" id="{67F2E998-30D4-2E43-6D96-B078BDCDE7E1}"/>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43" name="Rechte verbindingslijn met pijl 42">
              <a:extLst>
                <a:ext uri="{FF2B5EF4-FFF2-40B4-BE49-F238E27FC236}">
                  <a16:creationId xmlns:a16="http://schemas.microsoft.com/office/drawing/2014/main" xmlns="" id="{6929BF13-0005-BDAD-57B6-2A7A03741129}"/>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xmlns="" id="{DDA4CC99-D73D-D28B-D09F-6F14BA9FCCF0}"/>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Rechte verbindingslijn met pijl 44">
              <a:extLst>
                <a:ext uri="{FF2B5EF4-FFF2-40B4-BE49-F238E27FC236}">
                  <a16:creationId xmlns:a16="http://schemas.microsoft.com/office/drawing/2014/main" xmlns="" id="{2EDD56FA-87F2-FCC7-8767-43319F640E72}"/>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xmlns="" id="{CFADE8F4-878F-54CD-07B8-F546D40EF5B7}"/>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7" name="Tekstvak 46">
            <a:extLst>
              <a:ext uri="{FF2B5EF4-FFF2-40B4-BE49-F238E27FC236}">
                <a16:creationId xmlns:a16="http://schemas.microsoft.com/office/drawing/2014/main" xmlns="" id="{5FC11182-E862-3E98-7D35-D6E644481BDA}"/>
              </a:ext>
            </a:extLst>
          </p:cNvPr>
          <p:cNvSpPr txBox="1"/>
          <p:nvPr/>
        </p:nvSpPr>
        <p:spPr>
          <a:xfrm>
            <a:off x="9014111" y="5243889"/>
            <a:ext cx="417102" cy="584775"/>
          </a:xfrm>
          <a:prstGeom prst="rect">
            <a:avLst/>
          </a:prstGeom>
          <a:noFill/>
        </p:spPr>
        <p:txBody>
          <a:bodyPr wrap="none" rtlCol="0">
            <a:spAutoFit/>
          </a:bodyPr>
          <a:lstStyle/>
          <a:p>
            <a:pPr algn="r"/>
            <a:r>
              <a:rPr lang="nl-NL" sz="3200" dirty="0"/>
              <a:t>S</a:t>
            </a:r>
          </a:p>
        </p:txBody>
      </p:sp>
      <p:sp>
        <p:nvSpPr>
          <p:cNvPr id="48" name="Rechthoek 47">
            <a:extLst>
              <a:ext uri="{FF2B5EF4-FFF2-40B4-BE49-F238E27FC236}">
                <a16:creationId xmlns:a16="http://schemas.microsoft.com/office/drawing/2014/main" xmlns="" id="{CCBB1693-18FA-BB49-AD6B-50D978624278}"/>
              </a:ext>
            </a:extLst>
          </p:cNvPr>
          <p:cNvSpPr/>
          <p:nvPr/>
        </p:nvSpPr>
        <p:spPr>
          <a:xfrm>
            <a:off x="9606534" y="5346655"/>
            <a:ext cx="1257125" cy="969983"/>
          </a:xfrm>
          <a:prstGeom prst="rect">
            <a:avLst/>
          </a:prstGeom>
          <a:solidFill>
            <a:srgbClr val="00CE63">
              <a:alpha val="50000"/>
            </a:srgbClr>
          </a:solidFill>
          <a:ln w="25400" cap="flat" cmpd="sng" algn="ctr">
            <a:noFill/>
            <a:prstDash val="solid"/>
          </a:ln>
          <a:effectLst/>
        </p:spPr>
        <p:txBody>
          <a:bodyPr spcFirstLastPara="0" vert="horz" wrap="square" lIns="113792" tIns="113792" rIns="113792" bIns="113792" numCol="1" spcCol="1270" anchor="ctr" anchorCtr="0">
            <a:noAutofit/>
          </a:bodyPr>
          <a:lstStyle/>
          <a:p>
            <a:endParaRPr lang="nl-NL" sz="1600"/>
          </a:p>
        </p:txBody>
      </p:sp>
    </p:spTree>
    <p:extLst>
      <p:ext uri="{BB962C8B-B14F-4D97-AF65-F5344CB8AC3E}">
        <p14:creationId xmlns:p14="http://schemas.microsoft.com/office/powerpoint/2010/main" val="283128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Logisch-rationele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19" name="Groep 18">
            <a:extLst>
              <a:ext uri="{FF2B5EF4-FFF2-40B4-BE49-F238E27FC236}">
                <a16:creationId xmlns:a16="http://schemas.microsoft.com/office/drawing/2014/main" xmlns="" id="{16F37752-EA05-021A-9022-A9DB7B0FC79A}"/>
              </a:ext>
            </a:extLst>
          </p:cNvPr>
          <p:cNvGrpSpPr/>
          <p:nvPr/>
        </p:nvGrpSpPr>
        <p:grpSpPr>
          <a:xfrm>
            <a:off x="595900" y="2203353"/>
            <a:ext cx="4488095" cy="2848928"/>
            <a:chOff x="595900" y="2224758"/>
            <a:chExt cx="4488095" cy="2848928"/>
          </a:xfrm>
        </p:grpSpPr>
        <p:sp>
          <p:nvSpPr>
            <p:cNvPr id="5" name="Tekstvak 4">
              <a:extLst>
                <a:ext uri="{FF2B5EF4-FFF2-40B4-BE49-F238E27FC236}">
                  <a16:creationId xmlns:a16="http://schemas.microsoft.com/office/drawing/2014/main" xmlns="" id="{77799AC8-E290-F45A-97A0-381E6038A6CA}"/>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Verstandelijk</a:t>
              </a:r>
            </a:p>
            <a:p>
              <a:pPr algn="ctr"/>
              <a:r>
                <a:rPr lang="nl-NL" dirty="0"/>
                <a:t>Logisch-rationeel</a:t>
              </a:r>
            </a:p>
            <a:p>
              <a:pPr algn="ctr"/>
              <a:r>
                <a:rPr lang="nl-NL" dirty="0"/>
                <a:t>Objectief</a:t>
              </a:r>
            </a:p>
          </p:txBody>
        </p:sp>
        <p:sp>
          <p:nvSpPr>
            <p:cNvPr id="6" name="Tekstvak 5">
              <a:extLst>
                <a:ext uri="{FF2B5EF4-FFF2-40B4-BE49-F238E27FC236}">
                  <a16:creationId xmlns:a16="http://schemas.microsoft.com/office/drawing/2014/main" xmlns="" id="{4EC72E77-9A07-C523-EEBF-83CC2B59C5F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Kil</a:t>
              </a:r>
            </a:p>
            <a:p>
              <a:pPr algn="ctr"/>
              <a:r>
                <a:rPr lang="nl-NL" dirty="0"/>
                <a:t>Technocratisch</a:t>
              </a:r>
            </a:p>
            <a:p>
              <a:pPr algn="ctr"/>
              <a:r>
                <a:rPr lang="nl-NL" dirty="0"/>
                <a:t>Onpersoonlijk</a:t>
              </a:r>
            </a:p>
          </p:txBody>
        </p:sp>
        <p:sp>
          <p:nvSpPr>
            <p:cNvPr id="7" name="Tekstvak 6">
              <a:extLst>
                <a:ext uri="{FF2B5EF4-FFF2-40B4-BE49-F238E27FC236}">
                  <a16:creationId xmlns:a16="http://schemas.microsoft.com/office/drawing/2014/main" xmlns="" id="{6A9C742D-BB7F-8F6E-1920-12151600E10B}"/>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Emotioneel</a:t>
              </a:r>
            </a:p>
            <a:p>
              <a:pPr algn="ctr"/>
              <a:r>
                <a:rPr lang="nl-NL" dirty="0"/>
                <a:t>Subjectief</a:t>
              </a:r>
            </a:p>
            <a:p>
              <a:pPr algn="ctr"/>
              <a:r>
                <a:rPr lang="nl-NL" dirty="0"/>
                <a:t>Gevoelsmatig</a:t>
              </a:r>
            </a:p>
          </p:txBody>
        </p:sp>
        <p:sp>
          <p:nvSpPr>
            <p:cNvPr id="8" name="Tekstvak 7">
              <a:extLst>
                <a:ext uri="{FF2B5EF4-FFF2-40B4-BE49-F238E27FC236}">
                  <a16:creationId xmlns:a16="http://schemas.microsoft.com/office/drawing/2014/main" xmlns="" id="{60E7EBFD-06DD-45D9-62F1-1CA7749C8E8E}"/>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Sentimenteel</a:t>
              </a:r>
            </a:p>
            <a:p>
              <a:pPr algn="ctr"/>
              <a:r>
                <a:rPr lang="nl-NL" dirty="0"/>
                <a:t>Wispelturig</a:t>
              </a:r>
            </a:p>
            <a:p>
              <a:pPr algn="ctr"/>
              <a:endParaRPr lang="nl-NL" dirty="0"/>
            </a:p>
          </p:txBody>
        </p:sp>
        <p:sp>
          <p:nvSpPr>
            <p:cNvPr id="9" name="Tekstvak 8">
              <a:extLst>
                <a:ext uri="{FF2B5EF4-FFF2-40B4-BE49-F238E27FC236}">
                  <a16:creationId xmlns:a16="http://schemas.microsoft.com/office/drawing/2014/main" xmlns="" id="{85E00C3B-9426-C60D-A59A-F6AF24A8E557}"/>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10" name="Tekstvak 9">
              <a:extLst>
                <a:ext uri="{FF2B5EF4-FFF2-40B4-BE49-F238E27FC236}">
                  <a16:creationId xmlns:a16="http://schemas.microsoft.com/office/drawing/2014/main" xmlns="" id="{302271DF-F6A9-9244-53E8-6AAB29B1748F}"/>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11" name="Tekstvak 10">
              <a:extLst>
                <a:ext uri="{FF2B5EF4-FFF2-40B4-BE49-F238E27FC236}">
                  <a16:creationId xmlns:a16="http://schemas.microsoft.com/office/drawing/2014/main" xmlns="" id="{8A0D96F5-6634-1CDC-BFF1-7D6BBF86C0BD}"/>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12" name="Tekstvak 11">
              <a:extLst>
                <a:ext uri="{FF2B5EF4-FFF2-40B4-BE49-F238E27FC236}">
                  <a16:creationId xmlns:a16="http://schemas.microsoft.com/office/drawing/2014/main" xmlns="" id="{436096DE-CE4D-141C-188C-A8627354695E}"/>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14" name="Rechte verbindingslijn met pijl 13">
              <a:extLst>
                <a:ext uri="{FF2B5EF4-FFF2-40B4-BE49-F238E27FC236}">
                  <a16:creationId xmlns:a16="http://schemas.microsoft.com/office/drawing/2014/main" xmlns="" id="{15C4D27B-029A-3D7A-CC5D-B4545D8F16B7}"/>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xmlns="" id="{E2BEE907-D6A5-6FF8-FA59-0D1195D13851}"/>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xmlns="" id="{968FB47B-0A57-B524-8DE1-398154789498}"/>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4C5781C9-5610-A36A-7F68-FF74136C3E18}"/>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3" name="Tekstvak 32">
            <a:extLst>
              <a:ext uri="{FF2B5EF4-FFF2-40B4-BE49-F238E27FC236}">
                <a16:creationId xmlns:a16="http://schemas.microsoft.com/office/drawing/2014/main" xmlns="" id="{B28E3948-FD52-48CB-1CF2-BD4D037C86AE}"/>
              </a:ext>
            </a:extLst>
          </p:cNvPr>
          <p:cNvSpPr txBox="1"/>
          <p:nvPr/>
        </p:nvSpPr>
        <p:spPr>
          <a:xfrm>
            <a:off x="1664230" y="5261922"/>
            <a:ext cx="3338991" cy="1077218"/>
          </a:xfrm>
          <a:prstGeom prst="rect">
            <a:avLst/>
          </a:prstGeom>
          <a:noFill/>
        </p:spPr>
        <p:txBody>
          <a:bodyPr wrap="none" rtlCol="0">
            <a:spAutoFit/>
          </a:bodyPr>
          <a:lstStyle/>
          <a:p>
            <a:r>
              <a:rPr lang="nl-NL" sz="3200" dirty="0"/>
              <a:t>Logisch-rationele </a:t>
            </a:r>
          </a:p>
          <a:p>
            <a:r>
              <a:rPr lang="nl-NL" sz="3200" dirty="0"/>
              <a:t>kiezer</a:t>
            </a:r>
          </a:p>
        </p:txBody>
      </p:sp>
      <p:pic>
        <p:nvPicPr>
          <p:cNvPr id="38" name="Afbeelding 37">
            <a:extLst>
              <a:ext uri="{FF2B5EF4-FFF2-40B4-BE49-F238E27FC236}">
                <a16:creationId xmlns:a16="http://schemas.microsoft.com/office/drawing/2014/main" xmlns="" id="{7DFA5FF6-6134-1834-3FD8-C189D65AC861}"/>
              </a:ext>
            </a:extLst>
          </p:cNvPr>
          <p:cNvPicPr>
            <a:picLocks noChangeAspect="1"/>
          </p:cNvPicPr>
          <p:nvPr/>
        </p:nvPicPr>
        <p:blipFill>
          <a:blip r:embed="rId2"/>
          <a:stretch>
            <a:fillRect/>
          </a:stretch>
        </p:blipFill>
        <p:spPr>
          <a:xfrm>
            <a:off x="579898" y="5303172"/>
            <a:ext cx="1084332" cy="994718"/>
          </a:xfrm>
          <a:prstGeom prst="rect">
            <a:avLst/>
          </a:prstGeom>
        </p:spPr>
      </p:pic>
    </p:spTree>
    <p:extLst>
      <p:ext uri="{BB962C8B-B14F-4D97-AF65-F5344CB8AC3E}">
        <p14:creationId xmlns:p14="http://schemas.microsoft.com/office/powerpoint/2010/main" val="3496244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Logisch-rationele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19" name="Groep 18">
            <a:extLst>
              <a:ext uri="{FF2B5EF4-FFF2-40B4-BE49-F238E27FC236}">
                <a16:creationId xmlns:a16="http://schemas.microsoft.com/office/drawing/2014/main" xmlns="" id="{16F37752-EA05-021A-9022-A9DB7B0FC79A}"/>
              </a:ext>
            </a:extLst>
          </p:cNvPr>
          <p:cNvGrpSpPr/>
          <p:nvPr/>
        </p:nvGrpSpPr>
        <p:grpSpPr>
          <a:xfrm>
            <a:off x="595900" y="2203353"/>
            <a:ext cx="4488095" cy="2848928"/>
            <a:chOff x="595900" y="2224758"/>
            <a:chExt cx="4488095" cy="2848928"/>
          </a:xfrm>
        </p:grpSpPr>
        <p:sp>
          <p:nvSpPr>
            <p:cNvPr id="5" name="Tekstvak 4">
              <a:extLst>
                <a:ext uri="{FF2B5EF4-FFF2-40B4-BE49-F238E27FC236}">
                  <a16:creationId xmlns:a16="http://schemas.microsoft.com/office/drawing/2014/main" xmlns="" id="{77799AC8-E290-F45A-97A0-381E6038A6CA}"/>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Verstandelijk</a:t>
              </a:r>
            </a:p>
            <a:p>
              <a:pPr algn="ctr"/>
              <a:r>
                <a:rPr lang="nl-NL" dirty="0"/>
                <a:t>Logisch-rationeel</a:t>
              </a:r>
            </a:p>
            <a:p>
              <a:pPr algn="ctr"/>
              <a:r>
                <a:rPr lang="nl-NL" dirty="0"/>
                <a:t>Objectief</a:t>
              </a:r>
            </a:p>
          </p:txBody>
        </p:sp>
        <p:sp>
          <p:nvSpPr>
            <p:cNvPr id="6" name="Tekstvak 5">
              <a:extLst>
                <a:ext uri="{FF2B5EF4-FFF2-40B4-BE49-F238E27FC236}">
                  <a16:creationId xmlns:a16="http://schemas.microsoft.com/office/drawing/2014/main" xmlns="" id="{4EC72E77-9A07-C523-EEBF-83CC2B59C5F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Kil</a:t>
              </a:r>
            </a:p>
            <a:p>
              <a:pPr algn="ctr"/>
              <a:r>
                <a:rPr lang="nl-NL" dirty="0"/>
                <a:t>Technocratisch</a:t>
              </a:r>
            </a:p>
            <a:p>
              <a:pPr algn="ctr"/>
              <a:r>
                <a:rPr lang="nl-NL" dirty="0"/>
                <a:t>Onpersoonlijk</a:t>
              </a:r>
            </a:p>
          </p:txBody>
        </p:sp>
        <p:sp>
          <p:nvSpPr>
            <p:cNvPr id="7" name="Tekstvak 6">
              <a:extLst>
                <a:ext uri="{FF2B5EF4-FFF2-40B4-BE49-F238E27FC236}">
                  <a16:creationId xmlns:a16="http://schemas.microsoft.com/office/drawing/2014/main" xmlns="" id="{6A9C742D-BB7F-8F6E-1920-12151600E10B}"/>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Emotioneel</a:t>
              </a:r>
            </a:p>
            <a:p>
              <a:pPr algn="ctr"/>
              <a:r>
                <a:rPr lang="nl-NL" dirty="0"/>
                <a:t>Subjectief</a:t>
              </a:r>
            </a:p>
            <a:p>
              <a:pPr algn="ctr"/>
              <a:r>
                <a:rPr lang="nl-NL" dirty="0"/>
                <a:t>Gevoelsmatig</a:t>
              </a:r>
            </a:p>
          </p:txBody>
        </p:sp>
        <p:sp>
          <p:nvSpPr>
            <p:cNvPr id="8" name="Tekstvak 7">
              <a:extLst>
                <a:ext uri="{FF2B5EF4-FFF2-40B4-BE49-F238E27FC236}">
                  <a16:creationId xmlns:a16="http://schemas.microsoft.com/office/drawing/2014/main" xmlns="" id="{60E7EBFD-06DD-45D9-62F1-1CA7749C8E8E}"/>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Sentimenteel</a:t>
              </a:r>
            </a:p>
            <a:p>
              <a:pPr algn="ctr"/>
              <a:r>
                <a:rPr lang="nl-NL" dirty="0"/>
                <a:t>Wispelturig</a:t>
              </a:r>
            </a:p>
            <a:p>
              <a:pPr algn="ctr"/>
              <a:endParaRPr lang="nl-NL" dirty="0"/>
            </a:p>
          </p:txBody>
        </p:sp>
        <p:sp>
          <p:nvSpPr>
            <p:cNvPr id="9" name="Tekstvak 8">
              <a:extLst>
                <a:ext uri="{FF2B5EF4-FFF2-40B4-BE49-F238E27FC236}">
                  <a16:creationId xmlns:a16="http://schemas.microsoft.com/office/drawing/2014/main" xmlns="" id="{85E00C3B-9426-C60D-A59A-F6AF24A8E557}"/>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10" name="Tekstvak 9">
              <a:extLst>
                <a:ext uri="{FF2B5EF4-FFF2-40B4-BE49-F238E27FC236}">
                  <a16:creationId xmlns:a16="http://schemas.microsoft.com/office/drawing/2014/main" xmlns="" id="{302271DF-F6A9-9244-53E8-6AAB29B1748F}"/>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11" name="Tekstvak 10">
              <a:extLst>
                <a:ext uri="{FF2B5EF4-FFF2-40B4-BE49-F238E27FC236}">
                  <a16:creationId xmlns:a16="http://schemas.microsoft.com/office/drawing/2014/main" xmlns="" id="{8A0D96F5-6634-1CDC-BFF1-7D6BBF86C0BD}"/>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12" name="Tekstvak 11">
              <a:extLst>
                <a:ext uri="{FF2B5EF4-FFF2-40B4-BE49-F238E27FC236}">
                  <a16:creationId xmlns:a16="http://schemas.microsoft.com/office/drawing/2014/main" xmlns="" id="{436096DE-CE4D-141C-188C-A8627354695E}"/>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14" name="Rechte verbindingslijn met pijl 13">
              <a:extLst>
                <a:ext uri="{FF2B5EF4-FFF2-40B4-BE49-F238E27FC236}">
                  <a16:creationId xmlns:a16="http://schemas.microsoft.com/office/drawing/2014/main" xmlns="" id="{15C4D27B-029A-3D7A-CC5D-B4545D8F16B7}"/>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xmlns="" id="{E2BEE907-D6A5-6FF8-FA59-0D1195D13851}"/>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xmlns="" id="{968FB47B-0A57-B524-8DE1-398154789498}"/>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4C5781C9-5610-A36A-7F68-FF74136C3E18}"/>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3" name="Tekstvak 32">
            <a:extLst>
              <a:ext uri="{FF2B5EF4-FFF2-40B4-BE49-F238E27FC236}">
                <a16:creationId xmlns:a16="http://schemas.microsoft.com/office/drawing/2014/main" xmlns="" id="{B28E3948-FD52-48CB-1CF2-BD4D037C86AE}"/>
              </a:ext>
            </a:extLst>
          </p:cNvPr>
          <p:cNvSpPr txBox="1"/>
          <p:nvPr/>
        </p:nvSpPr>
        <p:spPr>
          <a:xfrm>
            <a:off x="1664230" y="5261922"/>
            <a:ext cx="3338991" cy="1077218"/>
          </a:xfrm>
          <a:prstGeom prst="rect">
            <a:avLst/>
          </a:prstGeom>
          <a:noFill/>
        </p:spPr>
        <p:txBody>
          <a:bodyPr wrap="none" rtlCol="0">
            <a:spAutoFit/>
          </a:bodyPr>
          <a:lstStyle/>
          <a:p>
            <a:r>
              <a:rPr lang="nl-NL" sz="3200" dirty="0"/>
              <a:t>Logisch-rationele </a:t>
            </a:r>
          </a:p>
          <a:p>
            <a:r>
              <a:rPr lang="nl-NL" sz="3200" dirty="0"/>
              <a:t>kiezer</a:t>
            </a:r>
          </a:p>
        </p:txBody>
      </p:sp>
      <p:pic>
        <p:nvPicPr>
          <p:cNvPr id="38" name="Afbeelding 37">
            <a:extLst>
              <a:ext uri="{FF2B5EF4-FFF2-40B4-BE49-F238E27FC236}">
                <a16:creationId xmlns:a16="http://schemas.microsoft.com/office/drawing/2014/main" xmlns="" id="{7DFA5FF6-6134-1834-3FD8-C189D65AC861}"/>
              </a:ext>
            </a:extLst>
          </p:cNvPr>
          <p:cNvPicPr>
            <a:picLocks noChangeAspect="1"/>
          </p:cNvPicPr>
          <p:nvPr/>
        </p:nvPicPr>
        <p:blipFill>
          <a:blip r:embed="rId2"/>
          <a:stretch>
            <a:fillRect/>
          </a:stretch>
        </p:blipFill>
        <p:spPr>
          <a:xfrm>
            <a:off x="579898" y="5303172"/>
            <a:ext cx="1084332" cy="994718"/>
          </a:xfrm>
          <a:prstGeom prst="rect">
            <a:avLst/>
          </a:prstGeom>
        </p:spPr>
      </p:pic>
      <p:grpSp>
        <p:nvGrpSpPr>
          <p:cNvPr id="3" name="Groep 2">
            <a:extLst>
              <a:ext uri="{FF2B5EF4-FFF2-40B4-BE49-F238E27FC236}">
                <a16:creationId xmlns:a16="http://schemas.microsoft.com/office/drawing/2014/main" xmlns="" id="{9F323E01-D864-0DDD-F7AE-D14ADF2541C0}"/>
              </a:ext>
            </a:extLst>
          </p:cNvPr>
          <p:cNvGrpSpPr/>
          <p:nvPr/>
        </p:nvGrpSpPr>
        <p:grpSpPr>
          <a:xfrm>
            <a:off x="6096000" y="2203353"/>
            <a:ext cx="4488095" cy="2848928"/>
            <a:chOff x="595900" y="2224758"/>
            <a:chExt cx="4488095" cy="2848928"/>
          </a:xfrm>
        </p:grpSpPr>
        <p:sp>
          <p:nvSpPr>
            <p:cNvPr id="13" name="Tekstvak 12">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Perfectionistisch</a:t>
              </a:r>
            </a:p>
            <a:p>
              <a:pPr algn="ctr"/>
              <a:r>
                <a:rPr lang="nl-NL" dirty="0"/>
                <a:t>Altijd goed voorbereid</a:t>
              </a:r>
            </a:p>
          </p:txBody>
        </p:sp>
        <p:sp>
          <p:nvSpPr>
            <p:cNvPr id="16" name="Tekstvak 15">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Pietluttig</a:t>
              </a:r>
            </a:p>
            <a:p>
              <a:pPr algn="ctr"/>
              <a:r>
                <a:rPr lang="nl-NL" dirty="0"/>
                <a:t>Onbuigzaam</a:t>
              </a:r>
            </a:p>
            <a:p>
              <a:pPr algn="ctr"/>
              <a:endParaRPr lang="nl-NL" dirty="0"/>
            </a:p>
          </p:txBody>
        </p:sp>
        <p:sp>
          <p:nvSpPr>
            <p:cNvPr id="35" name="Tekstvak 34">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Motiverend</a:t>
              </a:r>
            </a:p>
            <a:p>
              <a:pPr algn="ctr"/>
              <a:r>
                <a:rPr lang="nl-NL" dirty="0"/>
                <a:t>Positief</a:t>
              </a:r>
            </a:p>
            <a:p>
              <a:pPr algn="ctr"/>
              <a:endParaRPr lang="nl-NL" dirty="0"/>
            </a:p>
          </p:txBody>
        </p:sp>
        <p:sp>
          <p:nvSpPr>
            <p:cNvPr id="37" name="Tekstvak 36">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Ondeskundigheid</a:t>
              </a:r>
            </a:p>
            <a:p>
              <a:pPr algn="ctr"/>
              <a:r>
                <a:rPr lang="nl-NL" dirty="0"/>
                <a:t>Subjectiviteit </a:t>
              </a:r>
            </a:p>
            <a:p>
              <a:pPr algn="ctr"/>
              <a:endParaRPr lang="nl-NL" dirty="0"/>
            </a:p>
          </p:txBody>
        </p:sp>
        <p:sp>
          <p:nvSpPr>
            <p:cNvPr id="39" name="Tekstvak 38">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40" name="Tekstvak 39">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41" name="Tekstvak 40">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42" name="Tekstvak 41">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43" name="Rechte verbindingslijn met pijl 42">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Rechte verbindingslijn met pijl 44">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7" name="Tekstvak 46">
            <a:extLst>
              <a:ext uri="{FF2B5EF4-FFF2-40B4-BE49-F238E27FC236}">
                <a16:creationId xmlns:a16="http://schemas.microsoft.com/office/drawing/2014/main" xmlns="" id="{B70136A4-32BF-1A25-A02A-F41ECBF35F21}"/>
              </a:ext>
            </a:extLst>
          </p:cNvPr>
          <p:cNvSpPr txBox="1"/>
          <p:nvPr/>
        </p:nvSpPr>
        <p:spPr>
          <a:xfrm>
            <a:off x="8728931" y="5304824"/>
            <a:ext cx="480239" cy="584775"/>
          </a:xfrm>
          <a:prstGeom prst="rect">
            <a:avLst/>
          </a:prstGeom>
          <a:noFill/>
        </p:spPr>
        <p:txBody>
          <a:bodyPr wrap="square" rtlCol="0">
            <a:spAutoFit/>
          </a:bodyPr>
          <a:lstStyle/>
          <a:p>
            <a:r>
              <a:rPr lang="nl-NL" sz="3200" dirty="0"/>
              <a:t>C</a:t>
            </a:r>
          </a:p>
        </p:txBody>
      </p:sp>
      <p:sp>
        <p:nvSpPr>
          <p:cNvPr id="48" name="Rechthoek 47">
            <a:extLst>
              <a:ext uri="{FF2B5EF4-FFF2-40B4-BE49-F238E27FC236}">
                <a16:creationId xmlns:a16="http://schemas.microsoft.com/office/drawing/2014/main" xmlns="" id="{E8B6129E-665E-80B6-9810-A9A4F29A91F2}"/>
              </a:ext>
            </a:extLst>
          </p:cNvPr>
          <p:cNvSpPr/>
          <p:nvPr/>
        </p:nvSpPr>
        <p:spPr>
          <a:xfrm>
            <a:off x="9373295" y="5304824"/>
            <a:ext cx="1210799" cy="968096"/>
          </a:xfrm>
          <a:prstGeom prst="rect">
            <a:avLst/>
          </a:prstGeom>
          <a:solidFill>
            <a:srgbClr val="00B0F0">
              <a:alpha val="50000"/>
            </a:srgbClr>
          </a:solidFill>
          <a:ln w="25400" cap="flat" cmpd="sng" algn="ctr">
            <a:noFill/>
            <a:prstDash val="solid"/>
          </a:ln>
          <a:effectLst/>
        </p:spPr>
        <p:txBody>
          <a:bodyPr spcFirstLastPara="0" vert="horz" wrap="square" lIns="277368" tIns="277368" rIns="277368" bIns="277368" numCol="1" spcCol="1270" anchor="ctr" anchorCtr="0">
            <a:noAutofit/>
          </a:bodyPr>
          <a:lstStyle/>
          <a:p>
            <a:endParaRPr lang="nl-NL"/>
          </a:p>
        </p:txBody>
      </p:sp>
    </p:spTree>
    <p:extLst>
      <p:ext uri="{BB962C8B-B14F-4D97-AF65-F5344CB8AC3E}">
        <p14:creationId xmlns:p14="http://schemas.microsoft.com/office/powerpoint/2010/main" val="300278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Impulsieve en uitstellende stijl</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96839" y="1230451"/>
            <a:ext cx="11115353" cy="523220"/>
          </a:xfrm>
          <a:prstGeom prst="rect">
            <a:avLst/>
          </a:prstGeom>
          <a:noFill/>
        </p:spPr>
        <p:txBody>
          <a:bodyPr wrap="square">
            <a:spAutoFit/>
          </a:bodyPr>
          <a:lstStyle/>
          <a:p>
            <a:r>
              <a:rPr lang="nl-NL" sz="2800" dirty="0"/>
              <a:t>Kernkwadranten</a:t>
            </a:r>
          </a:p>
        </p:txBody>
      </p:sp>
      <p:grpSp>
        <p:nvGrpSpPr>
          <p:cNvPr id="19" name="Groep 18">
            <a:extLst>
              <a:ext uri="{FF2B5EF4-FFF2-40B4-BE49-F238E27FC236}">
                <a16:creationId xmlns:a16="http://schemas.microsoft.com/office/drawing/2014/main" xmlns="" id="{16F37752-EA05-021A-9022-A9DB7B0FC79A}"/>
              </a:ext>
            </a:extLst>
          </p:cNvPr>
          <p:cNvGrpSpPr/>
          <p:nvPr/>
        </p:nvGrpSpPr>
        <p:grpSpPr>
          <a:xfrm>
            <a:off x="595900" y="2203353"/>
            <a:ext cx="4488095" cy="2848928"/>
            <a:chOff x="595900" y="2224758"/>
            <a:chExt cx="4488095" cy="2848928"/>
          </a:xfrm>
        </p:grpSpPr>
        <p:sp>
          <p:nvSpPr>
            <p:cNvPr id="5" name="Tekstvak 4">
              <a:extLst>
                <a:ext uri="{FF2B5EF4-FFF2-40B4-BE49-F238E27FC236}">
                  <a16:creationId xmlns:a16="http://schemas.microsoft.com/office/drawing/2014/main" xmlns="" id="{77799AC8-E290-F45A-97A0-381E6038A6CA}"/>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Impulsief</a:t>
              </a:r>
            </a:p>
            <a:p>
              <a:pPr algn="ctr"/>
              <a:r>
                <a:rPr lang="nl-NL" dirty="0"/>
                <a:t>Daadkrachtig</a:t>
              </a:r>
            </a:p>
            <a:p>
              <a:pPr algn="ctr"/>
              <a:endParaRPr lang="nl-NL" dirty="0"/>
            </a:p>
          </p:txBody>
        </p:sp>
        <p:sp>
          <p:nvSpPr>
            <p:cNvPr id="6" name="Tekstvak 5">
              <a:extLst>
                <a:ext uri="{FF2B5EF4-FFF2-40B4-BE49-F238E27FC236}">
                  <a16:creationId xmlns:a16="http://schemas.microsoft.com/office/drawing/2014/main" xmlns="" id="{4EC72E77-9A07-C523-EEBF-83CC2B59C5FA}"/>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Overhaast</a:t>
              </a:r>
            </a:p>
            <a:p>
              <a:pPr algn="ctr"/>
              <a:r>
                <a:rPr lang="nl-NL" dirty="0"/>
                <a:t>Ondoordacht</a:t>
              </a:r>
            </a:p>
            <a:p>
              <a:pPr algn="ctr"/>
              <a:endParaRPr lang="nl-NL" dirty="0"/>
            </a:p>
          </p:txBody>
        </p:sp>
        <p:sp>
          <p:nvSpPr>
            <p:cNvPr id="7" name="Tekstvak 6">
              <a:extLst>
                <a:ext uri="{FF2B5EF4-FFF2-40B4-BE49-F238E27FC236}">
                  <a16:creationId xmlns:a16="http://schemas.microsoft.com/office/drawing/2014/main" xmlns="" id="{6A9C742D-BB7F-8F6E-1920-12151600E10B}"/>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Weldoordacht</a:t>
              </a:r>
            </a:p>
            <a:p>
              <a:pPr algn="ctr"/>
              <a:r>
                <a:rPr lang="nl-NL" dirty="0" err="1"/>
                <a:t>Tijdnemend</a:t>
              </a:r>
              <a:endParaRPr lang="nl-NL" dirty="0"/>
            </a:p>
            <a:p>
              <a:pPr algn="ctr"/>
              <a:endParaRPr lang="nl-NL" dirty="0"/>
            </a:p>
          </p:txBody>
        </p:sp>
        <p:sp>
          <p:nvSpPr>
            <p:cNvPr id="8" name="Tekstvak 7">
              <a:extLst>
                <a:ext uri="{FF2B5EF4-FFF2-40B4-BE49-F238E27FC236}">
                  <a16:creationId xmlns:a16="http://schemas.microsoft.com/office/drawing/2014/main" xmlns="" id="{60E7EBFD-06DD-45D9-62F1-1CA7749C8E8E}"/>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Passief</a:t>
              </a:r>
            </a:p>
            <a:p>
              <a:pPr algn="ctr"/>
              <a:r>
                <a:rPr lang="nl-NL" dirty="0"/>
                <a:t>Oeverloos</a:t>
              </a:r>
            </a:p>
            <a:p>
              <a:pPr algn="ctr"/>
              <a:endParaRPr lang="nl-NL" dirty="0"/>
            </a:p>
          </p:txBody>
        </p:sp>
        <p:sp>
          <p:nvSpPr>
            <p:cNvPr id="9" name="Tekstvak 8">
              <a:extLst>
                <a:ext uri="{FF2B5EF4-FFF2-40B4-BE49-F238E27FC236}">
                  <a16:creationId xmlns:a16="http://schemas.microsoft.com/office/drawing/2014/main" xmlns="" id="{85E00C3B-9426-C60D-A59A-F6AF24A8E557}"/>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10" name="Tekstvak 9">
              <a:extLst>
                <a:ext uri="{FF2B5EF4-FFF2-40B4-BE49-F238E27FC236}">
                  <a16:creationId xmlns:a16="http://schemas.microsoft.com/office/drawing/2014/main" xmlns="" id="{302271DF-F6A9-9244-53E8-6AAB29B1748F}"/>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11" name="Tekstvak 10">
              <a:extLst>
                <a:ext uri="{FF2B5EF4-FFF2-40B4-BE49-F238E27FC236}">
                  <a16:creationId xmlns:a16="http://schemas.microsoft.com/office/drawing/2014/main" xmlns="" id="{8A0D96F5-6634-1CDC-BFF1-7D6BBF86C0BD}"/>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12" name="Tekstvak 11">
              <a:extLst>
                <a:ext uri="{FF2B5EF4-FFF2-40B4-BE49-F238E27FC236}">
                  <a16:creationId xmlns:a16="http://schemas.microsoft.com/office/drawing/2014/main" xmlns="" id="{436096DE-CE4D-141C-188C-A8627354695E}"/>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14" name="Rechte verbindingslijn met pijl 13">
              <a:extLst>
                <a:ext uri="{FF2B5EF4-FFF2-40B4-BE49-F238E27FC236}">
                  <a16:creationId xmlns:a16="http://schemas.microsoft.com/office/drawing/2014/main" xmlns="" id="{15C4D27B-029A-3D7A-CC5D-B4545D8F16B7}"/>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xmlns="" id="{E2BEE907-D6A5-6FF8-FA59-0D1195D13851}"/>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xmlns="" id="{968FB47B-0A57-B524-8DE1-398154789498}"/>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xmlns="" id="{4C5781C9-5610-A36A-7F68-FF74136C3E18}"/>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0" name="Groep 19">
            <a:extLst>
              <a:ext uri="{FF2B5EF4-FFF2-40B4-BE49-F238E27FC236}">
                <a16:creationId xmlns:a16="http://schemas.microsoft.com/office/drawing/2014/main" xmlns="" id="{9F323E01-D864-0DDD-F7AE-D14ADF2541C0}"/>
              </a:ext>
            </a:extLst>
          </p:cNvPr>
          <p:cNvGrpSpPr/>
          <p:nvPr/>
        </p:nvGrpSpPr>
        <p:grpSpPr>
          <a:xfrm>
            <a:off x="6386184" y="2203353"/>
            <a:ext cx="4488095" cy="2848928"/>
            <a:chOff x="595900" y="2224758"/>
            <a:chExt cx="4488095" cy="2848928"/>
          </a:xfrm>
        </p:grpSpPr>
        <p:sp>
          <p:nvSpPr>
            <p:cNvPr id="21" name="Tekstvak 20">
              <a:extLst>
                <a:ext uri="{FF2B5EF4-FFF2-40B4-BE49-F238E27FC236}">
                  <a16:creationId xmlns:a16="http://schemas.microsoft.com/office/drawing/2014/main" xmlns="" id="{285D17B7-B8DB-94B3-2C59-EE4E5CCBDC51}"/>
                </a:ext>
              </a:extLst>
            </p:cNvPr>
            <p:cNvSpPr txBox="1"/>
            <p:nvPr/>
          </p:nvSpPr>
          <p:spPr>
            <a:xfrm>
              <a:off x="595901" y="2512031"/>
              <a:ext cx="1957227" cy="923330"/>
            </a:xfrm>
            <a:prstGeom prst="rect">
              <a:avLst/>
            </a:prstGeom>
            <a:noFill/>
            <a:ln>
              <a:solidFill>
                <a:schemeClr val="tx1"/>
              </a:solidFill>
            </a:ln>
          </p:spPr>
          <p:txBody>
            <a:bodyPr wrap="square" rtlCol="0">
              <a:spAutoFit/>
            </a:bodyPr>
            <a:lstStyle/>
            <a:p>
              <a:pPr algn="ctr"/>
              <a:r>
                <a:rPr lang="nl-NL" dirty="0"/>
                <a:t>Weldoordacht</a:t>
              </a:r>
            </a:p>
            <a:p>
              <a:pPr algn="ctr"/>
              <a:r>
                <a:rPr lang="nl-NL" dirty="0" err="1"/>
                <a:t>Tijdnemend</a:t>
              </a:r>
              <a:endParaRPr lang="nl-NL" dirty="0"/>
            </a:p>
            <a:p>
              <a:pPr algn="ctr"/>
              <a:endParaRPr lang="nl-NL" dirty="0"/>
            </a:p>
          </p:txBody>
        </p:sp>
        <p:sp>
          <p:nvSpPr>
            <p:cNvPr id="22" name="Tekstvak 21">
              <a:extLst>
                <a:ext uri="{FF2B5EF4-FFF2-40B4-BE49-F238E27FC236}">
                  <a16:creationId xmlns:a16="http://schemas.microsoft.com/office/drawing/2014/main" xmlns="" id="{BBCA257B-1296-46E2-411D-EEEEAE993029}"/>
                </a:ext>
              </a:extLst>
            </p:cNvPr>
            <p:cNvSpPr txBox="1"/>
            <p:nvPr/>
          </p:nvSpPr>
          <p:spPr>
            <a:xfrm>
              <a:off x="3126768" y="2512031"/>
              <a:ext cx="1957227" cy="923330"/>
            </a:xfrm>
            <a:prstGeom prst="rect">
              <a:avLst/>
            </a:prstGeom>
            <a:noFill/>
            <a:ln>
              <a:solidFill>
                <a:schemeClr val="tx1"/>
              </a:solidFill>
            </a:ln>
          </p:spPr>
          <p:txBody>
            <a:bodyPr wrap="square" rtlCol="0">
              <a:spAutoFit/>
            </a:bodyPr>
            <a:lstStyle/>
            <a:p>
              <a:pPr algn="ctr"/>
              <a:r>
                <a:rPr lang="nl-NL" dirty="0"/>
                <a:t>Passief</a:t>
              </a:r>
            </a:p>
            <a:p>
              <a:pPr algn="ctr"/>
              <a:r>
                <a:rPr lang="nl-NL" dirty="0"/>
                <a:t>Oeverloos</a:t>
              </a:r>
            </a:p>
            <a:p>
              <a:pPr algn="ctr"/>
              <a:endParaRPr lang="nl-NL" dirty="0"/>
            </a:p>
          </p:txBody>
        </p:sp>
        <p:sp>
          <p:nvSpPr>
            <p:cNvPr id="23" name="Tekstvak 22">
              <a:extLst>
                <a:ext uri="{FF2B5EF4-FFF2-40B4-BE49-F238E27FC236}">
                  <a16:creationId xmlns:a16="http://schemas.microsoft.com/office/drawing/2014/main" xmlns="" id="{A80FEA5A-9861-2210-7726-8AB98D17B860}"/>
                </a:ext>
              </a:extLst>
            </p:cNvPr>
            <p:cNvSpPr txBox="1"/>
            <p:nvPr/>
          </p:nvSpPr>
          <p:spPr>
            <a:xfrm>
              <a:off x="3126767" y="3873357"/>
              <a:ext cx="1957227" cy="923330"/>
            </a:xfrm>
            <a:prstGeom prst="rect">
              <a:avLst/>
            </a:prstGeom>
            <a:noFill/>
            <a:ln>
              <a:solidFill>
                <a:schemeClr val="tx1"/>
              </a:solidFill>
            </a:ln>
          </p:spPr>
          <p:txBody>
            <a:bodyPr wrap="square" rtlCol="0">
              <a:spAutoFit/>
            </a:bodyPr>
            <a:lstStyle/>
            <a:p>
              <a:pPr algn="ctr"/>
              <a:r>
                <a:rPr lang="nl-NL" dirty="0"/>
                <a:t>Impulsief</a:t>
              </a:r>
            </a:p>
            <a:p>
              <a:pPr algn="ctr"/>
              <a:r>
                <a:rPr lang="nl-NL" dirty="0"/>
                <a:t>Daadkrachtig</a:t>
              </a:r>
            </a:p>
            <a:p>
              <a:pPr algn="ctr"/>
              <a:endParaRPr lang="nl-NL" dirty="0"/>
            </a:p>
          </p:txBody>
        </p:sp>
        <p:sp>
          <p:nvSpPr>
            <p:cNvPr id="24" name="Tekstvak 23">
              <a:extLst>
                <a:ext uri="{FF2B5EF4-FFF2-40B4-BE49-F238E27FC236}">
                  <a16:creationId xmlns:a16="http://schemas.microsoft.com/office/drawing/2014/main" xmlns="" id="{177DA7BE-7975-CA2F-0F99-C2D915861D7F}"/>
                </a:ext>
              </a:extLst>
            </p:cNvPr>
            <p:cNvSpPr txBox="1"/>
            <p:nvPr/>
          </p:nvSpPr>
          <p:spPr>
            <a:xfrm>
              <a:off x="595900" y="3873357"/>
              <a:ext cx="1957227" cy="923330"/>
            </a:xfrm>
            <a:prstGeom prst="rect">
              <a:avLst/>
            </a:prstGeom>
            <a:noFill/>
            <a:ln>
              <a:solidFill>
                <a:schemeClr val="tx1"/>
              </a:solidFill>
            </a:ln>
          </p:spPr>
          <p:txBody>
            <a:bodyPr wrap="square" rtlCol="0">
              <a:spAutoFit/>
            </a:bodyPr>
            <a:lstStyle/>
            <a:p>
              <a:pPr algn="ctr"/>
              <a:r>
                <a:rPr lang="nl-NL" dirty="0"/>
                <a:t>Overhaast</a:t>
              </a:r>
            </a:p>
            <a:p>
              <a:pPr algn="ctr"/>
              <a:r>
                <a:rPr lang="nl-NL" dirty="0"/>
                <a:t>Ondoordacht</a:t>
              </a:r>
            </a:p>
            <a:p>
              <a:pPr algn="ctr"/>
              <a:endParaRPr lang="nl-NL" dirty="0"/>
            </a:p>
          </p:txBody>
        </p:sp>
        <p:sp>
          <p:nvSpPr>
            <p:cNvPr id="25" name="Tekstvak 24">
              <a:extLst>
                <a:ext uri="{FF2B5EF4-FFF2-40B4-BE49-F238E27FC236}">
                  <a16:creationId xmlns:a16="http://schemas.microsoft.com/office/drawing/2014/main" xmlns="" id="{9E3E6489-5621-9B8A-F83F-528E33B77441}"/>
                </a:ext>
              </a:extLst>
            </p:cNvPr>
            <p:cNvSpPr txBox="1"/>
            <p:nvPr/>
          </p:nvSpPr>
          <p:spPr>
            <a:xfrm>
              <a:off x="1329587" y="4796687"/>
              <a:ext cx="669286" cy="276999"/>
            </a:xfrm>
            <a:prstGeom prst="rect">
              <a:avLst/>
            </a:prstGeom>
            <a:noFill/>
          </p:spPr>
          <p:txBody>
            <a:bodyPr wrap="none" rtlCol="0">
              <a:spAutoFit/>
            </a:bodyPr>
            <a:lstStyle/>
            <a:p>
              <a:r>
                <a:rPr lang="nl-NL" sz="1200" i="1" dirty="0"/>
                <a:t>allergie</a:t>
              </a:r>
            </a:p>
          </p:txBody>
        </p:sp>
        <p:sp>
          <p:nvSpPr>
            <p:cNvPr id="26" name="Tekstvak 25">
              <a:extLst>
                <a:ext uri="{FF2B5EF4-FFF2-40B4-BE49-F238E27FC236}">
                  <a16:creationId xmlns:a16="http://schemas.microsoft.com/office/drawing/2014/main" xmlns="" id="{F8668794-8580-3351-6B36-816E76362FE4}"/>
                </a:ext>
              </a:extLst>
            </p:cNvPr>
            <p:cNvSpPr txBox="1"/>
            <p:nvPr/>
          </p:nvSpPr>
          <p:spPr>
            <a:xfrm>
              <a:off x="1294545" y="2224758"/>
              <a:ext cx="739370" cy="276999"/>
            </a:xfrm>
            <a:prstGeom prst="rect">
              <a:avLst/>
            </a:prstGeom>
            <a:noFill/>
          </p:spPr>
          <p:txBody>
            <a:bodyPr wrap="none" rtlCol="0">
              <a:spAutoFit/>
            </a:bodyPr>
            <a:lstStyle/>
            <a:p>
              <a:r>
                <a:rPr lang="nl-NL" sz="1200" i="1" dirty="0"/>
                <a:t>kwaliteit</a:t>
              </a:r>
            </a:p>
          </p:txBody>
        </p:sp>
        <p:sp>
          <p:nvSpPr>
            <p:cNvPr id="27" name="Tekstvak 26">
              <a:extLst>
                <a:ext uri="{FF2B5EF4-FFF2-40B4-BE49-F238E27FC236}">
                  <a16:creationId xmlns:a16="http://schemas.microsoft.com/office/drawing/2014/main" xmlns="" id="{AA6E5AF8-2E38-26AC-78A3-AB1F0D693F6C}"/>
                </a:ext>
              </a:extLst>
            </p:cNvPr>
            <p:cNvSpPr txBox="1"/>
            <p:nvPr/>
          </p:nvSpPr>
          <p:spPr>
            <a:xfrm>
              <a:off x="3855317" y="4796687"/>
              <a:ext cx="791435" cy="276999"/>
            </a:xfrm>
            <a:prstGeom prst="rect">
              <a:avLst/>
            </a:prstGeom>
            <a:noFill/>
          </p:spPr>
          <p:txBody>
            <a:bodyPr wrap="none" rtlCol="0">
              <a:spAutoFit/>
            </a:bodyPr>
            <a:lstStyle/>
            <a:p>
              <a:r>
                <a:rPr lang="nl-NL" sz="1200" i="1" dirty="0"/>
                <a:t>uitdaging</a:t>
              </a:r>
            </a:p>
          </p:txBody>
        </p:sp>
        <p:sp>
          <p:nvSpPr>
            <p:cNvPr id="28" name="Tekstvak 27">
              <a:extLst>
                <a:ext uri="{FF2B5EF4-FFF2-40B4-BE49-F238E27FC236}">
                  <a16:creationId xmlns:a16="http://schemas.microsoft.com/office/drawing/2014/main" xmlns="" id="{B6751A52-3FB8-8B23-493D-984FF1766F85}"/>
                </a:ext>
              </a:extLst>
            </p:cNvPr>
            <p:cNvSpPr txBox="1"/>
            <p:nvPr/>
          </p:nvSpPr>
          <p:spPr>
            <a:xfrm>
              <a:off x="3820275" y="2224758"/>
              <a:ext cx="608436" cy="276999"/>
            </a:xfrm>
            <a:prstGeom prst="rect">
              <a:avLst/>
            </a:prstGeom>
            <a:noFill/>
          </p:spPr>
          <p:txBody>
            <a:bodyPr wrap="none" rtlCol="0">
              <a:spAutoFit/>
            </a:bodyPr>
            <a:lstStyle/>
            <a:p>
              <a:r>
                <a:rPr lang="nl-NL" sz="1200" i="1" dirty="0"/>
                <a:t>valkuil</a:t>
              </a:r>
            </a:p>
          </p:txBody>
        </p:sp>
        <p:cxnSp>
          <p:nvCxnSpPr>
            <p:cNvPr id="29" name="Rechte verbindingslijn met pijl 28">
              <a:extLst>
                <a:ext uri="{FF2B5EF4-FFF2-40B4-BE49-F238E27FC236}">
                  <a16:creationId xmlns:a16="http://schemas.microsoft.com/office/drawing/2014/main" xmlns="" id="{FF98BBC3-E77C-83EE-D4AF-0D51BD6F0ED4}"/>
                </a:ext>
              </a:extLst>
            </p:cNvPr>
            <p:cNvCxnSpPr/>
            <p:nvPr/>
          </p:nvCxnSpPr>
          <p:spPr>
            <a:xfrm>
              <a:off x="2625047" y="3082247"/>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xmlns="" id="{6CD400BD-A052-B63E-5A38-366FF43B60FC}"/>
                </a:ext>
              </a:extLst>
            </p:cNvPr>
            <p:cNvCxnSpPr>
              <a:cxnSpLocks/>
            </p:cNvCxnSpPr>
            <p:nvPr/>
          </p:nvCxnSpPr>
          <p:spPr>
            <a:xfrm rot="10800000">
              <a:off x="2625047" y="4323708"/>
              <a:ext cx="4315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xmlns="" id="{389DE213-6A74-479D-7DE5-BB6B800F769B}"/>
                </a:ext>
              </a:extLst>
            </p:cNvPr>
            <p:cNvCxnSpPr/>
            <p:nvPr/>
          </p:nvCxnSpPr>
          <p:spPr>
            <a:xfrm flipV="1">
              <a:off x="1607906"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xmlns="" id="{E5940AA9-D0C9-6F0A-B5E2-F68598FED28B}"/>
                </a:ext>
              </a:extLst>
            </p:cNvPr>
            <p:cNvCxnSpPr>
              <a:cxnSpLocks/>
            </p:cNvCxnSpPr>
            <p:nvPr/>
          </p:nvCxnSpPr>
          <p:spPr>
            <a:xfrm>
              <a:off x="4135349" y="3472666"/>
              <a:ext cx="0" cy="359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6" name="Tekstvak 15">
            <a:extLst>
              <a:ext uri="{FF2B5EF4-FFF2-40B4-BE49-F238E27FC236}">
                <a16:creationId xmlns:a16="http://schemas.microsoft.com/office/drawing/2014/main" xmlns="" id="{7853A200-1FE7-8E47-52B7-BBE34449332A}"/>
              </a:ext>
            </a:extLst>
          </p:cNvPr>
          <p:cNvSpPr txBox="1"/>
          <p:nvPr/>
        </p:nvSpPr>
        <p:spPr>
          <a:xfrm>
            <a:off x="1664230" y="5261922"/>
            <a:ext cx="2203232" cy="1077218"/>
          </a:xfrm>
          <a:prstGeom prst="rect">
            <a:avLst/>
          </a:prstGeom>
          <a:noFill/>
        </p:spPr>
        <p:txBody>
          <a:bodyPr wrap="none" rtlCol="0">
            <a:spAutoFit/>
          </a:bodyPr>
          <a:lstStyle/>
          <a:p>
            <a:r>
              <a:rPr lang="nl-NL" sz="3200" dirty="0"/>
              <a:t>Impulsieve </a:t>
            </a:r>
          </a:p>
          <a:p>
            <a:r>
              <a:rPr lang="nl-NL" sz="3200" dirty="0"/>
              <a:t>kiezer</a:t>
            </a:r>
          </a:p>
        </p:txBody>
      </p:sp>
      <p:sp>
        <p:nvSpPr>
          <p:cNvPr id="33" name="Tekstvak 32">
            <a:extLst>
              <a:ext uri="{FF2B5EF4-FFF2-40B4-BE49-F238E27FC236}">
                <a16:creationId xmlns:a16="http://schemas.microsoft.com/office/drawing/2014/main" xmlns="" id="{F836015B-6CC6-C05B-78DB-062DFAB577BF}"/>
              </a:ext>
            </a:extLst>
          </p:cNvPr>
          <p:cNvSpPr txBox="1"/>
          <p:nvPr/>
        </p:nvSpPr>
        <p:spPr>
          <a:xfrm>
            <a:off x="7150950" y="5290055"/>
            <a:ext cx="2424446" cy="1077218"/>
          </a:xfrm>
          <a:prstGeom prst="rect">
            <a:avLst/>
          </a:prstGeom>
          <a:noFill/>
        </p:spPr>
        <p:txBody>
          <a:bodyPr wrap="none" rtlCol="0">
            <a:spAutoFit/>
          </a:bodyPr>
          <a:lstStyle/>
          <a:p>
            <a:pPr algn="r"/>
            <a:r>
              <a:rPr lang="nl-NL" sz="3200" dirty="0"/>
              <a:t>Uitstellende</a:t>
            </a:r>
          </a:p>
          <a:p>
            <a:pPr algn="r"/>
            <a:r>
              <a:rPr lang="nl-NL" sz="3200" dirty="0"/>
              <a:t>kiezer</a:t>
            </a:r>
          </a:p>
        </p:txBody>
      </p:sp>
      <p:pic>
        <p:nvPicPr>
          <p:cNvPr id="37" name="Afbeelding 36">
            <a:extLst>
              <a:ext uri="{FF2B5EF4-FFF2-40B4-BE49-F238E27FC236}">
                <a16:creationId xmlns:a16="http://schemas.microsoft.com/office/drawing/2014/main" xmlns="" id="{3B9926F3-A016-7FF4-B846-60A9193FAD8A}"/>
              </a:ext>
            </a:extLst>
          </p:cNvPr>
          <p:cNvPicPr>
            <a:picLocks noChangeAspect="1"/>
          </p:cNvPicPr>
          <p:nvPr/>
        </p:nvPicPr>
        <p:blipFill>
          <a:blip r:embed="rId2"/>
          <a:stretch>
            <a:fillRect/>
          </a:stretch>
        </p:blipFill>
        <p:spPr>
          <a:xfrm>
            <a:off x="9879560" y="5308907"/>
            <a:ext cx="994718" cy="994718"/>
          </a:xfrm>
          <a:prstGeom prst="rect">
            <a:avLst/>
          </a:prstGeom>
        </p:spPr>
      </p:pic>
      <p:pic>
        <p:nvPicPr>
          <p:cNvPr id="39" name="Afbeelding 38">
            <a:extLst>
              <a:ext uri="{FF2B5EF4-FFF2-40B4-BE49-F238E27FC236}">
                <a16:creationId xmlns:a16="http://schemas.microsoft.com/office/drawing/2014/main" xmlns="" id="{22F050A7-50D1-C520-6CCA-DE3F30C84CA8}"/>
              </a:ext>
            </a:extLst>
          </p:cNvPr>
          <p:cNvPicPr>
            <a:picLocks noChangeAspect="1"/>
          </p:cNvPicPr>
          <p:nvPr/>
        </p:nvPicPr>
        <p:blipFill>
          <a:blip r:embed="rId3"/>
          <a:stretch>
            <a:fillRect/>
          </a:stretch>
        </p:blipFill>
        <p:spPr>
          <a:xfrm>
            <a:off x="599735" y="5324950"/>
            <a:ext cx="912413" cy="994718"/>
          </a:xfrm>
          <a:prstGeom prst="rect">
            <a:avLst/>
          </a:prstGeom>
        </p:spPr>
      </p:pic>
    </p:spTree>
    <p:extLst>
      <p:ext uri="{BB962C8B-B14F-4D97-AF65-F5344CB8AC3E}">
        <p14:creationId xmlns:p14="http://schemas.microsoft.com/office/powerpoint/2010/main" val="1946090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5458983-5479-6B6C-BD2F-F943E7A1C576}"/>
              </a:ext>
            </a:extLst>
          </p:cNvPr>
          <p:cNvSpPr>
            <a:spLocks noGrp="1"/>
          </p:cNvSpPr>
          <p:nvPr>
            <p:ph type="title"/>
          </p:nvPr>
        </p:nvSpPr>
        <p:spPr/>
        <p:txBody>
          <a:bodyPr>
            <a:normAutofit fontScale="90000"/>
          </a:bodyPr>
          <a:lstStyle/>
          <a:p>
            <a:r>
              <a:rPr lang="nl-NL" dirty="0"/>
              <a:t>Keuzestijlen en dimensies</a:t>
            </a:r>
          </a:p>
        </p:txBody>
      </p:sp>
      <p:sp>
        <p:nvSpPr>
          <p:cNvPr id="3" name="Tekstvak 2">
            <a:extLst>
              <a:ext uri="{FF2B5EF4-FFF2-40B4-BE49-F238E27FC236}">
                <a16:creationId xmlns:a16="http://schemas.microsoft.com/office/drawing/2014/main" xmlns="" id="{79B369C6-2B38-3193-C47E-F4157232A6F0}"/>
              </a:ext>
            </a:extLst>
          </p:cNvPr>
          <p:cNvSpPr txBox="1"/>
          <p:nvPr/>
        </p:nvSpPr>
        <p:spPr>
          <a:xfrm>
            <a:off x="234723" y="1175037"/>
            <a:ext cx="11115353" cy="1384995"/>
          </a:xfrm>
          <a:prstGeom prst="rect">
            <a:avLst/>
          </a:prstGeom>
          <a:noFill/>
        </p:spPr>
        <p:txBody>
          <a:bodyPr wrap="square">
            <a:spAutoFit/>
          </a:bodyPr>
          <a:lstStyle/>
          <a:p>
            <a:r>
              <a:rPr lang="nl-NL" sz="2800" dirty="0"/>
              <a:t>6 van de 7 keuzestijlen onderscheiden zich op drie dimensies</a:t>
            </a:r>
          </a:p>
          <a:p>
            <a:endParaRPr lang="nl-NL" sz="2800" dirty="0"/>
          </a:p>
          <a:p>
            <a:endParaRPr lang="nl-NL" sz="2800" dirty="0"/>
          </a:p>
        </p:txBody>
      </p:sp>
      <p:sp>
        <p:nvSpPr>
          <p:cNvPr id="4" name="Tekstvak 3">
            <a:extLst>
              <a:ext uri="{FF2B5EF4-FFF2-40B4-BE49-F238E27FC236}">
                <a16:creationId xmlns:a16="http://schemas.microsoft.com/office/drawing/2014/main" xmlns="" id="{7B13D3F1-B36B-BEF6-245E-DB52A100203F}"/>
              </a:ext>
            </a:extLst>
          </p:cNvPr>
          <p:cNvSpPr txBox="1"/>
          <p:nvPr/>
        </p:nvSpPr>
        <p:spPr>
          <a:xfrm>
            <a:off x="252061" y="1934115"/>
            <a:ext cx="5515938" cy="5262979"/>
          </a:xfrm>
          <a:prstGeom prst="rect">
            <a:avLst/>
          </a:prstGeom>
          <a:noFill/>
        </p:spPr>
        <p:txBody>
          <a:bodyPr wrap="square">
            <a:spAutoFit/>
          </a:bodyPr>
          <a:lstStyle/>
          <a:p>
            <a:pPr marL="360363" indent="-360363">
              <a:buFont typeface="Arial" panose="020B0604020202020204" pitchFamily="34" charset="0"/>
              <a:buChar char="•"/>
            </a:pPr>
            <a:r>
              <a:rPr lang="nl-NL" sz="2400" dirty="0"/>
              <a:t>Intrapersoonlijk (</a:t>
            </a:r>
            <a:r>
              <a:rPr lang="nl-NL" sz="2400" dirty="0" err="1"/>
              <a:t>psyche</a:t>
            </a:r>
            <a:r>
              <a:rPr lang="nl-NL" sz="2400" dirty="0"/>
              <a:t>)</a:t>
            </a:r>
          </a:p>
          <a:p>
            <a:pPr marL="914400" lvl="1" indent="-457200">
              <a:buFontTx/>
              <a:buChar char="-"/>
            </a:pPr>
            <a:r>
              <a:rPr lang="nl-NL" sz="2400" dirty="0"/>
              <a:t>Kiezen op basis van verstand of gevoelens/emoties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Interpersoonlijk (relatie)</a:t>
            </a:r>
          </a:p>
          <a:p>
            <a:pPr marL="914400" lvl="1" indent="-457200">
              <a:buFontTx/>
              <a:buChar char="-"/>
            </a:pPr>
            <a:r>
              <a:rPr lang="nl-NL" sz="2400" dirty="0"/>
              <a:t>Kiezen voor jezelf/eigen belangen of aanpassen aan wensen van ander</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Tijd/tempo</a:t>
            </a:r>
          </a:p>
          <a:p>
            <a:pPr marL="914400" lvl="1" indent="-457200">
              <a:buFontTx/>
              <a:buChar char="-"/>
            </a:pPr>
            <a:r>
              <a:rPr lang="nl-NL" sz="2400" dirty="0"/>
              <a:t>Snel en spontaan kiezen of langzaam en weloverwogen</a:t>
            </a:r>
          </a:p>
          <a:p>
            <a:endParaRPr lang="nl-NL" sz="2400" dirty="0"/>
          </a:p>
          <a:p>
            <a:endParaRPr lang="nl-NL" sz="2400" dirty="0"/>
          </a:p>
        </p:txBody>
      </p:sp>
      <p:grpSp>
        <p:nvGrpSpPr>
          <p:cNvPr id="5" name="Groep 4">
            <a:extLst>
              <a:ext uri="{FF2B5EF4-FFF2-40B4-BE49-F238E27FC236}">
                <a16:creationId xmlns:a16="http://schemas.microsoft.com/office/drawing/2014/main" xmlns="" id="{E3382327-4DC8-1078-C293-B9EA4477D02B}"/>
              </a:ext>
            </a:extLst>
          </p:cNvPr>
          <p:cNvGrpSpPr/>
          <p:nvPr/>
        </p:nvGrpSpPr>
        <p:grpSpPr>
          <a:xfrm>
            <a:off x="5948737" y="2507937"/>
            <a:ext cx="6151335" cy="3592657"/>
            <a:chOff x="5948737" y="2507937"/>
            <a:chExt cx="6151335" cy="3592657"/>
          </a:xfrm>
        </p:grpSpPr>
        <p:cxnSp>
          <p:nvCxnSpPr>
            <p:cNvPr id="6" name="Rechte verbindingslijn met pijl 5">
              <a:extLst>
                <a:ext uri="{FF2B5EF4-FFF2-40B4-BE49-F238E27FC236}">
                  <a16:creationId xmlns:a16="http://schemas.microsoft.com/office/drawing/2014/main" xmlns="" id="{10079D18-A916-1147-99E9-A3C6271FB045}"/>
                </a:ext>
              </a:extLst>
            </p:cNvPr>
            <p:cNvCxnSpPr>
              <a:cxnSpLocks/>
            </p:cNvCxnSpPr>
            <p:nvPr/>
          </p:nvCxnSpPr>
          <p:spPr>
            <a:xfrm>
              <a:off x="7235376" y="4296367"/>
              <a:ext cx="3433235" cy="5168"/>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Rechte verbindingslijn met pijl 6">
              <a:extLst>
                <a:ext uri="{FF2B5EF4-FFF2-40B4-BE49-F238E27FC236}">
                  <a16:creationId xmlns:a16="http://schemas.microsoft.com/office/drawing/2014/main" xmlns="" id="{BC935A9F-B444-F5B8-7B89-FB776C284E47}"/>
                </a:ext>
              </a:extLst>
            </p:cNvPr>
            <p:cNvCxnSpPr>
              <a:cxnSpLocks/>
            </p:cNvCxnSpPr>
            <p:nvPr/>
          </p:nvCxnSpPr>
          <p:spPr>
            <a:xfrm>
              <a:off x="8951996" y="3144924"/>
              <a:ext cx="0" cy="2308056"/>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Rechte verbindingslijn met pijl 7">
              <a:extLst>
                <a:ext uri="{FF2B5EF4-FFF2-40B4-BE49-F238E27FC236}">
                  <a16:creationId xmlns:a16="http://schemas.microsoft.com/office/drawing/2014/main" xmlns="" id="{59AA8EFF-FCEA-837A-0C1C-79A30FA1A68E}"/>
                </a:ext>
              </a:extLst>
            </p:cNvPr>
            <p:cNvCxnSpPr>
              <a:cxnSpLocks/>
            </p:cNvCxnSpPr>
            <p:nvPr/>
          </p:nvCxnSpPr>
          <p:spPr>
            <a:xfrm>
              <a:off x="7285132" y="3201784"/>
              <a:ext cx="3306078" cy="2176243"/>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kstvak 8">
              <a:extLst>
                <a:ext uri="{FF2B5EF4-FFF2-40B4-BE49-F238E27FC236}">
                  <a16:creationId xmlns:a16="http://schemas.microsoft.com/office/drawing/2014/main" xmlns="" id="{D3780ABA-B7AF-3A6B-2DDB-735949E06225}"/>
                </a:ext>
              </a:extLst>
            </p:cNvPr>
            <p:cNvSpPr txBox="1"/>
            <p:nvPr/>
          </p:nvSpPr>
          <p:spPr>
            <a:xfrm>
              <a:off x="10541035" y="5323669"/>
              <a:ext cx="524833" cy="257083"/>
            </a:xfrm>
            <a:prstGeom prst="rect">
              <a:avLst/>
            </a:prstGeom>
            <a:noFill/>
          </p:spPr>
          <p:txBody>
            <a:bodyPr wrap="none" rtlCol="0">
              <a:spAutoFit/>
            </a:bodyPr>
            <a:lstStyle/>
            <a:p>
              <a:r>
                <a:rPr lang="nl-NL" sz="1000" dirty="0"/>
                <a:t>ander</a:t>
              </a:r>
            </a:p>
          </p:txBody>
        </p:sp>
        <p:sp>
          <p:nvSpPr>
            <p:cNvPr id="10" name="Tekstvak 9">
              <a:extLst>
                <a:ext uri="{FF2B5EF4-FFF2-40B4-BE49-F238E27FC236}">
                  <a16:creationId xmlns:a16="http://schemas.microsoft.com/office/drawing/2014/main" xmlns="" id="{AFA4E369-408C-5F46-D3BE-CD14EE441493}"/>
                </a:ext>
              </a:extLst>
            </p:cNvPr>
            <p:cNvSpPr txBox="1"/>
            <p:nvPr/>
          </p:nvSpPr>
          <p:spPr>
            <a:xfrm>
              <a:off x="7086352" y="3071099"/>
              <a:ext cx="287479" cy="257083"/>
            </a:xfrm>
            <a:prstGeom prst="rect">
              <a:avLst/>
            </a:prstGeom>
            <a:noFill/>
          </p:spPr>
          <p:txBody>
            <a:bodyPr wrap="none" rtlCol="0">
              <a:spAutoFit/>
            </a:bodyPr>
            <a:lstStyle/>
            <a:p>
              <a:r>
                <a:rPr lang="nl-NL" sz="1000" dirty="0"/>
                <a:t>ik</a:t>
              </a:r>
            </a:p>
          </p:txBody>
        </p:sp>
        <p:sp>
          <p:nvSpPr>
            <p:cNvPr id="11" name="Tekstvak 10">
              <a:extLst>
                <a:ext uri="{FF2B5EF4-FFF2-40B4-BE49-F238E27FC236}">
                  <a16:creationId xmlns:a16="http://schemas.microsoft.com/office/drawing/2014/main" xmlns="" id="{16ECB537-8C1E-4088-F527-F8F34F58A160}"/>
                </a:ext>
              </a:extLst>
            </p:cNvPr>
            <p:cNvSpPr txBox="1"/>
            <p:nvPr/>
          </p:nvSpPr>
          <p:spPr>
            <a:xfrm>
              <a:off x="10668611" y="4204449"/>
              <a:ext cx="563009" cy="257083"/>
            </a:xfrm>
            <a:prstGeom prst="rect">
              <a:avLst/>
            </a:prstGeom>
            <a:noFill/>
          </p:spPr>
          <p:txBody>
            <a:bodyPr wrap="none" rtlCol="0">
              <a:spAutoFit/>
            </a:bodyPr>
            <a:lstStyle/>
            <a:p>
              <a:r>
                <a:rPr lang="nl-NL" sz="1000" dirty="0"/>
                <a:t>gevoel</a:t>
              </a:r>
            </a:p>
          </p:txBody>
        </p:sp>
        <p:sp>
          <p:nvSpPr>
            <p:cNvPr id="12" name="Tekstvak 11">
              <a:extLst>
                <a:ext uri="{FF2B5EF4-FFF2-40B4-BE49-F238E27FC236}">
                  <a16:creationId xmlns:a16="http://schemas.microsoft.com/office/drawing/2014/main" xmlns="" id="{9E64759A-5AFD-55F2-CEEB-AD9DA94E2F81}"/>
                </a:ext>
              </a:extLst>
            </p:cNvPr>
            <p:cNvSpPr txBox="1"/>
            <p:nvPr/>
          </p:nvSpPr>
          <p:spPr>
            <a:xfrm>
              <a:off x="6644123" y="4166989"/>
              <a:ext cx="692474" cy="257083"/>
            </a:xfrm>
            <a:prstGeom prst="rect">
              <a:avLst/>
            </a:prstGeom>
            <a:noFill/>
          </p:spPr>
          <p:txBody>
            <a:bodyPr wrap="none" rtlCol="0">
              <a:spAutoFit/>
            </a:bodyPr>
            <a:lstStyle/>
            <a:p>
              <a:r>
                <a:rPr lang="nl-NL" sz="1000" dirty="0"/>
                <a:t>verstand</a:t>
              </a:r>
            </a:p>
          </p:txBody>
        </p:sp>
        <p:sp>
          <p:nvSpPr>
            <p:cNvPr id="13" name="Tekstvak 12">
              <a:extLst>
                <a:ext uri="{FF2B5EF4-FFF2-40B4-BE49-F238E27FC236}">
                  <a16:creationId xmlns:a16="http://schemas.microsoft.com/office/drawing/2014/main" xmlns="" id="{F2A7377A-2B77-84D3-94B5-BA31E9BC192B}"/>
                </a:ext>
              </a:extLst>
            </p:cNvPr>
            <p:cNvSpPr txBox="1"/>
            <p:nvPr/>
          </p:nvSpPr>
          <p:spPr>
            <a:xfrm>
              <a:off x="8735221" y="2959229"/>
              <a:ext cx="433543" cy="257083"/>
            </a:xfrm>
            <a:prstGeom prst="rect">
              <a:avLst/>
            </a:prstGeom>
            <a:noFill/>
          </p:spPr>
          <p:txBody>
            <a:bodyPr wrap="none" rtlCol="0">
              <a:spAutoFit/>
            </a:bodyPr>
            <a:lstStyle/>
            <a:p>
              <a:r>
                <a:rPr lang="nl-NL" sz="1000" dirty="0"/>
                <a:t>snel</a:t>
              </a:r>
            </a:p>
          </p:txBody>
        </p:sp>
        <p:sp>
          <p:nvSpPr>
            <p:cNvPr id="14" name="Tekstvak 13">
              <a:extLst>
                <a:ext uri="{FF2B5EF4-FFF2-40B4-BE49-F238E27FC236}">
                  <a16:creationId xmlns:a16="http://schemas.microsoft.com/office/drawing/2014/main" xmlns="" id="{FB3A04A2-E67F-BD99-8D6A-5703C84DCD27}"/>
                </a:ext>
              </a:extLst>
            </p:cNvPr>
            <p:cNvSpPr txBox="1"/>
            <p:nvPr/>
          </p:nvSpPr>
          <p:spPr>
            <a:xfrm>
              <a:off x="8685250" y="5411626"/>
              <a:ext cx="748907" cy="257083"/>
            </a:xfrm>
            <a:prstGeom prst="rect">
              <a:avLst/>
            </a:prstGeom>
            <a:noFill/>
          </p:spPr>
          <p:txBody>
            <a:bodyPr wrap="none" rtlCol="0">
              <a:spAutoFit/>
            </a:bodyPr>
            <a:lstStyle/>
            <a:p>
              <a:r>
                <a:rPr lang="nl-NL" sz="1000" dirty="0"/>
                <a:t>langzaam</a:t>
              </a:r>
            </a:p>
          </p:txBody>
        </p:sp>
        <p:sp>
          <p:nvSpPr>
            <p:cNvPr id="15" name="Rechthoek: afgeronde hoeken 14">
              <a:extLst>
                <a:ext uri="{FF2B5EF4-FFF2-40B4-BE49-F238E27FC236}">
                  <a16:creationId xmlns:a16="http://schemas.microsoft.com/office/drawing/2014/main" xmlns="" id="{6D2D42D5-483A-3C83-671C-AC122A7DAD47}"/>
                </a:ext>
              </a:extLst>
            </p:cNvPr>
            <p:cNvSpPr/>
            <p:nvPr/>
          </p:nvSpPr>
          <p:spPr>
            <a:xfrm>
              <a:off x="8531093" y="2507937"/>
              <a:ext cx="841800" cy="4652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impulsief</a:t>
              </a:r>
            </a:p>
          </p:txBody>
        </p:sp>
        <p:sp>
          <p:nvSpPr>
            <p:cNvPr id="16" name="Rechthoek: afgeronde hoeken 15">
              <a:extLst>
                <a:ext uri="{FF2B5EF4-FFF2-40B4-BE49-F238E27FC236}">
                  <a16:creationId xmlns:a16="http://schemas.microsoft.com/office/drawing/2014/main" xmlns="" id="{B0048AED-FCFA-88C8-74CE-8A5D71087E6E}"/>
                </a:ext>
              </a:extLst>
            </p:cNvPr>
            <p:cNvSpPr/>
            <p:nvPr/>
          </p:nvSpPr>
          <p:spPr>
            <a:xfrm>
              <a:off x="5948737" y="4070584"/>
              <a:ext cx="720953" cy="4652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logisch/</a:t>
              </a:r>
            </a:p>
            <a:p>
              <a:pPr algn="ctr"/>
              <a:r>
                <a:rPr lang="nl-NL" sz="1000" dirty="0">
                  <a:solidFill>
                    <a:schemeClr val="tx1"/>
                  </a:solidFill>
                </a:rPr>
                <a:t>rationeel</a:t>
              </a:r>
            </a:p>
          </p:txBody>
        </p:sp>
        <p:sp>
          <p:nvSpPr>
            <p:cNvPr id="17" name="Rechthoek: afgeronde hoeken 16">
              <a:extLst>
                <a:ext uri="{FF2B5EF4-FFF2-40B4-BE49-F238E27FC236}">
                  <a16:creationId xmlns:a16="http://schemas.microsoft.com/office/drawing/2014/main" xmlns="" id="{797C8273-23EF-84FC-52B5-B683B5C84285}"/>
                </a:ext>
              </a:extLst>
            </p:cNvPr>
            <p:cNvSpPr/>
            <p:nvPr/>
          </p:nvSpPr>
          <p:spPr>
            <a:xfrm>
              <a:off x="11183102" y="4100375"/>
              <a:ext cx="916970" cy="4652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emotioneel</a:t>
              </a:r>
            </a:p>
          </p:txBody>
        </p:sp>
        <p:sp>
          <p:nvSpPr>
            <p:cNvPr id="18" name="Rechthoek: afgeronde hoeken 17">
              <a:extLst>
                <a:ext uri="{FF2B5EF4-FFF2-40B4-BE49-F238E27FC236}">
                  <a16:creationId xmlns:a16="http://schemas.microsoft.com/office/drawing/2014/main" xmlns="" id="{5E439319-D98B-CF5E-5249-8FFC61F8D244}"/>
                </a:ext>
              </a:extLst>
            </p:cNvPr>
            <p:cNvSpPr/>
            <p:nvPr/>
          </p:nvSpPr>
          <p:spPr>
            <a:xfrm>
              <a:off x="8570253" y="5635364"/>
              <a:ext cx="853110" cy="4652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uitstellend</a:t>
              </a:r>
            </a:p>
          </p:txBody>
        </p:sp>
        <p:sp>
          <p:nvSpPr>
            <p:cNvPr id="19" name="Rechthoek: afgeronde hoeken 18">
              <a:extLst>
                <a:ext uri="{FF2B5EF4-FFF2-40B4-BE49-F238E27FC236}">
                  <a16:creationId xmlns:a16="http://schemas.microsoft.com/office/drawing/2014/main" xmlns="" id="{AC226AA2-A7C3-078E-164F-F402A6517308}"/>
                </a:ext>
              </a:extLst>
            </p:cNvPr>
            <p:cNvSpPr/>
            <p:nvPr/>
          </p:nvSpPr>
          <p:spPr>
            <a:xfrm>
              <a:off x="10881000" y="5540167"/>
              <a:ext cx="875334" cy="4652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meegaand</a:t>
              </a:r>
            </a:p>
          </p:txBody>
        </p:sp>
        <p:sp>
          <p:nvSpPr>
            <p:cNvPr id="20" name="Rechthoek: afgeronde hoeken 19">
              <a:extLst>
                <a:ext uri="{FF2B5EF4-FFF2-40B4-BE49-F238E27FC236}">
                  <a16:creationId xmlns:a16="http://schemas.microsoft.com/office/drawing/2014/main" xmlns="" id="{058868ED-0A95-4B3F-AC39-A4FB4DF24720}"/>
                </a:ext>
              </a:extLst>
            </p:cNvPr>
            <p:cNvSpPr/>
            <p:nvPr/>
          </p:nvSpPr>
          <p:spPr>
            <a:xfrm>
              <a:off x="6221002" y="2846934"/>
              <a:ext cx="841800" cy="4652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eigenzinnig</a:t>
              </a:r>
            </a:p>
          </p:txBody>
        </p:sp>
        <p:sp>
          <p:nvSpPr>
            <p:cNvPr id="21" name="Tekstvak 20">
              <a:extLst>
                <a:ext uri="{FF2B5EF4-FFF2-40B4-BE49-F238E27FC236}">
                  <a16:creationId xmlns:a16="http://schemas.microsoft.com/office/drawing/2014/main" xmlns="" id="{8692905A-1E37-9C62-9824-3BFC790CCC74}"/>
                </a:ext>
              </a:extLst>
            </p:cNvPr>
            <p:cNvSpPr txBox="1"/>
            <p:nvPr/>
          </p:nvSpPr>
          <p:spPr>
            <a:xfrm>
              <a:off x="9132735" y="4064277"/>
              <a:ext cx="602844" cy="257083"/>
            </a:xfrm>
            <a:prstGeom prst="rect">
              <a:avLst/>
            </a:prstGeom>
            <a:noFill/>
          </p:spPr>
          <p:txBody>
            <a:bodyPr wrap="none" rtlCol="0">
              <a:spAutoFit/>
            </a:bodyPr>
            <a:lstStyle/>
            <a:p>
              <a:r>
                <a:rPr lang="nl-NL" sz="1000" i="1" dirty="0" err="1"/>
                <a:t>psyche</a:t>
              </a:r>
              <a:endParaRPr lang="nl-NL" sz="1000" i="1" dirty="0"/>
            </a:p>
          </p:txBody>
        </p:sp>
        <p:sp>
          <p:nvSpPr>
            <p:cNvPr id="22" name="Tekstvak 21">
              <a:extLst>
                <a:ext uri="{FF2B5EF4-FFF2-40B4-BE49-F238E27FC236}">
                  <a16:creationId xmlns:a16="http://schemas.microsoft.com/office/drawing/2014/main" xmlns="" id="{2B69E39A-2C27-5BE5-D883-A862C6D624C7}"/>
                </a:ext>
              </a:extLst>
            </p:cNvPr>
            <p:cNvSpPr txBox="1"/>
            <p:nvPr/>
          </p:nvSpPr>
          <p:spPr>
            <a:xfrm rot="16200000">
              <a:off x="8684926" y="3835460"/>
              <a:ext cx="373573" cy="254947"/>
            </a:xfrm>
            <a:prstGeom prst="rect">
              <a:avLst/>
            </a:prstGeom>
            <a:noFill/>
          </p:spPr>
          <p:txBody>
            <a:bodyPr wrap="none" rtlCol="0">
              <a:spAutoFit/>
            </a:bodyPr>
            <a:lstStyle/>
            <a:p>
              <a:r>
                <a:rPr lang="nl-NL" sz="1000" i="1" dirty="0"/>
                <a:t>tijd</a:t>
              </a:r>
            </a:p>
          </p:txBody>
        </p:sp>
        <p:sp>
          <p:nvSpPr>
            <p:cNvPr id="23" name="Tekstvak 22">
              <a:extLst>
                <a:ext uri="{FF2B5EF4-FFF2-40B4-BE49-F238E27FC236}">
                  <a16:creationId xmlns:a16="http://schemas.microsoft.com/office/drawing/2014/main" xmlns="" id="{22E1486A-B2C2-9822-CBE8-0B454592CAAF}"/>
                </a:ext>
              </a:extLst>
            </p:cNvPr>
            <p:cNvSpPr txBox="1"/>
            <p:nvPr/>
          </p:nvSpPr>
          <p:spPr>
            <a:xfrm rot="1970433">
              <a:off x="7527830" y="3567589"/>
              <a:ext cx="1432750" cy="257083"/>
            </a:xfrm>
            <a:prstGeom prst="rect">
              <a:avLst/>
            </a:prstGeom>
            <a:noFill/>
          </p:spPr>
          <p:txBody>
            <a:bodyPr wrap="none" rtlCol="0">
              <a:spAutoFit/>
            </a:bodyPr>
            <a:lstStyle/>
            <a:p>
              <a:r>
                <a:rPr lang="nl-NL" sz="1000" i="1" dirty="0"/>
                <a:t>relatie/sociale aspect</a:t>
              </a:r>
            </a:p>
          </p:txBody>
        </p:sp>
      </p:grpSp>
    </p:spTree>
    <p:extLst>
      <p:ext uri="{BB962C8B-B14F-4D97-AF65-F5344CB8AC3E}">
        <p14:creationId xmlns:p14="http://schemas.microsoft.com/office/powerpoint/2010/main" val="296266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3FF4C5-BB29-9797-992B-352B7849F338}"/>
              </a:ext>
            </a:extLst>
          </p:cNvPr>
          <p:cNvSpPr>
            <a:spLocks noGrp="1"/>
          </p:cNvSpPr>
          <p:nvPr>
            <p:ph type="title"/>
          </p:nvPr>
        </p:nvSpPr>
        <p:spPr/>
        <p:txBody>
          <a:bodyPr>
            <a:normAutofit fontScale="90000"/>
          </a:bodyPr>
          <a:lstStyle/>
          <a:p>
            <a:r>
              <a:rPr lang="nl-NL" dirty="0"/>
              <a:t>Van keuzestijlen naar ……..</a:t>
            </a:r>
          </a:p>
        </p:txBody>
      </p:sp>
      <p:cxnSp>
        <p:nvCxnSpPr>
          <p:cNvPr id="20" name="Rechte verbindingslijn met pijl 19">
            <a:extLst>
              <a:ext uri="{FF2B5EF4-FFF2-40B4-BE49-F238E27FC236}">
                <a16:creationId xmlns:a16="http://schemas.microsoft.com/office/drawing/2014/main" xmlns="" id="{0F833031-AE5B-4B36-6C2E-94F6F73C42ED}"/>
              </a:ext>
            </a:extLst>
          </p:cNvPr>
          <p:cNvCxnSpPr>
            <a:cxnSpLocks/>
          </p:cNvCxnSpPr>
          <p:nvPr/>
        </p:nvCxnSpPr>
        <p:spPr>
          <a:xfrm>
            <a:off x="3640891" y="3830928"/>
            <a:ext cx="3762656" cy="6426"/>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Rechte verbindingslijn met pijl 20">
            <a:extLst>
              <a:ext uri="{FF2B5EF4-FFF2-40B4-BE49-F238E27FC236}">
                <a16:creationId xmlns:a16="http://schemas.microsoft.com/office/drawing/2014/main" xmlns="" id="{7DA01161-AA73-F2A2-2620-610C4399266A}"/>
              </a:ext>
            </a:extLst>
          </p:cNvPr>
          <p:cNvCxnSpPr>
            <a:cxnSpLocks/>
          </p:cNvCxnSpPr>
          <p:nvPr/>
        </p:nvCxnSpPr>
        <p:spPr>
          <a:xfrm>
            <a:off x="5531750" y="2411102"/>
            <a:ext cx="0" cy="286988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met pijl 21">
            <a:extLst>
              <a:ext uri="{FF2B5EF4-FFF2-40B4-BE49-F238E27FC236}">
                <a16:creationId xmlns:a16="http://schemas.microsoft.com/office/drawing/2014/main" xmlns="" id="{16C1863C-A6BA-DA9E-3A3D-4C6AE973D13D}"/>
              </a:ext>
            </a:extLst>
          </p:cNvPr>
          <p:cNvCxnSpPr>
            <a:cxnSpLocks/>
          </p:cNvCxnSpPr>
          <p:nvPr/>
        </p:nvCxnSpPr>
        <p:spPr>
          <a:xfrm>
            <a:off x="3720687" y="2468333"/>
            <a:ext cx="3623298" cy="2705981"/>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kstvak 22">
            <a:extLst>
              <a:ext uri="{FF2B5EF4-FFF2-40B4-BE49-F238E27FC236}">
                <a16:creationId xmlns:a16="http://schemas.microsoft.com/office/drawing/2014/main" xmlns="" id="{5531557D-1DDC-023E-58BC-43EBFB163C8C}"/>
              </a:ext>
            </a:extLst>
          </p:cNvPr>
          <p:cNvSpPr txBox="1"/>
          <p:nvPr/>
        </p:nvSpPr>
        <p:spPr>
          <a:xfrm>
            <a:off x="7263730" y="5108295"/>
            <a:ext cx="676263" cy="323310"/>
          </a:xfrm>
          <a:prstGeom prst="rect">
            <a:avLst/>
          </a:prstGeom>
          <a:noFill/>
        </p:spPr>
        <p:txBody>
          <a:bodyPr wrap="none" rtlCol="0">
            <a:spAutoFit/>
          </a:bodyPr>
          <a:lstStyle/>
          <a:p>
            <a:r>
              <a:rPr lang="nl-NL" sz="1600" dirty="0"/>
              <a:t>ander</a:t>
            </a:r>
          </a:p>
        </p:txBody>
      </p:sp>
      <p:sp>
        <p:nvSpPr>
          <p:cNvPr id="24" name="Tekstvak 23">
            <a:extLst>
              <a:ext uri="{FF2B5EF4-FFF2-40B4-BE49-F238E27FC236}">
                <a16:creationId xmlns:a16="http://schemas.microsoft.com/office/drawing/2014/main" xmlns="" id="{06C81188-9D5F-64FD-AA82-EC24187D167D}"/>
              </a:ext>
            </a:extLst>
          </p:cNvPr>
          <p:cNvSpPr txBox="1"/>
          <p:nvPr/>
        </p:nvSpPr>
        <p:spPr>
          <a:xfrm>
            <a:off x="3426711" y="2199658"/>
            <a:ext cx="322784" cy="323310"/>
          </a:xfrm>
          <a:prstGeom prst="rect">
            <a:avLst/>
          </a:prstGeom>
          <a:noFill/>
        </p:spPr>
        <p:txBody>
          <a:bodyPr wrap="none" rtlCol="0">
            <a:spAutoFit/>
          </a:bodyPr>
          <a:lstStyle/>
          <a:p>
            <a:r>
              <a:rPr lang="nl-NL" sz="1600" dirty="0"/>
              <a:t>ik</a:t>
            </a:r>
          </a:p>
        </p:txBody>
      </p:sp>
      <p:sp>
        <p:nvSpPr>
          <p:cNvPr id="25" name="Tekstvak 24">
            <a:extLst>
              <a:ext uri="{FF2B5EF4-FFF2-40B4-BE49-F238E27FC236}">
                <a16:creationId xmlns:a16="http://schemas.microsoft.com/office/drawing/2014/main" xmlns="" id="{354DEFBA-BF5D-D27F-04B7-C2B071CEFBA3}"/>
              </a:ext>
            </a:extLst>
          </p:cNvPr>
          <p:cNvSpPr txBox="1"/>
          <p:nvPr/>
        </p:nvSpPr>
        <p:spPr>
          <a:xfrm>
            <a:off x="7403547" y="3716636"/>
            <a:ext cx="730092" cy="323310"/>
          </a:xfrm>
          <a:prstGeom prst="rect">
            <a:avLst/>
          </a:prstGeom>
          <a:noFill/>
        </p:spPr>
        <p:txBody>
          <a:bodyPr wrap="none" rtlCol="0">
            <a:spAutoFit/>
          </a:bodyPr>
          <a:lstStyle/>
          <a:p>
            <a:r>
              <a:rPr lang="nl-NL" sz="1600" dirty="0"/>
              <a:t>gevoel</a:t>
            </a:r>
          </a:p>
        </p:txBody>
      </p:sp>
      <p:sp>
        <p:nvSpPr>
          <p:cNvPr id="26" name="Tekstvak 25">
            <a:extLst>
              <a:ext uri="{FF2B5EF4-FFF2-40B4-BE49-F238E27FC236}">
                <a16:creationId xmlns:a16="http://schemas.microsoft.com/office/drawing/2014/main" xmlns="" id="{6C810FF0-C0E1-E526-1DCF-175F03E62413}"/>
              </a:ext>
            </a:extLst>
          </p:cNvPr>
          <p:cNvSpPr txBox="1"/>
          <p:nvPr/>
        </p:nvSpPr>
        <p:spPr>
          <a:xfrm>
            <a:off x="2756694" y="3669273"/>
            <a:ext cx="920040" cy="323310"/>
          </a:xfrm>
          <a:prstGeom prst="rect">
            <a:avLst/>
          </a:prstGeom>
          <a:noFill/>
        </p:spPr>
        <p:txBody>
          <a:bodyPr wrap="none" rtlCol="0">
            <a:spAutoFit/>
          </a:bodyPr>
          <a:lstStyle/>
          <a:p>
            <a:r>
              <a:rPr lang="nl-NL" sz="1600" dirty="0"/>
              <a:t>verstand</a:t>
            </a:r>
          </a:p>
        </p:txBody>
      </p:sp>
      <p:sp>
        <p:nvSpPr>
          <p:cNvPr id="27" name="Tekstvak 26">
            <a:extLst>
              <a:ext uri="{FF2B5EF4-FFF2-40B4-BE49-F238E27FC236}">
                <a16:creationId xmlns:a16="http://schemas.microsoft.com/office/drawing/2014/main" xmlns="" id="{A3D7384F-A22C-DAB5-8E83-4F7AC1CE9434}"/>
              </a:ext>
            </a:extLst>
          </p:cNvPr>
          <p:cNvSpPr txBox="1"/>
          <p:nvPr/>
        </p:nvSpPr>
        <p:spPr>
          <a:xfrm>
            <a:off x="5294660" y="2096378"/>
            <a:ext cx="539832" cy="323310"/>
          </a:xfrm>
          <a:prstGeom prst="rect">
            <a:avLst/>
          </a:prstGeom>
          <a:noFill/>
        </p:spPr>
        <p:txBody>
          <a:bodyPr wrap="none" rtlCol="0">
            <a:spAutoFit/>
          </a:bodyPr>
          <a:lstStyle/>
          <a:p>
            <a:r>
              <a:rPr lang="nl-NL" sz="1600" dirty="0"/>
              <a:t>snel</a:t>
            </a:r>
          </a:p>
        </p:txBody>
      </p:sp>
      <p:sp>
        <p:nvSpPr>
          <p:cNvPr id="28" name="Tekstvak 27">
            <a:extLst>
              <a:ext uri="{FF2B5EF4-FFF2-40B4-BE49-F238E27FC236}">
                <a16:creationId xmlns:a16="http://schemas.microsoft.com/office/drawing/2014/main" xmlns="" id="{1279BB82-1925-1B2A-4C87-C935722BD3E2}"/>
              </a:ext>
            </a:extLst>
          </p:cNvPr>
          <p:cNvSpPr txBox="1"/>
          <p:nvPr/>
        </p:nvSpPr>
        <p:spPr>
          <a:xfrm>
            <a:off x="5061053" y="5194225"/>
            <a:ext cx="1007046" cy="323310"/>
          </a:xfrm>
          <a:prstGeom prst="rect">
            <a:avLst/>
          </a:prstGeom>
          <a:noFill/>
        </p:spPr>
        <p:txBody>
          <a:bodyPr wrap="none" rtlCol="0">
            <a:spAutoFit/>
          </a:bodyPr>
          <a:lstStyle/>
          <a:p>
            <a:r>
              <a:rPr lang="nl-NL" sz="1600" dirty="0"/>
              <a:t>langzaam</a:t>
            </a:r>
          </a:p>
        </p:txBody>
      </p:sp>
      <p:sp>
        <p:nvSpPr>
          <p:cNvPr id="29" name="Rechthoek: afgeronde hoeken 28">
            <a:extLst>
              <a:ext uri="{FF2B5EF4-FFF2-40B4-BE49-F238E27FC236}">
                <a16:creationId xmlns:a16="http://schemas.microsoft.com/office/drawing/2014/main" xmlns="" id="{88E50D5F-8607-A2D8-3F7B-5C665ECB3984}"/>
              </a:ext>
            </a:extLst>
          </p:cNvPr>
          <p:cNvSpPr/>
          <p:nvPr/>
        </p:nvSpPr>
        <p:spPr>
          <a:xfrm>
            <a:off x="5004126" y="1493179"/>
            <a:ext cx="1175994"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impulsief</a:t>
            </a:r>
          </a:p>
        </p:txBody>
      </p:sp>
      <p:sp>
        <p:nvSpPr>
          <p:cNvPr id="30" name="Rechthoek: afgeronde hoeken 29">
            <a:extLst>
              <a:ext uri="{FF2B5EF4-FFF2-40B4-BE49-F238E27FC236}">
                <a16:creationId xmlns:a16="http://schemas.microsoft.com/office/drawing/2014/main" xmlns="" id="{ED05AD89-7A49-C924-EDD5-471D392F6D96}"/>
              </a:ext>
            </a:extLst>
          </p:cNvPr>
          <p:cNvSpPr/>
          <p:nvPr/>
        </p:nvSpPr>
        <p:spPr>
          <a:xfrm>
            <a:off x="1633867" y="3552085"/>
            <a:ext cx="1151396"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logisch/</a:t>
            </a:r>
          </a:p>
          <a:p>
            <a:pPr algn="ctr"/>
            <a:r>
              <a:rPr lang="nl-NL" sz="1600" dirty="0">
                <a:solidFill>
                  <a:schemeClr val="tx1"/>
                </a:solidFill>
              </a:rPr>
              <a:t>rationeel</a:t>
            </a:r>
          </a:p>
        </p:txBody>
      </p:sp>
      <p:sp>
        <p:nvSpPr>
          <p:cNvPr id="31" name="Rechthoek: afgeronde hoeken 30">
            <a:extLst>
              <a:ext uri="{FF2B5EF4-FFF2-40B4-BE49-F238E27FC236}">
                <a16:creationId xmlns:a16="http://schemas.microsoft.com/office/drawing/2014/main" xmlns="" id="{7455B840-8605-481A-A818-AA4AB08CD7A5}"/>
              </a:ext>
            </a:extLst>
          </p:cNvPr>
          <p:cNvSpPr/>
          <p:nvPr/>
        </p:nvSpPr>
        <p:spPr>
          <a:xfrm>
            <a:off x="8220633" y="3576904"/>
            <a:ext cx="1307352"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emotioneel</a:t>
            </a:r>
          </a:p>
        </p:txBody>
      </p:sp>
      <p:sp>
        <p:nvSpPr>
          <p:cNvPr id="32" name="Rechthoek: afgeronde hoeken 31">
            <a:extLst>
              <a:ext uri="{FF2B5EF4-FFF2-40B4-BE49-F238E27FC236}">
                <a16:creationId xmlns:a16="http://schemas.microsoft.com/office/drawing/2014/main" xmlns="" id="{8B82CBF6-7C59-6DB4-B8A7-0488530C7892}"/>
              </a:ext>
            </a:extLst>
          </p:cNvPr>
          <p:cNvSpPr/>
          <p:nvPr/>
        </p:nvSpPr>
        <p:spPr>
          <a:xfrm>
            <a:off x="4944723" y="5513308"/>
            <a:ext cx="1225029"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uitstellend</a:t>
            </a:r>
          </a:p>
        </p:txBody>
      </p:sp>
      <p:sp>
        <p:nvSpPr>
          <p:cNvPr id="33" name="Rechthoek: afgeronde hoeken 32">
            <a:extLst>
              <a:ext uri="{FF2B5EF4-FFF2-40B4-BE49-F238E27FC236}">
                <a16:creationId xmlns:a16="http://schemas.microsoft.com/office/drawing/2014/main" xmlns="" id="{24DE4945-6031-0064-BC3A-D9949C4D07E6}"/>
              </a:ext>
            </a:extLst>
          </p:cNvPr>
          <p:cNvSpPr/>
          <p:nvPr/>
        </p:nvSpPr>
        <p:spPr>
          <a:xfrm>
            <a:off x="7939993" y="5379317"/>
            <a:ext cx="1168639"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meegaand</a:t>
            </a:r>
          </a:p>
        </p:txBody>
      </p:sp>
      <p:sp>
        <p:nvSpPr>
          <p:cNvPr id="34" name="Rechthoek: afgeronde hoeken 33">
            <a:extLst>
              <a:ext uri="{FF2B5EF4-FFF2-40B4-BE49-F238E27FC236}">
                <a16:creationId xmlns:a16="http://schemas.microsoft.com/office/drawing/2014/main" xmlns="" id="{AE59B0DD-B03C-675E-574F-DCD7A4F6BF5E}"/>
              </a:ext>
            </a:extLst>
          </p:cNvPr>
          <p:cNvSpPr/>
          <p:nvPr/>
        </p:nvSpPr>
        <p:spPr>
          <a:xfrm>
            <a:off x="2129342" y="1725606"/>
            <a:ext cx="1383760"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eigenzinnig</a:t>
            </a:r>
          </a:p>
        </p:txBody>
      </p:sp>
      <p:sp>
        <p:nvSpPr>
          <p:cNvPr id="35" name="Tekstvak 34">
            <a:extLst>
              <a:ext uri="{FF2B5EF4-FFF2-40B4-BE49-F238E27FC236}">
                <a16:creationId xmlns:a16="http://schemas.microsoft.com/office/drawing/2014/main" xmlns="" id="{CA2A1050-E45D-DE3E-3AC5-ACBA6F8C99EB}"/>
              </a:ext>
            </a:extLst>
          </p:cNvPr>
          <p:cNvSpPr txBox="1"/>
          <p:nvPr/>
        </p:nvSpPr>
        <p:spPr>
          <a:xfrm>
            <a:off x="5720302" y="3542343"/>
            <a:ext cx="794771" cy="323310"/>
          </a:xfrm>
          <a:prstGeom prst="rect">
            <a:avLst/>
          </a:prstGeom>
          <a:noFill/>
        </p:spPr>
        <p:txBody>
          <a:bodyPr wrap="none" rtlCol="0">
            <a:spAutoFit/>
          </a:bodyPr>
          <a:lstStyle/>
          <a:p>
            <a:r>
              <a:rPr lang="nl-NL" sz="1600" i="1" dirty="0" err="1"/>
              <a:t>psyche</a:t>
            </a:r>
            <a:endParaRPr lang="nl-NL" sz="1600" i="1" dirty="0"/>
          </a:p>
        </p:txBody>
      </p:sp>
      <p:sp>
        <p:nvSpPr>
          <p:cNvPr id="36" name="Tekstvak 35">
            <a:extLst>
              <a:ext uri="{FF2B5EF4-FFF2-40B4-BE49-F238E27FC236}">
                <a16:creationId xmlns:a16="http://schemas.microsoft.com/office/drawing/2014/main" xmlns="" id="{403DD3B4-D9F0-7838-A2C4-3954915CE307}"/>
              </a:ext>
            </a:extLst>
          </p:cNvPr>
          <p:cNvSpPr txBox="1"/>
          <p:nvPr/>
        </p:nvSpPr>
        <p:spPr>
          <a:xfrm rot="16200000">
            <a:off x="5208580" y="2916097"/>
            <a:ext cx="439653" cy="327434"/>
          </a:xfrm>
          <a:prstGeom prst="rect">
            <a:avLst/>
          </a:prstGeom>
          <a:noFill/>
        </p:spPr>
        <p:txBody>
          <a:bodyPr wrap="none" rtlCol="0">
            <a:spAutoFit/>
          </a:bodyPr>
          <a:lstStyle/>
          <a:p>
            <a:r>
              <a:rPr lang="nl-NL" sz="1600" i="1" dirty="0"/>
              <a:t>tijd</a:t>
            </a:r>
          </a:p>
        </p:txBody>
      </p:sp>
      <p:sp>
        <p:nvSpPr>
          <p:cNvPr id="37" name="Tekstvak 36">
            <a:extLst>
              <a:ext uri="{FF2B5EF4-FFF2-40B4-BE49-F238E27FC236}">
                <a16:creationId xmlns:a16="http://schemas.microsoft.com/office/drawing/2014/main" xmlns="" id="{E7B81977-9E28-AA6E-1895-9B4CA70A41C7}"/>
              </a:ext>
            </a:extLst>
          </p:cNvPr>
          <p:cNvSpPr txBox="1"/>
          <p:nvPr/>
        </p:nvSpPr>
        <p:spPr>
          <a:xfrm rot="2189057">
            <a:off x="3735689" y="2922927"/>
            <a:ext cx="2021657" cy="323310"/>
          </a:xfrm>
          <a:prstGeom prst="rect">
            <a:avLst/>
          </a:prstGeom>
          <a:noFill/>
        </p:spPr>
        <p:txBody>
          <a:bodyPr wrap="none" rtlCol="0">
            <a:spAutoFit/>
          </a:bodyPr>
          <a:lstStyle/>
          <a:p>
            <a:r>
              <a:rPr lang="nl-NL" sz="1600" i="1" dirty="0"/>
              <a:t>relatie/sociale aspect</a:t>
            </a:r>
          </a:p>
        </p:txBody>
      </p:sp>
    </p:spTree>
    <p:extLst>
      <p:ext uri="{BB962C8B-B14F-4D97-AF65-F5344CB8AC3E}">
        <p14:creationId xmlns:p14="http://schemas.microsoft.com/office/powerpoint/2010/main" val="4066478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3FF4C5-BB29-9797-992B-352B7849F338}"/>
              </a:ext>
            </a:extLst>
          </p:cNvPr>
          <p:cNvSpPr>
            <a:spLocks noGrp="1"/>
          </p:cNvSpPr>
          <p:nvPr>
            <p:ph type="title"/>
          </p:nvPr>
        </p:nvSpPr>
        <p:spPr/>
        <p:txBody>
          <a:bodyPr>
            <a:normAutofit fontScale="90000"/>
          </a:bodyPr>
          <a:lstStyle/>
          <a:p>
            <a:r>
              <a:rPr lang="nl-NL" dirty="0"/>
              <a:t>Van keuzestijlen naar DISC</a:t>
            </a:r>
          </a:p>
        </p:txBody>
      </p:sp>
      <p:sp>
        <p:nvSpPr>
          <p:cNvPr id="15" name="Tekstvak 14">
            <a:extLst>
              <a:ext uri="{FF2B5EF4-FFF2-40B4-BE49-F238E27FC236}">
                <a16:creationId xmlns:a16="http://schemas.microsoft.com/office/drawing/2014/main" xmlns="" id="{4F96126D-92B0-6423-F9B5-D4F835A9D999}"/>
              </a:ext>
            </a:extLst>
          </p:cNvPr>
          <p:cNvSpPr txBox="1"/>
          <p:nvPr/>
        </p:nvSpPr>
        <p:spPr>
          <a:xfrm>
            <a:off x="222043" y="3578281"/>
            <a:ext cx="1434495" cy="461665"/>
          </a:xfrm>
          <a:prstGeom prst="rect">
            <a:avLst/>
          </a:prstGeom>
          <a:noFill/>
        </p:spPr>
        <p:txBody>
          <a:bodyPr wrap="none" rtlCol="0">
            <a:spAutoFit/>
          </a:bodyPr>
          <a:lstStyle/>
          <a:p>
            <a:pPr algn="ctr"/>
            <a:r>
              <a:rPr lang="nl-NL" sz="1200" dirty="0"/>
              <a:t>Taakgericht</a:t>
            </a:r>
          </a:p>
          <a:p>
            <a:pPr algn="ctr"/>
            <a:r>
              <a:rPr lang="nl-NL" sz="1200" dirty="0"/>
              <a:t>Rationeel/gesloten</a:t>
            </a:r>
          </a:p>
        </p:txBody>
      </p:sp>
      <p:sp>
        <p:nvSpPr>
          <p:cNvPr id="16" name="Tekstvak 15">
            <a:extLst>
              <a:ext uri="{FF2B5EF4-FFF2-40B4-BE49-F238E27FC236}">
                <a16:creationId xmlns:a16="http://schemas.microsoft.com/office/drawing/2014/main" xmlns="" id="{B6CD54B9-7834-0EAD-7138-746D2AA2041C}"/>
              </a:ext>
            </a:extLst>
          </p:cNvPr>
          <p:cNvSpPr txBox="1"/>
          <p:nvPr/>
        </p:nvSpPr>
        <p:spPr>
          <a:xfrm>
            <a:off x="9257015" y="3570628"/>
            <a:ext cx="2075381" cy="461665"/>
          </a:xfrm>
          <a:prstGeom prst="rect">
            <a:avLst/>
          </a:prstGeom>
          <a:noFill/>
        </p:spPr>
        <p:txBody>
          <a:bodyPr wrap="square" rtlCol="0">
            <a:spAutoFit/>
          </a:bodyPr>
          <a:lstStyle/>
          <a:p>
            <a:pPr algn="ctr"/>
            <a:r>
              <a:rPr lang="nl-NL" sz="1200" dirty="0"/>
              <a:t>Mensgericht</a:t>
            </a:r>
          </a:p>
          <a:p>
            <a:pPr algn="ctr"/>
            <a:r>
              <a:rPr lang="nl-NL" sz="1200" dirty="0"/>
              <a:t>Emotioneel/open</a:t>
            </a:r>
          </a:p>
        </p:txBody>
      </p:sp>
      <p:sp>
        <p:nvSpPr>
          <p:cNvPr id="17" name="Tekstvak 16">
            <a:extLst>
              <a:ext uri="{FF2B5EF4-FFF2-40B4-BE49-F238E27FC236}">
                <a16:creationId xmlns:a16="http://schemas.microsoft.com/office/drawing/2014/main" xmlns="" id="{BC7F39AE-6729-41F6-090F-2B73DAE02CBB}"/>
              </a:ext>
            </a:extLst>
          </p:cNvPr>
          <p:cNvSpPr txBox="1"/>
          <p:nvPr/>
        </p:nvSpPr>
        <p:spPr>
          <a:xfrm>
            <a:off x="5201632" y="834362"/>
            <a:ext cx="780983" cy="461665"/>
          </a:xfrm>
          <a:prstGeom prst="rect">
            <a:avLst/>
          </a:prstGeom>
          <a:noFill/>
        </p:spPr>
        <p:txBody>
          <a:bodyPr wrap="none" rtlCol="0">
            <a:spAutoFit/>
          </a:bodyPr>
          <a:lstStyle/>
          <a:p>
            <a:pPr algn="ctr"/>
            <a:r>
              <a:rPr lang="nl-NL" sz="1200" dirty="0"/>
              <a:t>Extravert</a:t>
            </a:r>
          </a:p>
          <a:p>
            <a:pPr algn="ctr"/>
            <a:r>
              <a:rPr lang="nl-NL" sz="1200" dirty="0"/>
              <a:t>Snel/luid</a:t>
            </a:r>
          </a:p>
        </p:txBody>
      </p:sp>
      <p:sp>
        <p:nvSpPr>
          <p:cNvPr id="18" name="Tekstvak 17">
            <a:extLst>
              <a:ext uri="{FF2B5EF4-FFF2-40B4-BE49-F238E27FC236}">
                <a16:creationId xmlns:a16="http://schemas.microsoft.com/office/drawing/2014/main" xmlns="" id="{8CFC04EB-D629-72E4-697A-44EDEAACC9EE}"/>
              </a:ext>
            </a:extLst>
          </p:cNvPr>
          <p:cNvSpPr txBox="1"/>
          <p:nvPr/>
        </p:nvSpPr>
        <p:spPr>
          <a:xfrm>
            <a:off x="4882155" y="6071722"/>
            <a:ext cx="1287597" cy="461665"/>
          </a:xfrm>
          <a:prstGeom prst="rect">
            <a:avLst/>
          </a:prstGeom>
          <a:noFill/>
        </p:spPr>
        <p:txBody>
          <a:bodyPr wrap="none" rtlCol="0">
            <a:spAutoFit/>
          </a:bodyPr>
          <a:lstStyle/>
          <a:p>
            <a:pPr algn="ctr"/>
            <a:r>
              <a:rPr lang="nl-NL" sz="1200" dirty="0"/>
              <a:t>Introvert</a:t>
            </a:r>
          </a:p>
          <a:p>
            <a:pPr algn="ctr"/>
            <a:r>
              <a:rPr lang="nl-NL" sz="1200" dirty="0"/>
              <a:t>langzaam./zacht</a:t>
            </a:r>
          </a:p>
        </p:txBody>
      </p:sp>
      <p:cxnSp>
        <p:nvCxnSpPr>
          <p:cNvPr id="20" name="Rechte verbindingslijn met pijl 19">
            <a:extLst>
              <a:ext uri="{FF2B5EF4-FFF2-40B4-BE49-F238E27FC236}">
                <a16:creationId xmlns:a16="http://schemas.microsoft.com/office/drawing/2014/main" xmlns="" id="{0F833031-AE5B-4B36-6C2E-94F6F73C42ED}"/>
              </a:ext>
            </a:extLst>
          </p:cNvPr>
          <p:cNvCxnSpPr>
            <a:cxnSpLocks/>
          </p:cNvCxnSpPr>
          <p:nvPr/>
        </p:nvCxnSpPr>
        <p:spPr>
          <a:xfrm>
            <a:off x="3640891" y="3830928"/>
            <a:ext cx="3762656" cy="6426"/>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Rechte verbindingslijn met pijl 20">
            <a:extLst>
              <a:ext uri="{FF2B5EF4-FFF2-40B4-BE49-F238E27FC236}">
                <a16:creationId xmlns:a16="http://schemas.microsoft.com/office/drawing/2014/main" xmlns="" id="{7DA01161-AA73-F2A2-2620-610C4399266A}"/>
              </a:ext>
            </a:extLst>
          </p:cNvPr>
          <p:cNvCxnSpPr>
            <a:cxnSpLocks/>
          </p:cNvCxnSpPr>
          <p:nvPr/>
        </p:nvCxnSpPr>
        <p:spPr>
          <a:xfrm>
            <a:off x="5531750" y="2411102"/>
            <a:ext cx="0" cy="2869880"/>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met pijl 21">
            <a:extLst>
              <a:ext uri="{FF2B5EF4-FFF2-40B4-BE49-F238E27FC236}">
                <a16:creationId xmlns:a16="http://schemas.microsoft.com/office/drawing/2014/main" xmlns="" id="{16C1863C-A6BA-DA9E-3A3D-4C6AE973D13D}"/>
              </a:ext>
            </a:extLst>
          </p:cNvPr>
          <p:cNvCxnSpPr>
            <a:cxnSpLocks/>
          </p:cNvCxnSpPr>
          <p:nvPr/>
        </p:nvCxnSpPr>
        <p:spPr>
          <a:xfrm>
            <a:off x="3720687" y="2468333"/>
            <a:ext cx="3623298" cy="2705981"/>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Tekstvak 22">
            <a:extLst>
              <a:ext uri="{FF2B5EF4-FFF2-40B4-BE49-F238E27FC236}">
                <a16:creationId xmlns:a16="http://schemas.microsoft.com/office/drawing/2014/main" xmlns="" id="{5531557D-1DDC-023E-58BC-43EBFB163C8C}"/>
              </a:ext>
            </a:extLst>
          </p:cNvPr>
          <p:cNvSpPr txBox="1"/>
          <p:nvPr/>
        </p:nvSpPr>
        <p:spPr>
          <a:xfrm>
            <a:off x="7263730" y="5108295"/>
            <a:ext cx="676263" cy="323310"/>
          </a:xfrm>
          <a:prstGeom prst="rect">
            <a:avLst/>
          </a:prstGeom>
          <a:noFill/>
        </p:spPr>
        <p:txBody>
          <a:bodyPr wrap="none" rtlCol="0">
            <a:spAutoFit/>
          </a:bodyPr>
          <a:lstStyle/>
          <a:p>
            <a:r>
              <a:rPr lang="nl-NL" sz="1600" dirty="0"/>
              <a:t>ander</a:t>
            </a:r>
          </a:p>
        </p:txBody>
      </p:sp>
      <p:sp>
        <p:nvSpPr>
          <p:cNvPr id="24" name="Tekstvak 23">
            <a:extLst>
              <a:ext uri="{FF2B5EF4-FFF2-40B4-BE49-F238E27FC236}">
                <a16:creationId xmlns:a16="http://schemas.microsoft.com/office/drawing/2014/main" xmlns="" id="{06C81188-9D5F-64FD-AA82-EC24187D167D}"/>
              </a:ext>
            </a:extLst>
          </p:cNvPr>
          <p:cNvSpPr txBox="1"/>
          <p:nvPr/>
        </p:nvSpPr>
        <p:spPr>
          <a:xfrm>
            <a:off x="3426711" y="2199658"/>
            <a:ext cx="322784" cy="323310"/>
          </a:xfrm>
          <a:prstGeom prst="rect">
            <a:avLst/>
          </a:prstGeom>
          <a:noFill/>
        </p:spPr>
        <p:txBody>
          <a:bodyPr wrap="none" rtlCol="0">
            <a:spAutoFit/>
          </a:bodyPr>
          <a:lstStyle/>
          <a:p>
            <a:r>
              <a:rPr lang="nl-NL" sz="1600" dirty="0"/>
              <a:t>ik</a:t>
            </a:r>
          </a:p>
        </p:txBody>
      </p:sp>
      <p:sp>
        <p:nvSpPr>
          <p:cNvPr id="25" name="Tekstvak 24">
            <a:extLst>
              <a:ext uri="{FF2B5EF4-FFF2-40B4-BE49-F238E27FC236}">
                <a16:creationId xmlns:a16="http://schemas.microsoft.com/office/drawing/2014/main" xmlns="" id="{354DEFBA-BF5D-D27F-04B7-C2B071CEFBA3}"/>
              </a:ext>
            </a:extLst>
          </p:cNvPr>
          <p:cNvSpPr txBox="1"/>
          <p:nvPr/>
        </p:nvSpPr>
        <p:spPr>
          <a:xfrm>
            <a:off x="7403547" y="3716636"/>
            <a:ext cx="730092" cy="323310"/>
          </a:xfrm>
          <a:prstGeom prst="rect">
            <a:avLst/>
          </a:prstGeom>
          <a:noFill/>
        </p:spPr>
        <p:txBody>
          <a:bodyPr wrap="none" rtlCol="0">
            <a:spAutoFit/>
          </a:bodyPr>
          <a:lstStyle/>
          <a:p>
            <a:r>
              <a:rPr lang="nl-NL" sz="1600" dirty="0"/>
              <a:t>gevoel</a:t>
            </a:r>
          </a:p>
        </p:txBody>
      </p:sp>
      <p:sp>
        <p:nvSpPr>
          <p:cNvPr id="26" name="Tekstvak 25">
            <a:extLst>
              <a:ext uri="{FF2B5EF4-FFF2-40B4-BE49-F238E27FC236}">
                <a16:creationId xmlns:a16="http://schemas.microsoft.com/office/drawing/2014/main" xmlns="" id="{6C810FF0-C0E1-E526-1DCF-175F03E62413}"/>
              </a:ext>
            </a:extLst>
          </p:cNvPr>
          <p:cNvSpPr txBox="1"/>
          <p:nvPr/>
        </p:nvSpPr>
        <p:spPr>
          <a:xfrm>
            <a:off x="2756694" y="3669273"/>
            <a:ext cx="920040" cy="323310"/>
          </a:xfrm>
          <a:prstGeom prst="rect">
            <a:avLst/>
          </a:prstGeom>
          <a:noFill/>
        </p:spPr>
        <p:txBody>
          <a:bodyPr wrap="none" rtlCol="0">
            <a:spAutoFit/>
          </a:bodyPr>
          <a:lstStyle/>
          <a:p>
            <a:r>
              <a:rPr lang="nl-NL" sz="1600" dirty="0"/>
              <a:t>verstand</a:t>
            </a:r>
          </a:p>
        </p:txBody>
      </p:sp>
      <p:sp>
        <p:nvSpPr>
          <p:cNvPr id="27" name="Tekstvak 26">
            <a:extLst>
              <a:ext uri="{FF2B5EF4-FFF2-40B4-BE49-F238E27FC236}">
                <a16:creationId xmlns:a16="http://schemas.microsoft.com/office/drawing/2014/main" xmlns="" id="{A3D7384F-A22C-DAB5-8E83-4F7AC1CE9434}"/>
              </a:ext>
            </a:extLst>
          </p:cNvPr>
          <p:cNvSpPr txBox="1"/>
          <p:nvPr/>
        </p:nvSpPr>
        <p:spPr>
          <a:xfrm>
            <a:off x="5294660" y="2096378"/>
            <a:ext cx="539832" cy="323310"/>
          </a:xfrm>
          <a:prstGeom prst="rect">
            <a:avLst/>
          </a:prstGeom>
          <a:noFill/>
        </p:spPr>
        <p:txBody>
          <a:bodyPr wrap="none" rtlCol="0">
            <a:spAutoFit/>
          </a:bodyPr>
          <a:lstStyle/>
          <a:p>
            <a:r>
              <a:rPr lang="nl-NL" sz="1600" dirty="0"/>
              <a:t>snel</a:t>
            </a:r>
          </a:p>
        </p:txBody>
      </p:sp>
      <p:sp>
        <p:nvSpPr>
          <p:cNvPr id="28" name="Tekstvak 27">
            <a:extLst>
              <a:ext uri="{FF2B5EF4-FFF2-40B4-BE49-F238E27FC236}">
                <a16:creationId xmlns:a16="http://schemas.microsoft.com/office/drawing/2014/main" xmlns="" id="{1279BB82-1925-1B2A-4C87-C935722BD3E2}"/>
              </a:ext>
            </a:extLst>
          </p:cNvPr>
          <p:cNvSpPr txBox="1"/>
          <p:nvPr/>
        </p:nvSpPr>
        <p:spPr>
          <a:xfrm>
            <a:off x="5061053" y="5194225"/>
            <a:ext cx="1007046" cy="323310"/>
          </a:xfrm>
          <a:prstGeom prst="rect">
            <a:avLst/>
          </a:prstGeom>
          <a:noFill/>
        </p:spPr>
        <p:txBody>
          <a:bodyPr wrap="none" rtlCol="0">
            <a:spAutoFit/>
          </a:bodyPr>
          <a:lstStyle/>
          <a:p>
            <a:r>
              <a:rPr lang="nl-NL" sz="1600" dirty="0"/>
              <a:t>langzaam</a:t>
            </a:r>
          </a:p>
        </p:txBody>
      </p:sp>
      <p:sp>
        <p:nvSpPr>
          <p:cNvPr id="29" name="Rechthoek: afgeronde hoeken 28">
            <a:extLst>
              <a:ext uri="{FF2B5EF4-FFF2-40B4-BE49-F238E27FC236}">
                <a16:creationId xmlns:a16="http://schemas.microsoft.com/office/drawing/2014/main" xmlns="" id="{88E50D5F-8607-A2D8-3F7B-5C665ECB3984}"/>
              </a:ext>
            </a:extLst>
          </p:cNvPr>
          <p:cNvSpPr/>
          <p:nvPr/>
        </p:nvSpPr>
        <p:spPr>
          <a:xfrm>
            <a:off x="5004126" y="1493179"/>
            <a:ext cx="1175994"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impulsief</a:t>
            </a:r>
          </a:p>
        </p:txBody>
      </p:sp>
      <p:sp>
        <p:nvSpPr>
          <p:cNvPr id="30" name="Rechthoek: afgeronde hoeken 29">
            <a:extLst>
              <a:ext uri="{FF2B5EF4-FFF2-40B4-BE49-F238E27FC236}">
                <a16:creationId xmlns:a16="http://schemas.microsoft.com/office/drawing/2014/main" xmlns="" id="{ED05AD89-7A49-C924-EDD5-471D392F6D96}"/>
              </a:ext>
            </a:extLst>
          </p:cNvPr>
          <p:cNvSpPr/>
          <p:nvPr/>
        </p:nvSpPr>
        <p:spPr>
          <a:xfrm>
            <a:off x="1669826" y="3552085"/>
            <a:ext cx="1151396"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logisch/</a:t>
            </a:r>
          </a:p>
          <a:p>
            <a:pPr algn="ctr"/>
            <a:r>
              <a:rPr lang="nl-NL" sz="1600" dirty="0">
                <a:solidFill>
                  <a:schemeClr val="tx1"/>
                </a:solidFill>
              </a:rPr>
              <a:t>rationeel</a:t>
            </a:r>
          </a:p>
        </p:txBody>
      </p:sp>
      <p:sp>
        <p:nvSpPr>
          <p:cNvPr id="31" name="Rechthoek: afgeronde hoeken 30">
            <a:extLst>
              <a:ext uri="{FF2B5EF4-FFF2-40B4-BE49-F238E27FC236}">
                <a16:creationId xmlns:a16="http://schemas.microsoft.com/office/drawing/2014/main" xmlns="" id="{7455B840-8605-481A-A818-AA4AB08CD7A5}"/>
              </a:ext>
            </a:extLst>
          </p:cNvPr>
          <p:cNvSpPr/>
          <p:nvPr/>
        </p:nvSpPr>
        <p:spPr>
          <a:xfrm>
            <a:off x="8220633" y="3576904"/>
            <a:ext cx="1307352"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emotioneel</a:t>
            </a:r>
          </a:p>
        </p:txBody>
      </p:sp>
      <p:sp>
        <p:nvSpPr>
          <p:cNvPr id="32" name="Rechthoek: afgeronde hoeken 31">
            <a:extLst>
              <a:ext uri="{FF2B5EF4-FFF2-40B4-BE49-F238E27FC236}">
                <a16:creationId xmlns:a16="http://schemas.microsoft.com/office/drawing/2014/main" xmlns="" id="{8B82CBF6-7C59-6DB4-B8A7-0488530C7892}"/>
              </a:ext>
            </a:extLst>
          </p:cNvPr>
          <p:cNvSpPr/>
          <p:nvPr/>
        </p:nvSpPr>
        <p:spPr>
          <a:xfrm>
            <a:off x="4944723" y="5513308"/>
            <a:ext cx="1225029"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uitstellend</a:t>
            </a:r>
          </a:p>
        </p:txBody>
      </p:sp>
      <p:sp>
        <p:nvSpPr>
          <p:cNvPr id="33" name="Rechthoek: afgeronde hoeken 32">
            <a:extLst>
              <a:ext uri="{FF2B5EF4-FFF2-40B4-BE49-F238E27FC236}">
                <a16:creationId xmlns:a16="http://schemas.microsoft.com/office/drawing/2014/main" xmlns="" id="{24DE4945-6031-0064-BC3A-D9949C4D07E6}"/>
              </a:ext>
            </a:extLst>
          </p:cNvPr>
          <p:cNvSpPr/>
          <p:nvPr/>
        </p:nvSpPr>
        <p:spPr>
          <a:xfrm>
            <a:off x="7939993" y="5379317"/>
            <a:ext cx="1168639"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meegaand</a:t>
            </a:r>
          </a:p>
        </p:txBody>
      </p:sp>
      <p:sp>
        <p:nvSpPr>
          <p:cNvPr id="34" name="Rechthoek: afgeronde hoeken 33">
            <a:extLst>
              <a:ext uri="{FF2B5EF4-FFF2-40B4-BE49-F238E27FC236}">
                <a16:creationId xmlns:a16="http://schemas.microsoft.com/office/drawing/2014/main" xmlns="" id="{AE59B0DD-B03C-675E-574F-DCD7A4F6BF5E}"/>
              </a:ext>
            </a:extLst>
          </p:cNvPr>
          <p:cNvSpPr/>
          <p:nvPr/>
        </p:nvSpPr>
        <p:spPr>
          <a:xfrm>
            <a:off x="2129342" y="1725606"/>
            <a:ext cx="1383760"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eigenzinnig</a:t>
            </a:r>
          </a:p>
        </p:txBody>
      </p:sp>
      <p:sp>
        <p:nvSpPr>
          <p:cNvPr id="35" name="Tekstvak 34">
            <a:extLst>
              <a:ext uri="{FF2B5EF4-FFF2-40B4-BE49-F238E27FC236}">
                <a16:creationId xmlns:a16="http://schemas.microsoft.com/office/drawing/2014/main" xmlns="" id="{CA2A1050-E45D-DE3E-3AC5-ACBA6F8C99EB}"/>
              </a:ext>
            </a:extLst>
          </p:cNvPr>
          <p:cNvSpPr txBox="1"/>
          <p:nvPr/>
        </p:nvSpPr>
        <p:spPr>
          <a:xfrm>
            <a:off x="5720302" y="3542343"/>
            <a:ext cx="794771" cy="323310"/>
          </a:xfrm>
          <a:prstGeom prst="rect">
            <a:avLst/>
          </a:prstGeom>
          <a:noFill/>
        </p:spPr>
        <p:txBody>
          <a:bodyPr wrap="none" rtlCol="0">
            <a:spAutoFit/>
          </a:bodyPr>
          <a:lstStyle/>
          <a:p>
            <a:r>
              <a:rPr lang="nl-NL" sz="1600" i="1" dirty="0" err="1"/>
              <a:t>psyche</a:t>
            </a:r>
            <a:endParaRPr lang="nl-NL" sz="1600" i="1" dirty="0"/>
          </a:p>
        </p:txBody>
      </p:sp>
      <p:sp>
        <p:nvSpPr>
          <p:cNvPr id="36" name="Tekstvak 35">
            <a:extLst>
              <a:ext uri="{FF2B5EF4-FFF2-40B4-BE49-F238E27FC236}">
                <a16:creationId xmlns:a16="http://schemas.microsoft.com/office/drawing/2014/main" xmlns="" id="{403DD3B4-D9F0-7838-A2C4-3954915CE307}"/>
              </a:ext>
            </a:extLst>
          </p:cNvPr>
          <p:cNvSpPr txBox="1"/>
          <p:nvPr/>
        </p:nvSpPr>
        <p:spPr>
          <a:xfrm rot="16200000">
            <a:off x="5208580" y="2916097"/>
            <a:ext cx="439653" cy="327434"/>
          </a:xfrm>
          <a:prstGeom prst="rect">
            <a:avLst/>
          </a:prstGeom>
          <a:noFill/>
        </p:spPr>
        <p:txBody>
          <a:bodyPr wrap="none" rtlCol="0">
            <a:spAutoFit/>
          </a:bodyPr>
          <a:lstStyle/>
          <a:p>
            <a:r>
              <a:rPr lang="nl-NL" sz="1600" i="1" dirty="0"/>
              <a:t>tijd</a:t>
            </a:r>
          </a:p>
        </p:txBody>
      </p:sp>
      <p:sp>
        <p:nvSpPr>
          <p:cNvPr id="37" name="Tekstvak 36">
            <a:extLst>
              <a:ext uri="{FF2B5EF4-FFF2-40B4-BE49-F238E27FC236}">
                <a16:creationId xmlns:a16="http://schemas.microsoft.com/office/drawing/2014/main" xmlns="" id="{E7B81977-9E28-AA6E-1895-9B4CA70A41C7}"/>
              </a:ext>
            </a:extLst>
          </p:cNvPr>
          <p:cNvSpPr txBox="1"/>
          <p:nvPr/>
        </p:nvSpPr>
        <p:spPr>
          <a:xfrm rot="2189057">
            <a:off x="3735689" y="2922927"/>
            <a:ext cx="2021657" cy="323310"/>
          </a:xfrm>
          <a:prstGeom prst="rect">
            <a:avLst/>
          </a:prstGeom>
          <a:noFill/>
        </p:spPr>
        <p:txBody>
          <a:bodyPr wrap="none" rtlCol="0">
            <a:spAutoFit/>
          </a:bodyPr>
          <a:lstStyle/>
          <a:p>
            <a:r>
              <a:rPr lang="nl-NL" sz="1600" i="1" dirty="0"/>
              <a:t>relatie/sociale aspect</a:t>
            </a:r>
          </a:p>
        </p:txBody>
      </p:sp>
      <p:sp>
        <p:nvSpPr>
          <p:cNvPr id="13" name="Tekstvak 12">
            <a:extLst>
              <a:ext uri="{FF2B5EF4-FFF2-40B4-BE49-F238E27FC236}">
                <a16:creationId xmlns:a16="http://schemas.microsoft.com/office/drawing/2014/main" xmlns="" id="{E156732B-6674-74AF-895E-80073D7CE131}"/>
              </a:ext>
            </a:extLst>
          </p:cNvPr>
          <p:cNvSpPr txBox="1"/>
          <p:nvPr/>
        </p:nvSpPr>
        <p:spPr>
          <a:xfrm>
            <a:off x="3732023" y="2672091"/>
            <a:ext cx="583814" cy="769441"/>
          </a:xfrm>
          <a:prstGeom prst="rect">
            <a:avLst/>
          </a:prstGeom>
          <a:noFill/>
        </p:spPr>
        <p:txBody>
          <a:bodyPr wrap="none" rtlCol="0">
            <a:spAutoFit/>
          </a:bodyPr>
          <a:lstStyle/>
          <a:p>
            <a:r>
              <a:rPr lang="nl-NL" sz="4400" b="1" dirty="0">
                <a:solidFill>
                  <a:srgbClr val="FF1D1D"/>
                </a:solidFill>
              </a:rPr>
              <a:t>D</a:t>
            </a:r>
          </a:p>
        </p:txBody>
      </p:sp>
      <p:sp>
        <p:nvSpPr>
          <p:cNvPr id="14" name="Tekstvak 13">
            <a:extLst>
              <a:ext uri="{FF2B5EF4-FFF2-40B4-BE49-F238E27FC236}">
                <a16:creationId xmlns:a16="http://schemas.microsoft.com/office/drawing/2014/main" xmlns="" id="{4E385DA8-B0B7-AFA4-2101-C425AE475E55}"/>
              </a:ext>
            </a:extLst>
          </p:cNvPr>
          <p:cNvSpPr txBox="1"/>
          <p:nvPr/>
        </p:nvSpPr>
        <p:spPr>
          <a:xfrm>
            <a:off x="6904800" y="2672091"/>
            <a:ext cx="349776" cy="769441"/>
          </a:xfrm>
          <a:prstGeom prst="rect">
            <a:avLst/>
          </a:prstGeom>
          <a:noFill/>
        </p:spPr>
        <p:txBody>
          <a:bodyPr wrap="none" rtlCol="0">
            <a:spAutoFit/>
          </a:bodyPr>
          <a:lstStyle/>
          <a:p>
            <a:r>
              <a:rPr lang="nl-NL" sz="4400" b="1" dirty="0">
                <a:solidFill>
                  <a:srgbClr val="FFC00D"/>
                </a:solidFill>
              </a:rPr>
              <a:t>I</a:t>
            </a:r>
          </a:p>
        </p:txBody>
      </p:sp>
      <p:sp>
        <p:nvSpPr>
          <p:cNvPr id="19" name="Tekstvak 18">
            <a:extLst>
              <a:ext uri="{FF2B5EF4-FFF2-40B4-BE49-F238E27FC236}">
                <a16:creationId xmlns:a16="http://schemas.microsoft.com/office/drawing/2014/main" xmlns="" id="{FA2FFB3B-86D1-D4FE-E326-D2CE47E116D2}"/>
              </a:ext>
            </a:extLst>
          </p:cNvPr>
          <p:cNvSpPr txBox="1"/>
          <p:nvPr/>
        </p:nvSpPr>
        <p:spPr>
          <a:xfrm>
            <a:off x="3732023" y="4167285"/>
            <a:ext cx="583814" cy="769441"/>
          </a:xfrm>
          <a:prstGeom prst="rect">
            <a:avLst/>
          </a:prstGeom>
          <a:noFill/>
        </p:spPr>
        <p:txBody>
          <a:bodyPr wrap="none" rtlCol="0">
            <a:spAutoFit/>
          </a:bodyPr>
          <a:lstStyle/>
          <a:p>
            <a:r>
              <a:rPr lang="nl-NL" sz="4400" b="1" dirty="0">
                <a:solidFill>
                  <a:srgbClr val="1BB9F1"/>
                </a:solidFill>
              </a:rPr>
              <a:t>C</a:t>
            </a:r>
          </a:p>
        </p:txBody>
      </p:sp>
      <p:sp>
        <p:nvSpPr>
          <p:cNvPr id="38" name="Tekstvak 37">
            <a:extLst>
              <a:ext uri="{FF2B5EF4-FFF2-40B4-BE49-F238E27FC236}">
                <a16:creationId xmlns:a16="http://schemas.microsoft.com/office/drawing/2014/main" xmlns="" id="{89BDE078-E970-80F6-9E30-9E018D310042}"/>
              </a:ext>
            </a:extLst>
          </p:cNvPr>
          <p:cNvSpPr txBox="1"/>
          <p:nvPr/>
        </p:nvSpPr>
        <p:spPr>
          <a:xfrm>
            <a:off x="6818238" y="4167285"/>
            <a:ext cx="522900" cy="769441"/>
          </a:xfrm>
          <a:prstGeom prst="rect">
            <a:avLst/>
          </a:prstGeom>
          <a:noFill/>
        </p:spPr>
        <p:txBody>
          <a:bodyPr wrap="none" rtlCol="0">
            <a:spAutoFit/>
          </a:bodyPr>
          <a:lstStyle/>
          <a:p>
            <a:r>
              <a:rPr lang="nl-NL" sz="4400" b="1" dirty="0">
                <a:solidFill>
                  <a:srgbClr val="24BA6B"/>
                </a:solidFill>
              </a:rPr>
              <a:t>S</a:t>
            </a:r>
          </a:p>
        </p:txBody>
      </p:sp>
      <p:sp>
        <p:nvSpPr>
          <p:cNvPr id="7" name="Rechthoek 6">
            <a:extLst>
              <a:ext uri="{FF2B5EF4-FFF2-40B4-BE49-F238E27FC236}">
                <a16:creationId xmlns:a16="http://schemas.microsoft.com/office/drawing/2014/main" xmlns="" id="{B5D407E3-A91C-AEF3-2E7E-A5D5599C0F0D}"/>
              </a:ext>
            </a:extLst>
          </p:cNvPr>
          <p:cNvSpPr/>
          <p:nvPr/>
        </p:nvSpPr>
        <p:spPr>
          <a:xfrm>
            <a:off x="3720688" y="2399541"/>
            <a:ext cx="1810366" cy="1424890"/>
          </a:xfrm>
          <a:prstGeom prst="rect">
            <a:avLst/>
          </a:prstGeom>
          <a:solidFill>
            <a:srgbClr val="FF0000">
              <a:alpha val="50000"/>
            </a:srgbClr>
          </a:solidFill>
          <a:ln w="25400" cap="flat" cmpd="sng" algn="ctr">
            <a:noFill/>
            <a:prstDash val="solid"/>
          </a:ln>
          <a:effectLst/>
        </p:spPr>
        <p:txBody>
          <a:bodyPr spcFirstLastPara="0" vert="horz" wrap="square" lIns="92456" tIns="92456" rIns="92456" bIns="92456" numCol="1" spcCol="1270" anchor="ctr" anchorCtr="0">
            <a:noAutofit/>
          </a:bodyPr>
          <a:lstStyle/>
          <a:p>
            <a:pPr>
              <a:spcAft>
                <a:spcPct val="35000"/>
              </a:spcAft>
            </a:pPr>
            <a:endParaRPr lang="nl-NL" sz="1300"/>
          </a:p>
        </p:txBody>
      </p:sp>
      <p:sp>
        <p:nvSpPr>
          <p:cNvPr id="8" name="Rechthoek 7">
            <a:extLst>
              <a:ext uri="{FF2B5EF4-FFF2-40B4-BE49-F238E27FC236}">
                <a16:creationId xmlns:a16="http://schemas.microsoft.com/office/drawing/2014/main" xmlns="" id="{60F978CD-6C83-52EA-A72E-C41761C1C7A0}"/>
              </a:ext>
            </a:extLst>
          </p:cNvPr>
          <p:cNvSpPr/>
          <p:nvPr/>
        </p:nvSpPr>
        <p:spPr>
          <a:xfrm>
            <a:off x="3717838" y="3824431"/>
            <a:ext cx="1813214" cy="1343457"/>
          </a:xfrm>
          <a:prstGeom prst="rect">
            <a:avLst/>
          </a:prstGeom>
          <a:solidFill>
            <a:srgbClr val="00B0F0">
              <a:alpha val="50000"/>
            </a:srgbClr>
          </a:solidFill>
          <a:ln w="25400" cap="flat" cmpd="sng" algn="ctr">
            <a:noFill/>
            <a:prstDash val="solid"/>
          </a:ln>
          <a:effectLst/>
        </p:spPr>
        <p:txBody>
          <a:bodyPr spcFirstLastPara="0" vert="horz" wrap="square" lIns="277368" tIns="277368" rIns="277368" bIns="277368" numCol="1" spcCol="1270" anchor="ctr" anchorCtr="0">
            <a:noAutofit/>
          </a:bodyPr>
          <a:lstStyle/>
          <a:p>
            <a:endParaRPr lang="nl-NL"/>
          </a:p>
        </p:txBody>
      </p:sp>
      <p:sp>
        <p:nvSpPr>
          <p:cNvPr id="9" name="Rechthoek 8">
            <a:extLst>
              <a:ext uri="{FF2B5EF4-FFF2-40B4-BE49-F238E27FC236}">
                <a16:creationId xmlns:a16="http://schemas.microsoft.com/office/drawing/2014/main" xmlns="" id="{2B6D62E4-C970-FDE6-64B9-02E65228091D}"/>
              </a:ext>
            </a:extLst>
          </p:cNvPr>
          <p:cNvSpPr/>
          <p:nvPr/>
        </p:nvSpPr>
        <p:spPr>
          <a:xfrm>
            <a:off x="5531053" y="2399542"/>
            <a:ext cx="1851906" cy="1424890"/>
          </a:xfrm>
          <a:prstGeom prst="rect">
            <a:avLst/>
          </a:prstGeom>
          <a:solidFill>
            <a:srgbClr val="FFC000">
              <a:alpha val="50000"/>
            </a:srgbClr>
          </a:solidFill>
          <a:ln w="25400" cap="flat" cmpd="sng" algn="ctr">
            <a:noFill/>
            <a:prstDash val="solid"/>
          </a:ln>
          <a:effectLst/>
        </p:spPr>
        <p:txBody>
          <a:bodyPr spcFirstLastPara="0" vert="horz" wrap="square" lIns="277368" tIns="277368" rIns="277368" bIns="277368" numCol="1" spcCol="1270" anchor="ctr" anchorCtr="0">
            <a:noAutofit/>
          </a:bodyPr>
          <a:lstStyle/>
          <a:p>
            <a:endParaRPr lang="nl-NL">
              <a:solidFill>
                <a:schemeClr val="bg1"/>
              </a:solidFill>
            </a:endParaRPr>
          </a:p>
        </p:txBody>
      </p:sp>
      <p:sp>
        <p:nvSpPr>
          <p:cNvPr id="10" name="Rechthoek 9">
            <a:extLst>
              <a:ext uri="{FF2B5EF4-FFF2-40B4-BE49-F238E27FC236}">
                <a16:creationId xmlns:a16="http://schemas.microsoft.com/office/drawing/2014/main" xmlns="" id="{76DC2E30-5557-FED6-C766-DF4990F8B9A8}"/>
              </a:ext>
            </a:extLst>
          </p:cNvPr>
          <p:cNvSpPr/>
          <p:nvPr/>
        </p:nvSpPr>
        <p:spPr>
          <a:xfrm>
            <a:off x="5527489" y="3824431"/>
            <a:ext cx="1851906" cy="1349883"/>
          </a:xfrm>
          <a:prstGeom prst="rect">
            <a:avLst/>
          </a:prstGeom>
          <a:solidFill>
            <a:srgbClr val="00CE63">
              <a:alpha val="50000"/>
            </a:srgbClr>
          </a:solidFill>
          <a:ln w="25400" cap="flat" cmpd="sng" algn="ctr">
            <a:noFill/>
            <a:prstDash val="solid"/>
          </a:ln>
          <a:effectLst/>
        </p:spPr>
        <p:txBody>
          <a:bodyPr spcFirstLastPara="0" vert="horz" wrap="square" lIns="113792" tIns="113792" rIns="113792" bIns="113792" numCol="1" spcCol="1270" anchor="ctr" anchorCtr="0">
            <a:noAutofit/>
          </a:bodyPr>
          <a:lstStyle/>
          <a:p>
            <a:endParaRPr lang="nl-NL" sz="1600"/>
          </a:p>
        </p:txBody>
      </p:sp>
    </p:spTree>
    <p:extLst>
      <p:ext uri="{BB962C8B-B14F-4D97-AF65-F5344CB8AC3E}">
        <p14:creationId xmlns:p14="http://schemas.microsoft.com/office/powerpoint/2010/main" val="214110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E0C98DE1-4C16-3EFC-24F1-0E33C20DCD92}"/>
              </a:ext>
            </a:extLst>
          </p:cNvPr>
          <p:cNvSpPr/>
          <p:nvPr/>
        </p:nvSpPr>
        <p:spPr>
          <a:xfrm>
            <a:off x="3602535" y="3111390"/>
            <a:ext cx="1810366" cy="1424890"/>
          </a:xfrm>
          <a:prstGeom prst="rect">
            <a:avLst/>
          </a:prstGeom>
          <a:solidFill>
            <a:srgbClr val="FF0000">
              <a:alpha val="50000"/>
            </a:srgbClr>
          </a:solidFill>
          <a:ln w="25400" cap="flat" cmpd="sng" algn="ctr">
            <a:noFill/>
            <a:prstDash val="solid"/>
          </a:ln>
          <a:effectLst/>
        </p:spPr>
        <p:txBody>
          <a:bodyPr spcFirstLastPara="0" vert="horz" wrap="square" lIns="92456" tIns="92456" rIns="92456" bIns="92456" numCol="1" spcCol="1270" anchor="ctr" anchorCtr="0">
            <a:noAutofit/>
          </a:bodyPr>
          <a:lstStyle/>
          <a:p>
            <a:pPr>
              <a:spcAft>
                <a:spcPct val="35000"/>
              </a:spcAft>
            </a:pPr>
            <a:endParaRPr lang="nl-NL" sz="1300"/>
          </a:p>
        </p:txBody>
      </p:sp>
      <p:sp>
        <p:nvSpPr>
          <p:cNvPr id="4" name="Rechthoek 3">
            <a:extLst>
              <a:ext uri="{FF2B5EF4-FFF2-40B4-BE49-F238E27FC236}">
                <a16:creationId xmlns:a16="http://schemas.microsoft.com/office/drawing/2014/main" xmlns="" id="{DC3F0A19-293B-483C-248A-17FA94FE1EC3}"/>
              </a:ext>
            </a:extLst>
          </p:cNvPr>
          <p:cNvSpPr/>
          <p:nvPr/>
        </p:nvSpPr>
        <p:spPr>
          <a:xfrm>
            <a:off x="3599685" y="4536280"/>
            <a:ext cx="1813214" cy="1343457"/>
          </a:xfrm>
          <a:prstGeom prst="rect">
            <a:avLst/>
          </a:prstGeom>
          <a:solidFill>
            <a:srgbClr val="00B0F0">
              <a:alpha val="50000"/>
            </a:srgbClr>
          </a:solidFill>
          <a:ln w="25400" cap="flat" cmpd="sng" algn="ctr">
            <a:noFill/>
            <a:prstDash val="solid"/>
          </a:ln>
          <a:effectLst/>
        </p:spPr>
        <p:txBody>
          <a:bodyPr spcFirstLastPara="0" vert="horz" wrap="square" lIns="277368" tIns="277368" rIns="277368" bIns="277368" numCol="1" spcCol="1270" anchor="ctr" anchorCtr="0">
            <a:noAutofit/>
          </a:bodyPr>
          <a:lstStyle/>
          <a:p>
            <a:endParaRPr lang="nl-NL"/>
          </a:p>
        </p:txBody>
      </p:sp>
      <p:sp>
        <p:nvSpPr>
          <p:cNvPr id="5" name="Rechthoek 4">
            <a:extLst>
              <a:ext uri="{FF2B5EF4-FFF2-40B4-BE49-F238E27FC236}">
                <a16:creationId xmlns:a16="http://schemas.microsoft.com/office/drawing/2014/main" xmlns="" id="{E1CD08AE-82EE-4558-3B1A-0D95896B2FE5}"/>
              </a:ext>
            </a:extLst>
          </p:cNvPr>
          <p:cNvSpPr/>
          <p:nvPr/>
        </p:nvSpPr>
        <p:spPr>
          <a:xfrm>
            <a:off x="5412900" y="3111391"/>
            <a:ext cx="1851906" cy="1424890"/>
          </a:xfrm>
          <a:prstGeom prst="rect">
            <a:avLst/>
          </a:prstGeom>
          <a:solidFill>
            <a:srgbClr val="FFC000">
              <a:alpha val="50000"/>
            </a:srgbClr>
          </a:solidFill>
          <a:ln w="25400" cap="flat" cmpd="sng" algn="ctr">
            <a:noFill/>
            <a:prstDash val="solid"/>
          </a:ln>
          <a:effectLst/>
        </p:spPr>
        <p:txBody>
          <a:bodyPr spcFirstLastPara="0" vert="horz" wrap="square" lIns="277368" tIns="277368" rIns="277368" bIns="277368" numCol="1" spcCol="1270" anchor="ctr" anchorCtr="0">
            <a:noAutofit/>
          </a:bodyPr>
          <a:lstStyle/>
          <a:p>
            <a:endParaRPr lang="nl-NL">
              <a:solidFill>
                <a:schemeClr val="bg1"/>
              </a:solidFill>
            </a:endParaRPr>
          </a:p>
        </p:txBody>
      </p:sp>
      <p:sp>
        <p:nvSpPr>
          <p:cNvPr id="6" name="Rechthoek 5">
            <a:extLst>
              <a:ext uri="{FF2B5EF4-FFF2-40B4-BE49-F238E27FC236}">
                <a16:creationId xmlns:a16="http://schemas.microsoft.com/office/drawing/2014/main" xmlns="" id="{41304E93-CE90-2FD4-D490-A35BCCEF2C5A}"/>
              </a:ext>
            </a:extLst>
          </p:cNvPr>
          <p:cNvSpPr/>
          <p:nvPr/>
        </p:nvSpPr>
        <p:spPr>
          <a:xfrm>
            <a:off x="5409336" y="4536280"/>
            <a:ext cx="1851906" cy="1349883"/>
          </a:xfrm>
          <a:prstGeom prst="rect">
            <a:avLst/>
          </a:prstGeom>
          <a:solidFill>
            <a:srgbClr val="00CE63">
              <a:alpha val="50000"/>
            </a:srgbClr>
          </a:solidFill>
          <a:ln w="25400" cap="flat" cmpd="sng" algn="ctr">
            <a:noFill/>
            <a:prstDash val="solid"/>
          </a:ln>
          <a:effectLst/>
        </p:spPr>
        <p:txBody>
          <a:bodyPr spcFirstLastPara="0" vert="horz" wrap="square" lIns="113792" tIns="113792" rIns="113792" bIns="113792" numCol="1" spcCol="1270" anchor="ctr" anchorCtr="0">
            <a:noAutofit/>
          </a:bodyPr>
          <a:lstStyle/>
          <a:p>
            <a:endParaRPr lang="nl-NL" sz="1600"/>
          </a:p>
        </p:txBody>
      </p:sp>
      <p:sp>
        <p:nvSpPr>
          <p:cNvPr id="2" name="Titel 1">
            <a:extLst>
              <a:ext uri="{FF2B5EF4-FFF2-40B4-BE49-F238E27FC236}">
                <a16:creationId xmlns:a16="http://schemas.microsoft.com/office/drawing/2014/main" xmlns="" id="{283FF4C5-BB29-9797-992B-352B7849F338}"/>
              </a:ext>
            </a:extLst>
          </p:cNvPr>
          <p:cNvSpPr>
            <a:spLocks noGrp="1"/>
          </p:cNvSpPr>
          <p:nvPr>
            <p:ph type="title"/>
          </p:nvPr>
        </p:nvSpPr>
        <p:spPr/>
        <p:txBody>
          <a:bodyPr>
            <a:normAutofit fontScale="90000"/>
          </a:bodyPr>
          <a:lstStyle/>
          <a:p>
            <a:r>
              <a:rPr lang="nl-NL" dirty="0"/>
              <a:t>DISC en keuzestijlen</a:t>
            </a:r>
          </a:p>
        </p:txBody>
      </p:sp>
      <p:sp>
        <p:nvSpPr>
          <p:cNvPr id="15" name="Tekstvak 14">
            <a:extLst>
              <a:ext uri="{FF2B5EF4-FFF2-40B4-BE49-F238E27FC236}">
                <a16:creationId xmlns:a16="http://schemas.microsoft.com/office/drawing/2014/main" xmlns="" id="{4F96126D-92B0-6423-F9B5-D4F835A9D999}"/>
              </a:ext>
            </a:extLst>
          </p:cNvPr>
          <p:cNvSpPr txBox="1"/>
          <p:nvPr/>
        </p:nvSpPr>
        <p:spPr>
          <a:xfrm>
            <a:off x="2146068" y="4305449"/>
            <a:ext cx="1434495" cy="461665"/>
          </a:xfrm>
          <a:prstGeom prst="rect">
            <a:avLst/>
          </a:prstGeom>
          <a:noFill/>
        </p:spPr>
        <p:txBody>
          <a:bodyPr wrap="square" rtlCol="0">
            <a:spAutoFit/>
          </a:bodyPr>
          <a:lstStyle/>
          <a:p>
            <a:pPr algn="ctr"/>
            <a:r>
              <a:rPr lang="nl-NL" sz="1200" dirty="0"/>
              <a:t>Taakgericht</a:t>
            </a:r>
          </a:p>
          <a:p>
            <a:pPr algn="ctr"/>
            <a:r>
              <a:rPr lang="nl-NL" sz="1200" dirty="0"/>
              <a:t>Rationeel/gesloten</a:t>
            </a:r>
          </a:p>
        </p:txBody>
      </p:sp>
      <p:sp>
        <p:nvSpPr>
          <p:cNvPr id="16" name="Tekstvak 15">
            <a:extLst>
              <a:ext uri="{FF2B5EF4-FFF2-40B4-BE49-F238E27FC236}">
                <a16:creationId xmlns:a16="http://schemas.microsoft.com/office/drawing/2014/main" xmlns="" id="{B6CD54B9-7834-0EAD-7138-746D2AA2041C}"/>
              </a:ext>
            </a:extLst>
          </p:cNvPr>
          <p:cNvSpPr txBox="1"/>
          <p:nvPr/>
        </p:nvSpPr>
        <p:spPr>
          <a:xfrm>
            <a:off x="6924781" y="4305449"/>
            <a:ext cx="2075381" cy="461665"/>
          </a:xfrm>
          <a:prstGeom prst="rect">
            <a:avLst/>
          </a:prstGeom>
          <a:noFill/>
        </p:spPr>
        <p:txBody>
          <a:bodyPr wrap="square" rtlCol="0">
            <a:spAutoFit/>
          </a:bodyPr>
          <a:lstStyle/>
          <a:p>
            <a:pPr algn="ctr"/>
            <a:r>
              <a:rPr lang="nl-NL" sz="1200" dirty="0"/>
              <a:t>Mensgericht</a:t>
            </a:r>
          </a:p>
          <a:p>
            <a:pPr algn="ctr"/>
            <a:r>
              <a:rPr lang="nl-NL" sz="1200" dirty="0"/>
              <a:t>Emotioneel/open</a:t>
            </a:r>
          </a:p>
        </p:txBody>
      </p:sp>
      <p:sp>
        <p:nvSpPr>
          <p:cNvPr id="17" name="Tekstvak 16">
            <a:extLst>
              <a:ext uri="{FF2B5EF4-FFF2-40B4-BE49-F238E27FC236}">
                <a16:creationId xmlns:a16="http://schemas.microsoft.com/office/drawing/2014/main" xmlns="" id="{BC7F39AE-6729-41F6-090F-2B73DAE02CBB}"/>
              </a:ext>
            </a:extLst>
          </p:cNvPr>
          <p:cNvSpPr txBox="1"/>
          <p:nvPr/>
        </p:nvSpPr>
        <p:spPr>
          <a:xfrm>
            <a:off x="4997366" y="2659049"/>
            <a:ext cx="780983" cy="461665"/>
          </a:xfrm>
          <a:prstGeom prst="rect">
            <a:avLst/>
          </a:prstGeom>
          <a:noFill/>
        </p:spPr>
        <p:txBody>
          <a:bodyPr wrap="square" rtlCol="0">
            <a:spAutoFit/>
          </a:bodyPr>
          <a:lstStyle/>
          <a:p>
            <a:pPr algn="ctr"/>
            <a:r>
              <a:rPr lang="nl-NL" sz="1200" dirty="0"/>
              <a:t>Extravert</a:t>
            </a:r>
          </a:p>
          <a:p>
            <a:pPr algn="ctr"/>
            <a:r>
              <a:rPr lang="nl-NL" sz="1200" dirty="0"/>
              <a:t>Snel/luid</a:t>
            </a:r>
          </a:p>
        </p:txBody>
      </p:sp>
      <p:sp>
        <p:nvSpPr>
          <p:cNvPr id="18" name="Tekstvak 17">
            <a:extLst>
              <a:ext uri="{FF2B5EF4-FFF2-40B4-BE49-F238E27FC236}">
                <a16:creationId xmlns:a16="http://schemas.microsoft.com/office/drawing/2014/main" xmlns="" id="{8CFC04EB-D629-72E4-697A-44EDEAACC9EE}"/>
              </a:ext>
            </a:extLst>
          </p:cNvPr>
          <p:cNvSpPr txBox="1"/>
          <p:nvPr/>
        </p:nvSpPr>
        <p:spPr>
          <a:xfrm>
            <a:off x="4759109" y="5958851"/>
            <a:ext cx="1287597" cy="461665"/>
          </a:xfrm>
          <a:prstGeom prst="rect">
            <a:avLst/>
          </a:prstGeom>
          <a:noFill/>
        </p:spPr>
        <p:txBody>
          <a:bodyPr wrap="square" rtlCol="0">
            <a:spAutoFit/>
          </a:bodyPr>
          <a:lstStyle/>
          <a:p>
            <a:pPr algn="ctr"/>
            <a:r>
              <a:rPr lang="nl-NL" sz="1200" dirty="0"/>
              <a:t>Introvert</a:t>
            </a:r>
          </a:p>
          <a:p>
            <a:pPr algn="ctr"/>
            <a:r>
              <a:rPr lang="nl-NL" sz="1200" dirty="0"/>
              <a:t>langzaam./zacht</a:t>
            </a:r>
          </a:p>
        </p:txBody>
      </p:sp>
      <p:sp>
        <p:nvSpPr>
          <p:cNvPr id="29" name="Rechthoek: afgeronde hoeken 28">
            <a:extLst>
              <a:ext uri="{FF2B5EF4-FFF2-40B4-BE49-F238E27FC236}">
                <a16:creationId xmlns:a16="http://schemas.microsoft.com/office/drawing/2014/main" xmlns="" id="{88E50D5F-8607-A2D8-3F7B-5C665ECB3984}"/>
              </a:ext>
            </a:extLst>
          </p:cNvPr>
          <p:cNvSpPr/>
          <p:nvPr/>
        </p:nvSpPr>
        <p:spPr>
          <a:xfrm>
            <a:off x="5007628" y="3289526"/>
            <a:ext cx="1175994" cy="35703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impulsief</a:t>
            </a:r>
          </a:p>
        </p:txBody>
      </p:sp>
      <p:sp>
        <p:nvSpPr>
          <p:cNvPr id="31" name="Rechthoek: afgeronde hoeken 30">
            <a:extLst>
              <a:ext uri="{FF2B5EF4-FFF2-40B4-BE49-F238E27FC236}">
                <a16:creationId xmlns:a16="http://schemas.microsoft.com/office/drawing/2014/main" xmlns="" id="{7455B840-8605-481A-A818-AA4AB08CD7A5}"/>
              </a:ext>
            </a:extLst>
          </p:cNvPr>
          <p:cNvSpPr/>
          <p:nvPr/>
        </p:nvSpPr>
        <p:spPr>
          <a:xfrm>
            <a:off x="5936862" y="3918572"/>
            <a:ext cx="1276640" cy="41567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emotioneel</a:t>
            </a:r>
          </a:p>
        </p:txBody>
      </p:sp>
      <p:sp>
        <p:nvSpPr>
          <p:cNvPr id="32" name="Rechthoek: afgeronde hoeken 31">
            <a:extLst>
              <a:ext uri="{FF2B5EF4-FFF2-40B4-BE49-F238E27FC236}">
                <a16:creationId xmlns:a16="http://schemas.microsoft.com/office/drawing/2014/main" xmlns="" id="{8B82CBF6-7C59-6DB4-B8A7-0488530C7892}"/>
              </a:ext>
            </a:extLst>
          </p:cNvPr>
          <p:cNvSpPr/>
          <p:nvPr/>
        </p:nvSpPr>
        <p:spPr>
          <a:xfrm>
            <a:off x="4831462" y="5435635"/>
            <a:ext cx="1225029" cy="36970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uitstellend</a:t>
            </a:r>
          </a:p>
        </p:txBody>
      </p:sp>
      <p:sp>
        <p:nvSpPr>
          <p:cNvPr id="13" name="Tekstvak 12">
            <a:extLst>
              <a:ext uri="{FF2B5EF4-FFF2-40B4-BE49-F238E27FC236}">
                <a16:creationId xmlns:a16="http://schemas.microsoft.com/office/drawing/2014/main" xmlns="" id="{E156732B-6674-74AF-895E-80073D7CE131}"/>
              </a:ext>
            </a:extLst>
          </p:cNvPr>
          <p:cNvSpPr txBox="1"/>
          <p:nvPr/>
        </p:nvSpPr>
        <p:spPr>
          <a:xfrm>
            <a:off x="3613870" y="3383940"/>
            <a:ext cx="583814" cy="769441"/>
          </a:xfrm>
          <a:prstGeom prst="rect">
            <a:avLst/>
          </a:prstGeom>
          <a:noFill/>
        </p:spPr>
        <p:txBody>
          <a:bodyPr wrap="square" rtlCol="0">
            <a:spAutoFit/>
          </a:bodyPr>
          <a:lstStyle/>
          <a:p>
            <a:r>
              <a:rPr lang="nl-NL" sz="4400" b="1" dirty="0">
                <a:solidFill>
                  <a:srgbClr val="FF1D1D"/>
                </a:solidFill>
              </a:rPr>
              <a:t>D</a:t>
            </a:r>
          </a:p>
        </p:txBody>
      </p:sp>
      <p:sp>
        <p:nvSpPr>
          <p:cNvPr id="14" name="Tekstvak 13">
            <a:extLst>
              <a:ext uri="{FF2B5EF4-FFF2-40B4-BE49-F238E27FC236}">
                <a16:creationId xmlns:a16="http://schemas.microsoft.com/office/drawing/2014/main" xmlns="" id="{4E385DA8-B0B7-AFA4-2101-C425AE475E55}"/>
              </a:ext>
            </a:extLst>
          </p:cNvPr>
          <p:cNvSpPr txBox="1"/>
          <p:nvPr/>
        </p:nvSpPr>
        <p:spPr>
          <a:xfrm>
            <a:off x="6786647" y="3383940"/>
            <a:ext cx="349776" cy="769441"/>
          </a:xfrm>
          <a:prstGeom prst="rect">
            <a:avLst/>
          </a:prstGeom>
          <a:noFill/>
        </p:spPr>
        <p:txBody>
          <a:bodyPr wrap="square" rtlCol="0">
            <a:spAutoFit/>
          </a:bodyPr>
          <a:lstStyle/>
          <a:p>
            <a:r>
              <a:rPr lang="nl-NL" sz="4400" b="1" dirty="0">
                <a:solidFill>
                  <a:srgbClr val="FFC00D"/>
                </a:solidFill>
              </a:rPr>
              <a:t>I</a:t>
            </a:r>
          </a:p>
        </p:txBody>
      </p:sp>
      <p:sp>
        <p:nvSpPr>
          <p:cNvPr id="19" name="Tekstvak 18">
            <a:extLst>
              <a:ext uri="{FF2B5EF4-FFF2-40B4-BE49-F238E27FC236}">
                <a16:creationId xmlns:a16="http://schemas.microsoft.com/office/drawing/2014/main" xmlns="" id="{FA2FFB3B-86D1-D4FE-E326-D2CE47E116D2}"/>
              </a:ext>
            </a:extLst>
          </p:cNvPr>
          <p:cNvSpPr txBox="1"/>
          <p:nvPr/>
        </p:nvSpPr>
        <p:spPr>
          <a:xfrm>
            <a:off x="3613870" y="4879134"/>
            <a:ext cx="583814" cy="769441"/>
          </a:xfrm>
          <a:prstGeom prst="rect">
            <a:avLst/>
          </a:prstGeom>
          <a:noFill/>
        </p:spPr>
        <p:txBody>
          <a:bodyPr wrap="square" rtlCol="0">
            <a:spAutoFit/>
          </a:bodyPr>
          <a:lstStyle/>
          <a:p>
            <a:r>
              <a:rPr lang="nl-NL" sz="4400" b="1" dirty="0">
                <a:solidFill>
                  <a:srgbClr val="1BB9F1"/>
                </a:solidFill>
              </a:rPr>
              <a:t>C</a:t>
            </a:r>
          </a:p>
        </p:txBody>
      </p:sp>
      <p:sp>
        <p:nvSpPr>
          <p:cNvPr id="38" name="Tekstvak 37">
            <a:extLst>
              <a:ext uri="{FF2B5EF4-FFF2-40B4-BE49-F238E27FC236}">
                <a16:creationId xmlns:a16="http://schemas.microsoft.com/office/drawing/2014/main" xmlns="" id="{89BDE078-E970-80F6-9E30-9E018D310042}"/>
              </a:ext>
            </a:extLst>
          </p:cNvPr>
          <p:cNvSpPr txBox="1"/>
          <p:nvPr/>
        </p:nvSpPr>
        <p:spPr>
          <a:xfrm>
            <a:off x="6700085" y="4879134"/>
            <a:ext cx="522900" cy="769441"/>
          </a:xfrm>
          <a:prstGeom prst="rect">
            <a:avLst/>
          </a:prstGeom>
          <a:noFill/>
        </p:spPr>
        <p:txBody>
          <a:bodyPr wrap="square" rtlCol="0">
            <a:spAutoFit/>
          </a:bodyPr>
          <a:lstStyle/>
          <a:p>
            <a:r>
              <a:rPr lang="nl-NL" sz="4400" b="1" dirty="0">
                <a:solidFill>
                  <a:srgbClr val="24BA6B"/>
                </a:solidFill>
              </a:rPr>
              <a:t>S</a:t>
            </a:r>
          </a:p>
        </p:txBody>
      </p:sp>
      <p:sp>
        <p:nvSpPr>
          <p:cNvPr id="33" name="Rechthoek: afgeronde hoeken 32">
            <a:extLst>
              <a:ext uri="{FF2B5EF4-FFF2-40B4-BE49-F238E27FC236}">
                <a16:creationId xmlns:a16="http://schemas.microsoft.com/office/drawing/2014/main" xmlns="" id="{24DE4945-6031-0064-BC3A-D9949C4D07E6}"/>
              </a:ext>
            </a:extLst>
          </p:cNvPr>
          <p:cNvSpPr/>
          <p:nvPr/>
        </p:nvSpPr>
        <p:spPr>
          <a:xfrm>
            <a:off x="6044863" y="4757789"/>
            <a:ext cx="1168639" cy="4402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meegaand</a:t>
            </a:r>
          </a:p>
        </p:txBody>
      </p:sp>
      <p:sp>
        <p:nvSpPr>
          <p:cNvPr id="34" name="Rechthoek: afgeronde hoeken 33">
            <a:extLst>
              <a:ext uri="{FF2B5EF4-FFF2-40B4-BE49-F238E27FC236}">
                <a16:creationId xmlns:a16="http://schemas.microsoft.com/office/drawing/2014/main" xmlns="" id="{AE59B0DD-B03C-675E-574F-DCD7A4F6BF5E}"/>
              </a:ext>
            </a:extLst>
          </p:cNvPr>
          <p:cNvSpPr/>
          <p:nvPr/>
        </p:nvSpPr>
        <p:spPr>
          <a:xfrm>
            <a:off x="3652114" y="3715831"/>
            <a:ext cx="1244492" cy="37077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eigenzinnig</a:t>
            </a:r>
          </a:p>
        </p:txBody>
      </p:sp>
      <p:sp>
        <p:nvSpPr>
          <p:cNvPr id="30" name="Rechthoek: afgeronde hoeken 29">
            <a:extLst>
              <a:ext uri="{FF2B5EF4-FFF2-40B4-BE49-F238E27FC236}">
                <a16:creationId xmlns:a16="http://schemas.microsoft.com/office/drawing/2014/main" xmlns="" id="{ED05AD89-7A49-C924-EDD5-471D392F6D96}"/>
              </a:ext>
            </a:extLst>
          </p:cNvPr>
          <p:cNvSpPr/>
          <p:nvPr/>
        </p:nvSpPr>
        <p:spPr>
          <a:xfrm>
            <a:off x="3648458" y="4642981"/>
            <a:ext cx="1151396" cy="5784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logisch/</a:t>
            </a:r>
          </a:p>
          <a:p>
            <a:pPr algn="ctr"/>
            <a:r>
              <a:rPr lang="nl-NL" sz="1600" dirty="0">
                <a:solidFill>
                  <a:schemeClr val="tx1"/>
                </a:solidFill>
              </a:rPr>
              <a:t>rationeel</a:t>
            </a:r>
          </a:p>
        </p:txBody>
      </p:sp>
      <p:sp>
        <p:nvSpPr>
          <p:cNvPr id="7" name="Tekstvak 6">
            <a:extLst>
              <a:ext uri="{FF2B5EF4-FFF2-40B4-BE49-F238E27FC236}">
                <a16:creationId xmlns:a16="http://schemas.microsoft.com/office/drawing/2014/main" xmlns="" id="{89B10090-AA7E-E490-CA2B-8715BD6679F1}"/>
              </a:ext>
            </a:extLst>
          </p:cNvPr>
          <p:cNvSpPr txBox="1"/>
          <p:nvPr/>
        </p:nvSpPr>
        <p:spPr>
          <a:xfrm>
            <a:off x="234723" y="1175037"/>
            <a:ext cx="11115353" cy="954107"/>
          </a:xfrm>
          <a:prstGeom prst="rect">
            <a:avLst/>
          </a:prstGeom>
          <a:noFill/>
        </p:spPr>
        <p:txBody>
          <a:bodyPr wrap="square">
            <a:spAutoFit/>
          </a:bodyPr>
          <a:lstStyle/>
          <a:p>
            <a:r>
              <a:rPr lang="nl-NL" sz="2800" dirty="0"/>
              <a:t>Keuzestijlen iets genuanceerder geplaatst in DISC-model</a:t>
            </a:r>
          </a:p>
          <a:p>
            <a:r>
              <a:rPr lang="nl-NL" sz="2800" dirty="0"/>
              <a:t>Wat vind jij?</a:t>
            </a:r>
          </a:p>
        </p:txBody>
      </p:sp>
    </p:spTree>
    <p:extLst>
      <p:ext uri="{BB962C8B-B14F-4D97-AF65-F5344CB8AC3E}">
        <p14:creationId xmlns:p14="http://schemas.microsoft.com/office/powerpoint/2010/main" val="169466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Kiezen is een kunst</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234723" y="1060928"/>
            <a:ext cx="11115353" cy="6555641"/>
          </a:xfrm>
          <a:prstGeom prst="rect">
            <a:avLst/>
          </a:prstGeom>
          <a:noFill/>
        </p:spPr>
        <p:txBody>
          <a:bodyPr wrap="square">
            <a:spAutoFit/>
          </a:bodyPr>
          <a:lstStyle/>
          <a:p>
            <a:r>
              <a:rPr lang="nl-NL" sz="2800" dirty="0">
                <a:latin typeface="Dreaming Outloud Pro" panose="020F0502020204030204" pitchFamily="66" charset="0"/>
                <a:cs typeface="Dreaming Outloud Pro" panose="020F0502020204030204" pitchFamily="66" charset="0"/>
              </a:rPr>
              <a:t>ik weet het niet…als nu eens…maar stel je voor dat…ik durf niet want…wie weet gaat er wel… je zult altijd zien dat…voor je het weet is er weer…ik wil het risico niet nemen dat…jij liever dan ik…hoe moet dat dan als…het valt toch altijd tegen…ik heb het al zo vaak meegemaakt dat…mij niet gezien hoor…ik wacht liever af totdat…ik kan toch niet altijd…ik kan het niet…da’s niks voor mij…dat heb ik al zo vaak geprobeerd…het is altijd hetzelfde liedje…ik kan er niets aan doen…zo zit ik nu eenmaal in elkaar…en dan…hoe weet ik nu hoe…maar wat…als ik nu wist wat ik wilde…ik kan niet tegen onzekerheid…jij hebt makkelijk praten…dat werkt alleen bij anderen…mij lukt nooit wat…hoe weet je dat zo zeker…ik zie niet hoe…het loopt toch altijd anders dan verwacht…daar ben ik te dom voor…voor je het weet heb je…en als het nou eens anders loopt…</a:t>
            </a:r>
          </a:p>
          <a:p>
            <a:endParaRPr lang="nl-NL" sz="2800" dirty="0">
              <a:latin typeface="Dreaming Outloud Pro" panose="020F0502020204030204" pitchFamily="66" charset="0"/>
              <a:cs typeface="Dreaming Outloud Pro" panose="020F0502020204030204" pitchFamily="66" charset="0"/>
            </a:endParaRPr>
          </a:p>
          <a:p>
            <a:endParaRPr lang="nl-NL" sz="2800" dirty="0">
              <a:latin typeface="Dreaming Outloud Pro" panose="020F0502020204030204" pitchFamily="66" charset="0"/>
              <a:cs typeface="Dreaming Outloud Pro" panose="020F0502020204030204" pitchFamily="66" charset="0"/>
            </a:endParaRPr>
          </a:p>
        </p:txBody>
      </p:sp>
    </p:spTree>
    <p:extLst>
      <p:ext uri="{BB962C8B-B14F-4D97-AF65-F5344CB8AC3E}">
        <p14:creationId xmlns:p14="http://schemas.microsoft.com/office/powerpoint/2010/main" val="242492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3FF4C5-BB29-9797-992B-352B7849F338}"/>
              </a:ext>
            </a:extLst>
          </p:cNvPr>
          <p:cNvSpPr>
            <a:spLocks noGrp="1"/>
          </p:cNvSpPr>
          <p:nvPr>
            <p:ph type="title"/>
          </p:nvPr>
        </p:nvSpPr>
        <p:spPr/>
        <p:txBody>
          <a:bodyPr>
            <a:normAutofit fontScale="90000"/>
          </a:bodyPr>
          <a:lstStyle/>
          <a:p>
            <a:r>
              <a:rPr lang="nl-NL" dirty="0"/>
              <a:t>Afsluiting</a:t>
            </a:r>
          </a:p>
        </p:txBody>
      </p:sp>
      <p:sp>
        <p:nvSpPr>
          <p:cNvPr id="3" name="Tekstvak 2">
            <a:extLst>
              <a:ext uri="{FF2B5EF4-FFF2-40B4-BE49-F238E27FC236}">
                <a16:creationId xmlns:a16="http://schemas.microsoft.com/office/drawing/2014/main" xmlns="" id="{FCC599FF-61A9-3155-8B3A-6318F68BB36F}"/>
              </a:ext>
            </a:extLst>
          </p:cNvPr>
          <p:cNvSpPr txBox="1"/>
          <p:nvPr/>
        </p:nvSpPr>
        <p:spPr>
          <a:xfrm>
            <a:off x="234723" y="1175037"/>
            <a:ext cx="11115353" cy="5693866"/>
          </a:xfrm>
          <a:prstGeom prst="rect">
            <a:avLst/>
          </a:prstGeom>
          <a:noFill/>
        </p:spPr>
        <p:txBody>
          <a:bodyPr wrap="square">
            <a:spAutoFit/>
          </a:bodyPr>
          <a:lstStyle/>
          <a:p>
            <a:r>
              <a:rPr lang="nl-NL" sz="2800" dirty="0"/>
              <a:t>Wat is jouw voorkeurs-keuzestijl?</a:t>
            </a:r>
          </a:p>
          <a:p>
            <a:endParaRPr lang="nl-NL" sz="2800" dirty="0"/>
          </a:p>
          <a:p>
            <a:r>
              <a:rPr lang="nl-NL" sz="2800" dirty="0"/>
              <a:t>	</a:t>
            </a:r>
            <a:r>
              <a:rPr lang="nl-NL" sz="2800" dirty="0" err="1"/>
              <a:t>Matcht</a:t>
            </a:r>
            <a:r>
              <a:rPr lang="nl-NL" sz="2800" dirty="0"/>
              <a:t> dat met jouw DISC-profiel?</a:t>
            </a:r>
          </a:p>
          <a:p>
            <a:endParaRPr lang="nl-NL" sz="2800" dirty="0"/>
          </a:p>
          <a:p>
            <a:r>
              <a:rPr lang="nl-NL" sz="2800" dirty="0"/>
              <a:t>Welke jongeren zie jij het meest in jouw bootcamps?</a:t>
            </a:r>
          </a:p>
          <a:p>
            <a:endParaRPr lang="nl-NL" sz="2800" dirty="0"/>
          </a:p>
          <a:p>
            <a:r>
              <a:rPr lang="nl-NL" sz="2800" dirty="0"/>
              <a:t>	Wat is hun voorkeurs-keuzestijl?</a:t>
            </a:r>
          </a:p>
          <a:p>
            <a:endParaRPr lang="nl-NL" sz="2800" dirty="0"/>
          </a:p>
          <a:p>
            <a:endParaRPr lang="nl-NL" sz="2800" dirty="0"/>
          </a:p>
          <a:p>
            <a:endParaRPr lang="nl-NL" sz="2800" dirty="0"/>
          </a:p>
          <a:p>
            <a:r>
              <a:rPr lang="nl-NL" sz="2800" dirty="0"/>
              <a:t>Neem deze keuzestijlen eens mee in het Bootcamp-gesprek</a:t>
            </a:r>
          </a:p>
          <a:p>
            <a:endParaRPr lang="nl-NL" sz="2800" dirty="0"/>
          </a:p>
          <a:p>
            <a:endParaRPr lang="nl-NL" sz="2800" dirty="0"/>
          </a:p>
        </p:txBody>
      </p:sp>
    </p:spTree>
    <p:extLst>
      <p:ext uri="{BB962C8B-B14F-4D97-AF65-F5344CB8AC3E}">
        <p14:creationId xmlns:p14="http://schemas.microsoft.com/office/powerpoint/2010/main" val="106260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Kiezen is een kunst</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234723" y="1060928"/>
            <a:ext cx="11115353" cy="4832092"/>
          </a:xfrm>
          <a:prstGeom prst="rect">
            <a:avLst/>
          </a:prstGeom>
          <a:noFill/>
        </p:spPr>
        <p:txBody>
          <a:bodyPr wrap="square">
            <a:spAutoFit/>
          </a:bodyPr>
          <a:lstStyle/>
          <a:p>
            <a:r>
              <a:rPr lang="nl-NL" sz="2800" dirty="0">
                <a:cs typeface="Dreaming Outloud Pro" panose="020F0502020204030204" pitchFamily="66" charset="0"/>
              </a:rPr>
              <a:t>Keuze voor een mobieltje</a:t>
            </a:r>
          </a:p>
          <a:p>
            <a:r>
              <a:rPr lang="nl-NL" sz="2800" dirty="0">
                <a:cs typeface="Dreaming Outloud Pro" panose="020F0502020204030204" pitchFamily="66" charset="0"/>
              </a:rPr>
              <a:t>Plannen van een vakantie</a:t>
            </a:r>
          </a:p>
          <a:p>
            <a:r>
              <a:rPr lang="nl-NL" sz="2800" dirty="0">
                <a:cs typeface="Dreaming Outloud Pro" panose="020F0502020204030204" pitchFamily="66" charset="0"/>
              </a:rPr>
              <a:t>Zoeken naar een (droom)baan</a:t>
            </a:r>
          </a:p>
          <a:p>
            <a:r>
              <a:rPr lang="nl-NL" sz="2800" dirty="0">
                <a:cs typeface="Dreaming Outloud Pro" panose="020F0502020204030204" pitchFamily="66" charset="0"/>
              </a:rPr>
              <a:t>Zoeken naar een passende studie</a:t>
            </a:r>
          </a:p>
          <a:p>
            <a:r>
              <a:rPr lang="nl-NL" sz="2800" dirty="0">
                <a:cs typeface="Dreaming Outloud Pro" panose="020F0502020204030204" pitchFamily="66" charset="0"/>
              </a:rPr>
              <a:t>	…..keuzemogelijkheden lijken tegenwoordig onbegrensd!</a:t>
            </a:r>
          </a:p>
          <a:p>
            <a:endParaRPr lang="nl-NL" sz="2800" dirty="0">
              <a:cs typeface="Dreaming Outloud Pro" panose="020F0502020204030204" pitchFamily="66" charset="0"/>
            </a:endParaRPr>
          </a:p>
          <a:p>
            <a:pPr algn="ctr"/>
            <a:endParaRPr lang="nl-NL" sz="2800" b="1" i="1" dirty="0">
              <a:cs typeface="Dreaming Outloud Pro" panose="020F0502020204030204" pitchFamily="66" charset="0"/>
            </a:endParaRPr>
          </a:p>
          <a:p>
            <a:pPr algn="ctr"/>
            <a:r>
              <a:rPr lang="nl-NL" sz="2800" b="1" i="1" dirty="0">
                <a:cs typeface="Dreaming Outloud Pro" panose="020F0502020204030204" pitchFamily="66" charset="0"/>
              </a:rPr>
              <a:t>Kiezen is een vaardigheid, kiezen is een kunst!</a:t>
            </a:r>
          </a:p>
          <a:p>
            <a:endParaRPr lang="nl-NL" sz="2800" dirty="0">
              <a:cs typeface="Dreaming Outloud Pro" panose="020F0502020204030204" pitchFamily="66" charset="0"/>
            </a:endParaRPr>
          </a:p>
          <a:p>
            <a:endParaRPr lang="nl-NL" sz="2800" dirty="0">
              <a:cs typeface="Dreaming Outloud Pro" panose="020F0502020204030204" pitchFamily="66" charset="0"/>
            </a:endParaRPr>
          </a:p>
          <a:p>
            <a:r>
              <a:rPr lang="nl-NL" sz="2800" dirty="0">
                <a:cs typeface="Dreaming Outloud Pro" panose="020F0502020204030204" pitchFamily="66" charset="0"/>
              </a:rPr>
              <a:t>Hoe kiezen jongeren? Welke manieren, welke </a:t>
            </a:r>
            <a:r>
              <a:rPr lang="nl-NL" sz="2800" u="sng" dirty="0">
                <a:cs typeface="Dreaming Outloud Pro" panose="020F0502020204030204" pitchFamily="66" charset="0"/>
              </a:rPr>
              <a:t>keuzestijlen</a:t>
            </a:r>
            <a:r>
              <a:rPr lang="nl-NL" sz="2800" dirty="0">
                <a:cs typeface="Dreaming Outloud Pro" panose="020F0502020204030204" pitchFamily="66" charset="0"/>
              </a:rPr>
              <a:t> zijn er?</a:t>
            </a:r>
          </a:p>
        </p:txBody>
      </p:sp>
      <p:sp>
        <p:nvSpPr>
          <p:cNvPr id="3" name="Tekstvak 2">
            <a:extLst>
              <a:ext uri="{FF2B5EF4-FFF2-40B4-BE49-F238E27FC236}">
                <a16:creationId xmlns:a16="http://schemas.microsoft.com/office/drawing/2014/main" xmlns="" id="{F93731ED-5D72-261F-BB34-ECD5B416AA5B}"/>
              </a:ext>
            </a:extLst>
          </p:cNvPr>
          <p:cNvSpPr txBox="1"/>
          <p:nvPr/>
        </p:nvSpPr>
        <p:spPr>
          <a:xfrm>
            <a:off x="7315200" y="6185043"/>
            <a:ext cx="4651081" cy="369332"/>
          </a:xfrm>
          <a:prstGeom prst="rect">
            <a:avLst/>
          </a:prstGeom>
          <a:noFill/>
        </p:spPr>
        <p:txBody>
          <a:bodyPr wrap="none" rtlCol="0">
            <a:spAutoFit/>
          </a:bodyPr>
          <a:lstStyle/>
          <a:p>
            <a:r>
              <a:rPr lang="nl-NL" dirty="0"/>
              <a:t>Bron: Kiezen is een Kunst (Paul Beekers, CPS)</a:t>
            </a:r>
          </a:p>
        </p:txBody>
      </p:sp>
    </p:spTree>
    <p:extLst>
      <p:ext uri="{BB962C8B-B14F-4D97-AF65-F5344CB8AC3E}">
        <p14:creationId xmlns:p14="http://schemas.microsoft.com/office/powerpoint/2010/main" val="198742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Jongeren hanteren 7 keuzestijlen</a:t>
            </a:r>
          </a:p>
        </p:txBody>
      </p:sp>
      <p:sp>
        <p:nvSpPr>
          <p:cNvPr id="4" name="Tekstvak 3">
            <a:extLst>
              <a:ext uri="{FF2B5EF4-FFF2-40B4-BE49-F238E27FC236}">
                <a16:creationId xmlns:a16="http://schemas.microsoft.com/office/drawing/2014/main" xmlns="" id="{496CA63F-3E06-40E0-A2FA-D19A4C6F5665}"/>
              </a:ext>
            </a:extLst>
          </p:cNvPr>
          <p:cNvSpPr txBox="1"/>
          <p:nvPr/>
        </p:nvSpPr>
        <p:spPr>
          <a:xfrm>
            <a:off x="330057" y="989008"/>
            <a:ext cx="11115353" cy="5078313"/>
          </a:xfrm>
          <a:prstGeom prst="rect">
            <a:avLst/>
          </a:prstGeom>
          <a:noFill/>
        </p:spPr>
        <p:txBody>
          <a:bodyPr wrap="square">
            <a:spAutoFit/>
          </a:bodyPr>
          <a:lstStyle/>
          <a:p>
            <a:pPr marL="342900" indent="-342900">
              <a:buFont typeface="+mj-lt"/>
              <a:buAutoNum type="arabicPeriod"/>
            </a:pPr>
            <a:r>
              <a:rPr lang="nl-NL" sz="2800" dirty="0"/>
              <a:t>Logisch-rationele stijl</a:t>
            </a:r>
          </a:p>
          <a:p>
            <a:pPr marL="342900" indent="-342900">
              <a:buFont typeface="+mj-lt"/>
              <a:buAutoNum type="arabicPeriod"/>
            </a:pPr>
            <a:r>
              <a:rPr lang="nl-NL" sz="2800" dirty="0"/>
              <a:t>Emotionele stijl</a:t>
            </a:r>
          </a:p>
          <a:p>
            <a:pPr marL="342900" indent="-342900">
              <a:buFont typeface="+mj-lt"/>
              <a:buAutoNum type="arabicPeriod"/>
            </a:pPr>
            <a:r>
              <a:rPr lang="nl-NL" sz="2800" dirty="0"/>
              <a:t>Impulsieve stijl</a:t>
            </a:r>
          </a:p>
          <a:p>
            <a:pPr marL="342900" indent="-342900">
              <a:buFont typeface="+mj-lt"/>
              <a:buAutoNum type="arabicPeriod"/>
            </a:pPr>
            <a:r>
              <a:rPr lang="nl-NL" sz="2800" dirty="0"/>
              <a:t>Uitstellende stijl</a:t>
            </a:r>
          </a:p>
          <a:p>
            <a:pPr marL="342900" indent="-342900">
              <a:buFont typeface="+mj-lt"/>
              <a:buAutoNum type="arabicPeriod"/>
            </a:pPr>
            <a:r>
              <a:rPr lang="nl-NL" sz="2800" dirty="0"/>
              <a:t>Eigenzinnige stijl</a:t>
            </a:r>
          </a:p>
          <a:p>
            <a:pPr marL="342900" indent="-342900">
              <a:buFont typeface="+mj-lt"/>
              <a:buAutoNum type="arabicPeriod"/>
            </a:pPr>
            <a:r>
              <a:rPr lang="nl-NL" sz="2800" dirty="0"/>
              <a:t>Meegaande stijl</a:t>
            </a:r>
          </a:p>
          <a:p>
            <a:pPr marL="342900" indent="-342900">
              <a:buFont typeface="+mj-lt"/>
              <a:buAutoNum type="arabicPeriod"/>
            </a:pPr>
            <a:r>
              <a:rPr lang="nl-NL" sz="2800" dirty="0"/>
              <a:t>Intuïtieve stijl</a:t>
            </a:r>
          </a:p>
          <a:p>
            <a:pPr marL="800100" lvl="1" indent="-342900">
              <a:buFont typeface="Arial" panose="020B0604020202020204" pitchFamily="34" charset="0"/>
              <a:buChar char="•"/>
            </a:pPr>
            <a:r>
              <a:rPr lang="nl-NL" sz="1600" dirty="0"/>
              <a:t>Optimale en mooie mix van de eerste 6 stijlen; deze stijl nemen we verder niet mee</a:t>
            </a:r>
          </a:p>
          <a:p>
            <a:pPr marL="800100" lvl="1" indent="-342900">
              <a:buFont typeface="+mj-lt"/>
              <a:buAutoNum type="arabicPeriod"/>
            </a:pPr>
            <a:endParaRPr lang="nl-NL" sz="2800" dirty="0"/>
          </a:p>
          <a:p>
            <a:r>
              <a:rPr lang="nl-NL" sz="2800" dirty="0"/>
              <a:t>-&gt; Jongeren hanteren vaak één of twee voorkeursstijlen.</a:t>
            </a:r>
          </a:p>
          <a:p>
            <a:endParaRPr lang="nl-NL" sz="2800" dirty="0"/>
          </a:p>
          <a:p>
            <a:r>
              <a:rPr lang="nl-NL" sz="2800" dirty="0"/>
              <a:t>-&gt; Ken je eigen voorkeursstijl: zowel voordelen als nadelen</a:t>
            </a:r>
          </a:p>
        </p:txBody>
      </p:sp>
    </p:spTree>
    <p:extLst>
      <p:ext uri="{BB962C8B-B14F-4D97-AF65-F5344CB8AC3E}">
        <p14:creationId xmlns:p14="http://schemas.microsoft.com/office/powerpoint/2010/main" val="250087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Logisch-rationele stijl</a:t>
            </a:r>
          </a:p>
        </p:txBody>
      </p:sp>
      <p:sp>
        <p:nvSpPr>
          <p:cNvPr id="3" name="Tekstvak 2">
            <a:extLst>
              <a:ext uri="{FF2B5EF4-FFF2-40B4-BE49-F238E27FC236}">
                <a16:creationId xmlns:a16="http://schemas.microsoft.com/office/drawing/2014/main" xmlns="" id="{D2483CC4-98C0-0650-3802-4C23B85B12AC}"/>
              </a:ext>
            </a:extLst>
          </p:cNvPr>
          <p:cNvSpPr txBox="1"/>
          <p:nvPr/>
        </p:nvSpPr>
        <p:spPr>
          <a:xfrm>
            <a:off x="3741033" y="1530850"/>
            <a:ext cx="7827668" cy="4154984"/>
          </a:xfrm>
          <a:prstGeom prst="rect">
            <a:avLst/>
          </a:prstGeom>
          <a:noFill/>
        </p:spPr>
        <p:txBody>
          <a:bodyPr wrap="square" rtlCol="0">
            <a:spAutoFit/>
          </a:bodyPr>
          <a:lstStyle/>
          <a:p>
            <a:pPr marL="285750" indent="-285750">
              <a:buFontTx/>
              <a:buChar char="-"/>
            </a:pPr>
            <a:r>
              <a:rPr lang="nl-NL" sz="2400" dirty="0"/>
              <a:t>Alles op een rijtje zetten</a:t>
            </a:r>
          </a:p>
          <a:p>
            <a:pPr marL="285750" indent="-285750">
              <a:buFontTx/>
              <a:buChar char="-"/>
            </a:pPr>
            <a:r>
              <a:rPr lang="nl-NL" sz="2400" dirty="0"/>
              <a:t>Baseren op logische, verstandige en redelijke argumenten</a:t>
            </a:r>
          </a:p>
          <a:p>
            <a:pPr marL="285750" indent="-285750">
              <a:buFontTx/>
              <a:buChar char="-"/>
            </a:pPr>
            <a:r>
              <a:rPr lang="nl-NL" sz="2400" dirty="0"/>
              <a:t>Weloverwogen keuze</a:t>
            </a:r>
          </a:p>
          <a:p>
            <a:pPr marL="285750" indent="-285750">
              <a:buFontTx/>
              <a:buChar char="-"/>
            </a:pPr>
            <a:r>
              <a:rPr lang="nl-NL" sz="2400" dirty="0"/>
              <a:t>Goed kunnen verantwoorden</a:t>
            </a:r>
          </a:p>
          <a:p>
            <a:pPr marL="285750" indent="-285750">
              <a:buFontTx/>
              <a:buChar char="-"/>
            </a:pPr>
            <a:r>
              <a:rPr lang="nl-NL" sz="2400" dirty="0"/>
              <a:t>Rekening houden met alle belangrijke factoren</a:t>
            </a:r>
          </a:p>
          <a:p>
            <a:pPr marL="285750" indent="-285750">
              <a:buFontTx/>
              <a:buChar char="-"/>
            </a:pPr>
            <a:r>
              <a:rPr lang="nl-NL" sz="2400" dirty="0"/>
              <a:t>Kost vaak veel tijd</a:t>
            </a:r>
          </a:p>
          <a:p>
            <a:pPr marL="285750" indent="-285750">
              <a:buFontTx/>
              <a:buChar char="-"/>
            </a:pPr>
            <a:r>
              <a:rPr lang="nl-NL" sz="2400" dirty="0"/>
              <a:t>Grote beslissingen: moeilijk om overzicht te bewaren en alles op een rijtje te zetten</a:t>
            </a:r>
          </a:p>
          <a:p>
            <a:pPr marL="285750" indent="-285750">
              <a:buFontTx/>
              <a:buChar char="-"/>
            </a:pPr>
            <a:r>
              <a:rPr lang="nl-NL" sz="2400" dirty="0"/>
              <a:t>Plussen en minnen afwegen is moeilijk</a:t>
            </a:r>
          </a:p>
          <a:p>
            <a:pPr marL="285750" indent="-285750">
              <a:buFontTx/>
              <a:buChar char="-"/>
            </a:pPr>
            <a:endParaRPr lang="nl-NL" sz="2400" dirty="0"/>
          </a:p>
        </p:txBody>
      </p:sp>
      <p:pic>
        <p:nvPicPr>
          <p:cNvPr id="6" name="Afbeelding 5">
            <a:extLst>
              <a:ext uri="{FF2B5EF4-FFF2-40B4-BE49-F238E27FC236}">
                <a16:creationId xmlns:a16="http://schemas.microsoft.com/office/drawing/2014/main" xmlns="" id="{5CCBC097-E03C-E90D-FF6C-885D46A837EA}"/>
              </a:ext>
            </a:extLst>
          </p:cNvPr>
          <p:cNvPicPr>
            <a:picLocks noChangeAspect="1"/>
          </p:cNvPicPr>
          <p:nvPr/>
        </p:nvPicPr>
        <p:blipFill>
          <a:blip r:embed="rId2"/>
          <a:stretch>
            <a:fillRect/>
          </a:stretch>
        </p:blipFill>
        <p:spPr>
          <a:xfrm>
            <a:off x="415629" y="2130193"/>
            <a:ext cx="3147500" cy="2466959"/>
          </a:xfrm>
          <a:prstGeom prst="rect">
            <a:avLst/>
          </a:prstGeom>
        </p:spPr>
      </p:pic>
      <p:sp>
        <p:nvSpPr>
          <p:cNvPr id="21" name="Tekstballon: ovaal 20">
            <a:extLst>
              <a:ext uri="{FF2B5EF4-FFF2-40B4-BE49-F238E27FC236}">
                <a16:creationId xmlns:a16="http://schemas.microsoft.com/office/drawing/2014/main" xmlns="" id="{6C7A4AF2-3D7C-C835-F502-9F8857C24FEF}"/>
              </a:ext>
            </a:extLst>
          </p:cNvPr>
          <p:cNvSpPr/>
          <p:nvPr/>
        </p:nvSpPr>
        <p:spPr>
          <a:xfrm>
            <a:off x="2140106" y="5517223"/>
            <a:ext cx="3023951" cy="934948"/>
          </a:xfrm>
          <a:prstGeom prst="wedgeEllipseCallout">
            <a:avLst>
              <a:gd name="adj1" fmla="val 75998"/>
              <a:gd name="adj2" fmla="val -55081"/>
            </a:avLst>
          </a:prstGeom>
          <a:solidFill>
            <a:srgbClr val="BCD5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Ga toch gewoon doen wat je leuk vindt!</a:t>
            </a:r>
          </a:p>
        </p:txBody>
      </p:sp>
    </p:spTree>
    <p:extLst>
      <p:ext uri="{BB962C8B-B14F-4D97-AF65-F5344CB8AC3E}">
        <p14:creationId xmlns:p14="http://schemas.microsoft.com/office/powerpoint/2010/main" val="220215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Emotionele stijl</a:t>
            </a:r>
          </a:p>
        </p:txBody>
      </p:sp>
      <p:sp>
        <p:nvSpPr>
          <p:cNvPr id="7" name="Tekstvak 6">
            <a:extLst>
              <a:ext uri="{FF2B5EF4-FFF2-40B4-BE49-F238E27FC236}">
                <a16:creationId xmlns:a16="http://schemas.microsoft.com/office/drawing/2014/main" xmlns="" id="{4307044E-1B53-5D8B-A502-C30C2C77683C}"/>
              </a:ext>
            </a:extLst>
          </p:cNvPr>
          <p:cNvSpPr txBox="1"/>
          <p:nvPr/>
        </p:nvSpPr>
        <p:spPr>
          <a:xfrm>
            <a:off x="3833502" y="1847616"/>
            <a:ext cx="7555402" cy="3416320"/>
          </a:xfrm>
          <a:prstGeom prst="rect">
            <a:avLst/>
          </a:prstGeom>
          <a:noFill/>
        </p:spPr>
        <p:txBody>
          <a:bodyPr wrap="square" rtlCol="0">
            <a:spAutoFit/>
          </a:bodyPr>
          <a:lstStyle/>
          <a:p>
            <a:pPr marL="285750" indent="-285750">
              <a:buFontTx/>
              <a:buChar char="-"/>
            </a:pPr>
            <a:r>
              <a:rPr lang="nl-NL" sz="2400" dirty="0"/>
              <a:t>Bij beslissen vooral naar je hart luisteren</a:t>
            </a:r>
          </a:p>
          <a:p>
            <a:pPr marL="285750" indent="-285750">
              <a:buFontTx/>
              <a:buChar char="-"/>
            </a:pPr>
            <a:r>
              <a:rPr lang="nl-NL" sz="2400" dirty="0"/>
              <a:t>Afgaan op gevoelens: wat voelt goed en waarbij pijn in je buik?</a:t>
            </a:r>
          </a:p>
          <a:p>
            <a:pPr marL="285750" indent="-285750">
              <a:buFontTx/>
              <a:buChar char="-"/>
            </a:pPr>
            <a:r>
              <a:rPr lang="nl-NL" sz="2400" dirty="0"/>
              <a:t>Goed gevoel hebben over je keuze</a:t>
            </a:r>
          </a:p>
          <a:p>
            <a:pPr marL="285750" indent="-285750">
              <a:buFontTx/>
              <a:buChar char="-"/>
            </a:pPr>
            <a:r>
              <a:rPr lang="nl-NL" sz="2400" dirty="0"/>
              <a:t>Betrokken voelen bij keuze</a:t>
            </a:r>
          </a:p>
          <a:p>
            <a:pPr marL="285750" indent="-285750">
              <a:buFontTx/>
              <a:buChar char="-"/>
            </a:pPr>
            <a:r>
              <a:rPr lang="nl-NL" sz="2400" dirty="0"/>
              <a:t>Keuze is lastig uit te leggen aan anderen</a:t>
            </a:r>
          </a:p>
          <a:p>
            <a:pPr marL="285750" indent="-285750">
              <a:buFontTx/>
              <a:buChar char="-"/>
            </a:pPr>
            <a:r>
              <a:rPr lang="nl-NL" sz="2400" dirty="0"/>
              <a:t>Soms spijt van keuze omdat gevoelens veranderd zijn</a:t>
            </a:r>
          </a:p>
          <a:p>
            <a:pPr marL="285750" indent="-285750">
              <a:buFontTx/>
              <a:buChar char="-"/>
            </a:pPr>
            <a:r>
              <a:rPr lang="nl-NL" sz="2400" dirty="0"/>
              <a:t>Gevoelens kunnen tegenstrijdig zijn</a:t>
            </a:r>
          </a:p>
          <a:p>
            <a:pPr marL="285750" indent="-285750">
              <a:buFontTx/>
              <a:buChar char="-"/>
            </a:pPr>
            <a:endParaRPr lang="nl-NL" sz="2400" dirty="0"/>
          </a:p>
        </p:txBody>
      </p:sp>
      <p:pic>
        <p:nvPicPr>
          <p:cNvPr id="20" name="Afbeelding 19">
            <a:extLst>
              <a:ext uri="{FF2B5EF4-FFF2-40B4-BE49-F238E27FC236}">
                <a16:creationId xmlns:a16="http://schemas.microsoft.com/office/drawing/2014/main" xmlns="" id="{8A1EE2DD-3CEC-8E96-B9B0-5342E4E909B9}"/>
              </a:ext>
            </a:extLst>
          </p:cNvPr>
          <p:cNvPicPr>
            <a:picLocks noChangeAspect="1"/>
          </p:cNvPicPr>
          <p:nvPr/>
        </p:nvPicPr>
        <p:blipFill>
          <a:blip r:embed="rId2"/>
          <a:stretch>
            <a:fillRect/>
          </a:stretch>
        </p:blipFill>
        <p:spPr>
          <a:xfrm>
            <a:off x="502959" y="2057390"/>
            <a:ext cx="3048022" cy="2743220"/>
          </a:xfrm>
          <a:prstGeom prst="rect">
            <a:avLst/>
          </a:prstGeom>
        </p:spPr>
      </p:pic>
      <p:sp>
        <p:nvSpPr>
          <p:cNvPr id="22" name="Tekstballon: ovaal 21">
            <a:extLst>
              <a:ext uri="{FF2B5EF4-FFF2-40B4-BE49-F238E27FC236}">
                <a16:creationId xmlns:a16="http://schemas.microsoft.com/office/drawing/2014/main" xmlns="" id="{D5D54FAD-AA7B-35DD-00FC-83BE53548003}"/>
              </a:ext>
            </a:extLst>
          </p:cNvPr>
          <p:cNvSpPr/>
          <p:nvPr/>
        </p:nvSpPr>
        <p:spPr>
          <a:xfrm>
            <a:off x="8737676" y="5397500"/>
            <a:ext cx="3023951" cy="934948"/>
          </a:xfrm>
          <a:prstGeom prst="wedgeEllipseCallout">
            <a:avLst>
              <a:gd name="adj1" fmla="val -28308"/>
              <a:gd name="adj2" fmla="val -100687"/>
            </a:avLst>
          </a:prstGeom>
          <a:solidFill>
            <a:srgbClr val="BCD5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Gebruik toch eens je verstand!</a:t>
            </a:r>
          </a:p>
        </p:txBody>
      </p:sp>
    </p:spTree>
    <p:extLst>
      <p:ext uri="{BB962C8B-B14F-4D97-AF65-F5344CB8AC3E}">
        <p14:creationId xmlns:p14="http://schemas.microsoft.com/office/powerpoint/2010/main" val="307172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Impulsieve stijl</a:t>
            </a:r>
          </a:p>
        </p:txBody>
      </p:sp>
      <p:sp>
        <p:nvSpPr>
          <p:cNvPr id="7" name="Tekstvak 6">
            <a:extLst>
              <a:ext uri="{FF2B5EF4-FFF2-40B4-BE49-F238E27FC236}">
                <a16:creationId xmlns:a16="http://schemas.microsoft.com/office/drawing/2014/main" xmlns="" id="{4307044E-1B53-5D8B-A502-C30C2C77683C}"/>
              </a:ext>
            </a:extLst>
          </p:cNvPr>
          <p:cNvSpPr txBox="1"/>
          <p:nvPr/>
        </p:nvSpPr>
        <p:spPr>
          <a:xfrm>
            <a:off x="3705074" y="1940846"/>
            <a:ext cx="6667869" cy="3046988"/>
          </a:xfrm>
          <a:prstGeom prst="rect">
            <a:avLst/>
          </a:prstGeom>
          <a:noFill/>
        </p:spPr>
        <p:txBody>
          <a:bodyPr wrap="square" rtlCol="0">
            <a:spAutoFit/>
          </a:bodyPr>
          <a:lstStyle/>
          <a:p>
            <a:pPr marL="285750" indent="-285750">
              <a:buFontTx/>
              <a:buChar char="-"/>
            </a:pPr>
            <a:r>
              <a:rPr lang="nl-NL" sz="2400" dirty="0"/>
              <a:t>Je kiest wat het eerst in je opkomt</a:t>
            </a:r>
          </a:p>
          <a:p>
            <a:pPr marL="285750" indent="-285750">
              <a:buFontTx/>
              <a:buChar char="-"/>
            </a:pPr>
            <a:r>
              <a:rPr lang="nl-NL" sz="2400" dirty="0"/>
              <a:t>Je kiest spontaan, snel en direct</a:t>
            </a:r>
          </a:p>
          <a:p>
            <a:pPr marL="285750" indent="-285750">
              <a:buFontTx/>
              <a:buChar char="-"/>
            </a:pPr>
            <a:r>
              <a:rPr lang="nl-NL" sz="2400" dirty="0"/>
              <a:t>Je weet snel wat je wil</a:t>
            </a:r>
          </a:p>
          <a:p>
            <a:pPr marL="285750" indent="-285750">
              <a:buFontTx/>
              <a:buChar char="-"/>
            </a:pPr>
            <a:r>
              <a:rPr lang="nl-NL" sz="2400" dirty="0"/>
              <a:t>Kiezen kost weinig tijd</a:t>
            </a:r>
          </a:p>
          <a:p>
            <a:pPr marL="285750" indent="-285750">
              <a:buFontTx/>
              <a:buChar char="-"/>
            </a:pPr>
            <a:r>
              <a:rPr lang="nl-NL" sz="2400" dirty="0"/>
              <a:t>Je keuze voelt op dat moment als juist</a:t>
            </a:r>
          </a:p>
          <a:p>
            <a:pPr marL="285750" indent="-285750">
              <a:buFontTx/>
              <a:buChar char="-"/>
            </a:pPr>
            <a:r>
              <a:rPr lang="nl-NL" sz="2400" dirty="0"/>
              <a:t>Je keuze is later moeilijk uit te leggen</a:t>
            </a:r>
          </a:p>
          <a:p>
            <a:pPr marL="285750" indent="-285750">
              <a:buFontTx/>
              <a:buChar char="-"/>
            </a:pPr>
            <a:r>
              <a:rPr lang="nl-NL" sz="2400" dirty="0"/>
              <a:t>Je eerste impuls is niet altijd betrouwbaar</a:t>
            </a:r>
          </a:p>
          <a:p>
            <a:pPr marL="285750" indent="-285750">
              <a:buFontTx/>
              <a:buChar char="-"/>
            </a:pPr>
            <a:r>
              <a:rPr lang="nl-NL" sz="2400" dirty="0"/>
              <a:t>Je loopt een grotere kans op spijt achteraf</a:t>
            </a:r>
          </a:p>
        </p:txBody>
      </p:sp>
      <p:pic>
        <p:nvPicPr>
          <p:cNvPr id="13" name="Afbeelding 12">
            <a:extLst>
              <a:ext uri="{FF2B5EF4-FFF2-40B4-BE49-F238E27FC236}">
                <a16:creationId xmlns:a16="http://schemas.microsoft.com/office/drawing/2014/main" xmlns="" id="{4E597D3B-8A7D-15AB-BF64-8E284010B7B0}"/>
              </a:ext>
            </a:extLst>
          </p:cNvPr>
          <p:cNvPicPr>
            <a:picLocks noChangeAspect="1"/>
          </p:cNvPicPr>
          <p:nvPr/>
        </p:nvPicPr>
        <p:blipFill>
          <a:blip r:embed="rId2"/>
          <a:stretch>
            <a:fillRect/>
          </a:stretch>
        </p:blipFill>
        <p:spPr>
          <a:xfrm>
            <a:off x="708442" y="2038694"/>
            <a:ext cx="2581294" cy="2867046"/>
          </a:xfrm>
          <a:prstGeom prst="rect">
            <a:avLst/>
          </a:prstGeom>
        </p:spPr>
      </p:pic>
      <p:sp>
        <p:nvSpPr>
          <p:cNvPr id="15" name="Tekstballon: ovaal 14">
            <a:extLst>
              <a:ext uri="{FF2B5EF4-FFF2-40B4-BE49-F238E27FC236}">
                <a16:creationId xmlns:a16="http://schemas.microsoft.com/office/drawing/2014/main" xmlns="" id="{0063935A-F4BF-DB85-5FE3-D9B08839F6D2}"/>
              </a:ext>
            </a:extLst>
          </p:cNvPr>
          <p:cNvSpPr/>
          <p:nvPr/>
        </p:nvSpPr>
        <p:spPr>
          <a:xfrm>
            <a:off x="8178801" y="5300904"/>
            <a:ext cx="3341384" cy="934948"/>
          </a:xfrm>
          <a:prstGeom prst="wedgeEllipseCallout">
            <a:avLst>
              <a:gd name="adj1" fmla="val -70098"/>
              <a:gd name="adj2" fmla="val -67720"/>
            </a:avLst>
          </a:prstGeom>
          <a:solidFill>
            <a:srgbClr val="BCD5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Kijk eens verder dan je neus lang is!</a:t>
            </a:r>
          </a:p>
        </p:txBody>
      </p:sp>
    </p:spTree>
    <p:extLst>
      <p:ext uri="{BB962C8B-B14F-4D97-AF65-F5344CB8AC3E}">
        <p14:creationId xmlns:p14="http://schemas.microsoft.com/office/powerpoint/2010/main" val="426554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F93A1A-8F13-EFA8-6697-AD19F8149343}"/>
              </a:ext>
            </a:extLst>
          </p:cNvPr>
          <p:cNvSpPr>
            <a:spLocks noGrp="1"/>
          </p:cNvSpPr>
          <p:nvPr>
            <p:ph type="title"/>
          </p:nvPr>
        </p:nvSpPr>
        <p:spPr/>
        <p:txBody>
          <a:bodyPr>
            <a:normAutofit fontScale="90000"/>
          </a:bodyPr>
          <a:lstStyle/>
          <a:p>
            <a:r>
              <a:rPr lang="nl-NL" dirty="0"/>
              <a:t>Uitstellende stijl</a:t>
            </a:r>
          </a:p>
        </p:txBody>
      </p:sp>
      <p:sp>
        <p:nvSpPr>
          <p:cNvPr id="3" name="Tekstvak 2">
            <a:extLst>
              <a:ext uri="{FF2B5EF4-FFF2-40B4-BE49-F238E27FC236}">
                <a16:creationId xmlns:a16="http://schemas.microsoft.com/office/drawing/2014/main" xmlns="" id="{D2483CC4-98C0-0650-3802-4C23B85B12AC}"/>
              </a:ext>
            </a:extLst>
          </p:cNvPr>
          <p:cNvSpPr txBox="1"/>
          <p:nvPr/>
        </p:nvSpPr>
        <p:spPr>
          <a:xfrm>
            <a:off x="3751308" y="1446961"/>
            <a:ext cx="7781434" cy="4154984"/>
          </a:xfrm>
          <a:prstGeom prst="rect">
            <a:avLst/>
          </a:prstGeom>
          <a:noFill/>
        </p:spPr>
        <p:txBody>
          <a:bodyPr wrap="square" rtlCol="0">
            <a:spAutoFit/>
          </a:bodyPr>
          <a:lstStyle/>
          <a:p>
            <a:pPr marL="285750" indent="-285750">
              <a:buFontTx/>
              <a:buChar char="-"/>
            </a:pPr>
            <a:r>
              <a:rPr lang="nl-NL" sz="2400" dirty="0"/>
              <a:t>Liefst het zekere voor het onzekere</a:t>
            </a:r>
          </a:p>
          <a:p>
            <a:pPr marL="285750" indent="-285750">
              <a:buFontTx/>
              <a:buChar char="-"/>
            </a:pPr>
            <a:r>
              <a:rPr lang="nl-NL" sz="2400" dirty="0"/>
              <a:t>Waarom beslissen als het niet meteen hoeft, je kunt nog altijd nieuwe info krijgen</a:t>
            </a:r>
          </a:p>
          <a:p>
            <a:pPr marL="285750" indent="-285750">
              <a:buFontTx/>
              <a:buChar char="-"/>
            </a:pPr>
            <a:r>
              <a:rPr lang="nl-NL" sz="2400" dirty="0"/>
              <a:t>Je hebt extra (denk)tijd</a:t>
            </a:r>
          </a:p>
          <a:p>
            <a:pPr marL="285750" indent="-285750">
              <a:buFontTx/>
              <a:buChar char="-"/>
            </a:pPr>
            <a:r>
              <a:rPr lang="nl-NL" sz="2400" dirty="0"/>
              <a:t>Je kan nog extra informatie krijgen</a:t>
            </a:r>
          </a:p>
          <a:p>
            <a:pPr marL="285750" indent="-285750">
              <a:buFontTx/>
              <a:buChar char="-"/>
            </a:pPr>
            <a:r>
              <a:rPr lang="nl-NL" sz="2400" dirty="0"/>
              <a:t>Je loopt geen risico, alles is nog open</a:t>
            </a:r>
          </a:p>
          <a:p>
            <a:pPr marL="285750" indent="-285750">
              <a:buFontTx/>
              <a:buChar char="-"/>
            </a:pPr>
            <a:r>
              <a:rPr lang="nl-NL" sz="2400" dirty="0"/>
              <a:t>Je hoeft nog niets te doen</a:t>
            </a:r>
          </a:p>
          <a:p>
            <a:pPr marL="285750" indent="-285750">
              <a:buFontTx/>
              <a:buChar char="-"/>
            </a:pPr>
            <a:r>
              <a:rPr lang="nl-NL" sz="2400" dirty="0"/>
              <a:t>Uitstellen kost ook energie</a:t>
            </a:r>
          </a:p>
          <a:p>
            <a:pPr marL="285750" indent="-285750">
              <a:buFontTx/>
              <a:buChar char="-"/>
            </a:pPr>
            <a:r>
              <a:rPr lang="nl-NL" sz="2400" dirty="0"/>
              <a:t>Het tobben gaat door…</a:t>
            </a:r>
          </a:p>
          <a:p>
            <a:pPr marL="285750" indent="-285750">
              <a:buFontTx/>
              <a:buChar char="-"/>
            </a:pPr>
            <a:r>
              <a:rPr lang="nl-NL" sz="2400" dirty="0"/>
              <a:t>Er kan voor jou besloten worden, zodat een optie ineens wegvalt</a:t>
            </a:r>
          </a:p>
        </p:txBody>
      </p:sp>
      <p:pic>
        <p:nvPicPr>
          <p:cNvPr id="5" name="Afbeelding 4">
            <a:extLst>
              <a:ext uri="{FF2B5EF4-FFF2-40B4-BE49-F238E27FC236}">
                <a16:creationId xmlns:a16="http://schemas.microsoft.com/office/drawing/2014/main" xmlns="" id="{60FC1337-FD74-C119-F688-C3A642ACEF79}"/>
              </a:ext>
            </a:extLst>
          </p:cNvPr>
          <p:cNvPicPr>
            <a:picLocks noChangeAspect="1"/>
          </p:cNvPicPr>
          <p:nvPr/>
        </p:nvPicPr>
        <p:blipFill>
          <a:blip r:embed="rId2"/>
          <a:stretch>
            <a:fillRect/>
          </a:stretch>
        </p:blipFill>
        <p:spPr>
          <a:xfrm>
            <a:off x="477273" y="2327097"/>
            <a:ext cx="2981347" cy="2762270"/>
          </a:xfrm>
          <a:prstGeom prst="rect">
            <a:avLst/>
          </a:prstGeom>
        </p:spPr>
      </p:pic>
      <p:sp>
        <p:nvSpPr>
          <p:cNvPr id="14" name="Tekstballon: ovaal 13">
            <a:extLst>
              <a:ext uri="{FF2B5EF4-FFF2-40B4-BE49-F238E27FC236}">
                <a16:creationId xmlns:a16="http://schemas.microsoft.com/office/drawing/2014/main" xmlns="" id="{AAFE63D1-5BCD-D448-5B4A-A6C1AD6709CF}"/>
              </a:ext>
            </a:extLst>
          </p:cNvPr>
          <p:cNvSpPr/>
          <p:nvPr/>
        </p:nvSpPr>
        <p:spPr>
          <a:xfrm>
            <a:off x="8984256" y="3429000"/>
            <a:ext cx="3023951" cy="934948"/>
          </a:xfrm>
          <a:prstGeom prst="wedgeEllipseCallout">
            <a:avLst>
              <a:gd name="adj1" fmla="val -52431"/>
              <a:gd name="adj2" fmla="val 62501"/>
            </a:avLst>
          </a:prstGeom>
          <a:solidFill>
            <a:srgbClr val="BCD5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t>Straks is het te laat hoor!</a:t>
            </a:r>
          </a:p>
        </p:txBody>
      </p:sp>
    </p:spTree>
    <p:extLst>
      <p:ext uri="{BB962C8B-B14F-4D97-AF65-F5344CB8AC3E}">
        <p14:creationId xmlns:p14="http://schemas.microsoft.com/office/powerpoint/2010/main" val="11375544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906</TotalTime>
  <Words>1325</Words>
  <Application>Microsoft Office PowerPoint</Application>
  <PresentationFormat>Widescreen</PresentationFormat>
  <Paragraphs>530</Paragraphs>
  <Slides>30</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Arial Hebrew</vt:lpstr>
      <vt:lpstr>Dreaming Outloud Pro</vt:lpstr>
      <vt:lpstr>Kantoorthema</vt:lpstr>
      <vt:lpstr>PowerPoint Presentation</vt:lpstr>
      <vt:lpstr>Kiezen is een kunst</vt:lpstr>
      <vt:lpstr>Kiezen is een kunst</vt:lpstr>
      <vt:lpstr>Kiezen is een kunst</vt:lpstr>
      <vt:lpstr>Jongeren hanteren 7 keuzestijlen</vt:lpstr>
      <vt:lpstr>Logisch-rationele stijl</vt:lpstr>
      <vt:lpstr>Emotionele stijl</vt:lpstr>
      <vt:lpstr>Impulsieve stijl</vt:lpstr>
      <vt:lpstr>Uitstellende stijl</vt:lpstr>
      <vt:lpstr>Eigenzinnige stijl</vt:lpstr>
      <vt:lpstr>Meegaande stijl</vt:lpstr>
      <vt:lpstr>Wat is jouw voorkeurstijl?</vt:lpstr>
      <vt:lpstr>Wanneer wel en wanneer niet?</vt:lpstr>
      <vt:lpstr>Keuzestijlen en kernkwadranten</vt:lpstr>
      <vt:lpstr>Logisch-rationele en emotionele stijl</vt:lpstr>
      <vt:lpstr>Eigenzinnige en meegaande stijl</vt:lpstr>
      <vt:lpstr>Eigenzinnige stijl</vt:lpstr>
      <vt:lpstr>Eigenzinnige stijl</vt:lpstr>
      <vt:lpstr>Emotionele stijl</vt:lpstr>
      <vt:lpstr>Emotionele stijl</vt:lpstr>
      <vt:lpstr>Meegaande stijl</vt:lpstr>
      <vt:lpstr>Meegaande stijl</vt:lpstr>
      <vt:lpstr>Logisch-rationele stijl</vt:lpstr>
      <vt:lpstr>Logisch-rationele stijl</vt:lpstr>
      <vt:lpstr>Impulsieve en uitstellende stijl</vt:lpstr>
      <vt:lpstr>Keuzestijlen en dimensies</vt:lpstr>
      <vt:lpstr>Van keuzestijlen naar ……..</vt:lpstr>
      <vt:lpstr>Van keuzestijlen naar DISC</vt:lpstr>
      <vt:lpstr>DISC en keuzestijlen</vt:lpstr>
      <vt:lpstr>Afsluiting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 Becks</dc:creator>
  <cp:lastModifiedBy>Valeri</cp:lastModifiedBy>
  <cp:revision>3</cp:revision>
  <dcterms:created xsi:type="dcterms:W3CDTF">2024-08-15T06:20:44Z</dcterms:created>
  <dcterms:modified xsi:type="dcterms:W3CDTF">2024-09-23T12:36:20Z</dcterms:modified>
</cp:coreProperties>
</file>