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74" r:id="rId5"/>
    <p:sldId id="271" r:id="rId6"/>
    <p:sldId id="276" r:id="rId7"/>
    <p:sldId id="281" r:id="rId8"/>
    <p:sldId id="282" r:id="rId9"/>
    <p:sldId id="270" r:id="rId10"/>
    <p:sldId id="283" r:id="rId11"/>
    <p:sldId id="273" r:id="rId12"/>
    <p:sldId id="275" r:id="rId13"/>
    <p:sldId id="279" r:id="rId14"/>
    <p:sldId id="280" r:id="rId15"/>
    <p:sldId id="284" r:id="rId16"/>
    <p:sldId id="285"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439" autoAdjust="0"/>
  </p:normalViewPr>
  <p:slideViewPr>
    <p:cSldViewPr snapToGrid="0">
      <p:cViewPr varScale="1">
        <p:scale>
          <a:sx n="79" d="100"/>
          <a:sy n="79" d="100"/>
        </p:scale>
        <p:origin x="96" y="102"/>
      </p:cViewPr>
      <p:guideLst/>
    </p:cSldViewPr>
  </p:slideViewPr>
  <p:outlineViewPr>
    <p:cViewPr>
      <p:scale>
        <a:sx n="33" d="100"/>
        <a:sy n="33" d="100"/>
      </p:scale>
      <p:origin x="0" y="-14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CBCC38BE-0706-40C3-AE9F-10F960439697}" type="datetimeFigureOut">
              <a:rPr lang="nl-NL" smtClean="0"/>
              <a:t>21-3-2023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8CBD446-718A-4D64-8565-2FF2E337EC2E}" type="slidenum">
              <a:rPr lang="nl-NL" smtClean="0"/>
              <a:t>‹#›</a:t>
            </a:fld>
            <a:endParaRPr lang="nl-NL"/>
          </a:p>
        </p:txBody>
      </p:sp>
    </p:spTree>
    <p:extLst>
      <p:ext uri="{BB962C8B-B14F-4D97-AF65-F5344CB8AC3E}">
        <p14:creationId xmlns:p14="http://schemas.microsoft.com/office/powerpoint/2010/main" val="280906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CBCC38BE-0706-40C3-AE9F-10F960439697}" type="datetimeFigureOut">
              <a:rPr lang="nl-NL" smtClean="0"/>
              <a:t>21-3-2023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8CBD446-718A-4D64-8565-2FF2E337EC2E}" type="slidenum">
              <a:rPr lang="nl-NL" smtClean="0"/>
              <a:t>‹#›</a:t>
            </a:fld>
            <a:endParaRPr lang="nl-NL"/>
          </a:p>
        </p:txBody>
      </p:sp>
    </p:spTree>
    <p:extLst>
      <p:ext uri="{BB962C8B-B14F-4D97-AF65-F5344CB8AC3E}">
        <p14:creationId xmlns:p14="http://schemas.microsoft.com/office/powerpoint/2010/main" val="314585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CBCC38BE-0706-40C3-AE9F-10F960439697}" type="datetimeFigureOut">
              <a:rPr lang="nl-NL" smtClean="0"/>
              <a:t>21-3-2023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8CBD446-718A-4D64-8565-2FF2E337EC2E}" type="slidenum">
              <a:rPr lang="nl-NL" smtClean="0"/>
              <a:t>‹#›</a:t>
            </a:fld>
            <a:endParaRPr lang="nl-NL"/>
          </a:p>
        </p:txBody>
      </p:sp>
    </p:spTree>
    <p:extLst>
      <p:ext uri="{BB962C8B-B14F-4D97-AF65-F5344CB8AC3E}">
        <p14:creationId xmlns:p14="http://schemas.microsoft.com/office/powerpoint/2010/main" val="162970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CBCC38BE-0706-40C3-AE9F-10F960439697}" type="datetimeFigureOut">
              <a:rPr lang="nl-NL" smtClean="0"/>
              <a:t>21-3-2023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8CBD446-718A-4D64-8565-2FF2E337EC2E}" type="slidenum">
              <a:rPr lang="nl-NL" smtClean="0"/>
              <a:t>‹#›</a:t>
            </a:fld>
            <a:endParaRPr lang="nl-NL"/>
          </a:p>
        </p:txBody>
      </p:sp>
    </p:spTree>
    <p:extLst>
      <p:ext uri="{BB962C8B-B14F-4D97-AF65-F5344CB8AC3E}">
        <p14:creationId xmlns:p14="http://schemas.microsoft.com/office/powerpoint/2010/main" val="410844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C38BE-0706-40C3-AE9F-10F960439697}" type="datetimeFigureOut">
              <a:rPr lang="nl-NL" smtClean="0"/>
              <a:t>21-3-2023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8CBD446-718A-4D64-8565-2FF2E337EC2E}" type="slidenum">
              <a:rPr lang="nl-NL" smtClean="0"/>
              <a:t>‹#›</a:t>
            </a:fld>
            <a:endParaRPr lang="nl-NL"/>
          </a:p>
        </p:txBody>
      </p:sp>
    </p:spTree>
    <p:extLst>
      <p:ext uri="{BB962C8B-B14F-4D97-AF65-F5344CB8AC3E}">
        <p14:creationId xmlns:p14="http://schemas.microsoft.com/office/powerpoint/2010/main" val="182017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CBCC38BE-0706-40C3-AE9F-10F960439697}" type="datetimeFigureOut">
              <a:rPr lang="nl-NL" smtClean="0"/>
              <a:t>21-3-2023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8CBD446-718A-4D64-8565-2FF2E337EC2E}" type="slidenum">
              <a:rPr lang="nl-NL" smtClean="0"/>
              <a:t>‹#›</a:t>
            </a:fld>
            <a:endParaRPr lang="nl-NL"/>
          </a:p>
        </p:txBody>
      </p:sp>
    </p:spTree>
    <p:extLst>
      <p:ext uri="{BB962C8B-B14F-4D97-AF65-F5344CB8AC3E}">
        <p14:creationId xmlns:p14="http://schemas.microsoft.com/office/powerpoint/2010/main" val="320808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CBCC38BE-0706-40C3-AE9F-10F960439697}" type="datetimeFigureOut">
              <a:rPr lang="nl-NL" smtClean="0"/>
              <a:t>21-3-2023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8CBD446-718A-4D64-8565-2FF2E337EC2E}" type="slidenum">
              <a:rPr lang="nl-NL" smtClean="0"/>
              <a:t>‹#›</a:t>
            </a:fld>
            <a:endParaRPr lang="nl-NL"/>
          </a:p>
        </p:txBody>
      </p:sp>
    </p:spTree>
    <p:extLst>
      <p:ext uri="{BB962C8B-B14F-4D97-AF65-F5344CB8AC3E}">
        <p14:creationId xmlns:p14="http://schemas.microsoft.com/office/powerpoint/2010/main" val="2282899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CBCC38BE-0706-40C3-AE9F-10F960439697}" type="datetimeFigureOut">
              <a:rPr lang="nl-NL" smtClean="0"/>
              <a:t>21-3-2023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8CBD446-718A-4D64-8565-2FF2E337EC2E}" type="slidenum">
              <a:rPr lang="nl-NL" smtClean="0"/>
              <a:t>‹#›</a:t>
            </a:fld>
            <a:endParaRPr lang="nl-NL"/>
          </a:p>
        </p:txBody>
      </p:sp>
    </p:spTree>
    <p:extLst>
      <p:ext uri="{BB962C8B-B14F-4D97-AF65-F5344CB8AC3E}">
        <p14:creationId xmlns:p14="http://schemas.microsoft.com/office/powerpoint/2010/main" val="7179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C38BE-0706-40C3-AE9F-10F960439697}" type="datetimeFigureOut">
              <a:rPr lang="nl-NL" smtClean="0"/>
              <a:t>21-3-2023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8CBD446-718A-4D64-8565-2FF2E337EC2E}" type="slidenum">
              <a:rPr lang="nl-NL" smtClean="0"/>
              <a:t>‹#›</a:t>
            </a:fld>
            <a:endParaRPr lang="nl-NL"/>
          </a:p>
        </p:txBody>
      </p:sp>
    </p:spTree>
    <p:extLst>
      <p:ext uri="{BB962C8B-B14F-4D97-AF65-F5344CB8AC3E}">
        <p14:creationId xmlns:p14="http://schemas.microsoft.com/office/powerpoint/2010/main" val="363831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CC38BE-0706-40C3-AE9F-10F960439697}" type="datetimeFigureOut">
              <a:rPr lang="nl-NL" smtClean="0"/>
              <a:t>21-3-2023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8CBD446-718A-4D64-8565-2FF2E337EC2E}" type="slidenum">
              <a:rPr lang="nl-NL" smtClean="0"/>
              <a:t>‹#›</a:t>
            </a:fld>
            <a:endParaRPr lang="nl-NL"/>
          </a:p>
        </p:txBody>
      </p:sp>
    </p:spTree>
    <p:extLst>
      <p:ext uri="{BB962C8B-B14F-4D97-AF65-F5344CB8AC3E}">
        <p14:creationId xmlns:p14="http://schemas.microsoft.com/office/powerpoint/2010/main" val="298575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CC38BE-0706-40C3-AE9F-10F960439697}" type="datetimeFigureOut">
              <a:rPr lang="nl-NL" smtClean="0"/>
              <a:t>21-3-2023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8CBD446-718A-4D64-8565-2FF2E337EC2E}" type="slidenum">
              <a:rPr lang="nl-NL" smtClean="0"/>
              <a:t>‹#›</a:t>
            </a:fld>
            <a:endParaRPr lang="nl-NL"/>
          </a:p>
        </p:txBody>
      </p:sp>
    </p:spTree>
    <p:extLst>
      <p:ext uri="{BB962C8B-B14F-4D97-AF65-F5344CB8AC3E}">
        <p14:creationId xmlns:p14="http://schemas.microsoft.com/office/powerpoint/2010/main" val="322739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C38BE-0706-40C3-AE9F-10F960439697}" type="datetimeFigureOut">
              <a:rPr lang="nl-NL" smtClean="0"/>
              <a:t>21-3-2023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BD446-718A-4D64-8565-2FF2E337EC2E}" type="slidenum">
              <a:rPr lang="nl-NL" smtClean="0"/>
              <a:t>‹#›</a:t>
            </a:fld>
            <a:endParaRPr lang="nl-NL"/>
          </a:p>
        </p:txBody>
      </p:sp>
    </p:spTree>
    <p:extLst>
      <p:ext uri="{BB962C8B-B14F-4D97-AF65-F5344CB8AC3E}">
        <p14:creationId xmlns:p14="http://schemas.microsoft.com/office/powerpoint/2010/main" val="3236853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58C1BCA-247F-4480-B78C-924FEBA5CD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328654" y="2078764"/>
            <a:ext cx="4742811" cy="1069441"/>
          </a:xfrm>
        </p:spPr>
        <p:txBody>
          <a:bodyPr>
            <a:noAutofit/>
          </a:bodyPr>
          <a:lstStyle/>
          <a:p>
            <a:pPr algn="l"/>
            <a:r>
              <a:rPr lang="nl-NL" sz="4800" dirty="0"/>
              <a:t>Arbeidsmarkt &amp; Baanperspectief</a:t>
            </a:r>
          </a:p>
        </p:txBody>
      </p:sp>
      <p:sp>
        <p:nvSpPr>
          <p:cNvPr id="3" name="Subtitle 2"/>
          <p:cNvSpPr>
            <a:spLocks noGrp="1"/>
          </p:cNvSpPr>
          <p:nvPr>
            <p:ph type="subTitle" idx="1"/>
          </p:nvPr>
        </p:nvSpPr>
        <p:spPr>
          <a:xfrm>
            <a:off x="7336496" y="3274161"/>
            <a:ext cx="4013872" cy="1069441"/>
          </a:xfrm>
        </p:spPr>
        <p:txBody>
          <a:bodyPr anchor="t">
            <a:normAutofit/>
          </a:bodyPr>
          <a:lstStyle/>
          <a:p>
            <a:pPr algn="l"/>
            <a:r>
              <a:rPr lang="nl-NL" sz="2000" dirty="0"/>
              <a:t>Veel gevraagde opleidingen</a:t>
            </a:r>
          </a:p>
        </p:txBody>
      </p:sp>
      <p:sp>
        <p:nvSpPr>
          <p:cNvPr id="10" name="Freeform: Shape 9">
            <a:extLst>
              <a:ext uri="{FF2B5EF4-FFF2-40B4-BE49-F238E27FC236}">
                <a16:creationId xmlns:a16="http://schemas.microsoft.com/office/drawing/2014/main" xmlns="" id="{B8E37057-BDB6-4452-836A-27973D54F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11A3A707-72D6-4BAB-8187-F8204F4EDC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25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xmlns="" id="{C983411D-901F-4574-9926-33415AA921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Studiekeuze Bootcamp">
            <a:extLst>
              <a:ext uri="{FF2B5EF4-FFF2-40B4-BE49-F238E27FC236}">
                <a16:creationId xmlns:a16="http://schemas.microsoft.com/office/drawing/2014/main" xmlns="" id="{9C6D4430-D088-B505-ED89-204BEBD5CE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40" y="130605"/>
            <a:ext cx="2106168" cy="1463040"/>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xmlns="" id="{E6137343-4058-D641-70C4-3DA331A538B5}"/>
              </a:ext>
            </a:extLst>
          </p:cNvPr>
          <p:cNvPicPr>
            <a:picLocks noChangeAspect="1"/>
          </p:cNvPicPr>
          <p:nvPr/>
        </p:nvPicPr>
        <p:blipFill>
          <a:blip r:embed="rId3">
            <a:alphaModFix amt="30000"/>
          </a:blip>
          <a:stretch>
            <a:fillRect/>
          </a:stretch>
        </p:blipFill>
        <p:spPr>
          <a:xfrm>
            <a:off x="1206793" y="3998421"/>
            <a:ext cx="4419632" cy="2380947"/>
          </a:xfrm>
          <a:prstGeom prst="rect">
            <a:avLst/>
          </a:prstGeom>
        </p:spPr>
      </p:pic>
      <p:pic>
        <p:nvPicPr>
          <p:cNvPr id="13" name="Afbeelding 12">
            <a:extLst>
              <a:ext uri="{FF2B5EF4-FFF2-40B4-BE49-F238E27FC236}">
                <a16:creationId xmlns:a16="http://schemas.microsoft.com/office/drawing/2014/main" xmlns="" id="{3D803BF4-F8A8-F96A-0541-F8F263A6F4B5}"/>
              </a:ext>
            </a:extLst>
          </p:cNvPr>
          <p:cNvPicPr>
            <a:picLocks noChangeAspect="1"/>
          </p:cNvPicPr>
          <p:nvPr/>
        </p:nvPicPr>
        <p:blipFill>
          <a:blip r:embed="rId4">
            <a:alphaModFix amt="22000"/>
          </a:blip>
          <a:stretch>
            <a:fillRect/>
          </a:stretch>
        </p:blipFill>
        <p:spPr>
          <a:xfrm>
            <a:off x="6032171" y="3922766"/>
            <a:ext cx="5454930" cy="2825895"/>
          </a:xfrm>
          <a:prstGeom prst="rect">
            <a:avLst/>
          </a:prstGeom>
        </p:spPr>
      </p:pic>
      <p:pic>
        <p:nvPicPr>
          <p:cNvPr id="16" name="Afbeelding 15">
            <a:extLst>
              <a:ext uri="{FF2B5EF4-FFF2-40B4-BE49-F238E27FC236}">
                <a16:creationId xmlns:a16="http://schemas.microsoft.com/office/drawing/2014/main" xmlns="" id="{A79C6BBF-7C82-C918-D5EE-02ED24F09715}"/>
              </a:ext>
            </a:extLst>
          </p:cNvPr>
          <p:cNvPicPr>
            <a:picLocks noChangeAspect="1"/>
          </p:cNvPicPr>
          <p:nvPr/>
        </p:nvPicPr>
        <p:blipFill>
          <a:blip r:embed="rId5">
            <a:alphaModFix amt="22000"/>
          </a:blip>
          <a:stretch>
            <a:fillRect/>
          </a:stretch>
        </p:blipFill>
        <p:spPr>
          <a:xfrm>
            <a:off x="2532126" y="194047"/>
            <a:ext cx="4040124" cy="3155600"/>
          </a:xfrm>
          <a:prstGeom prst="rect">
            <a:avLst/>
          </a:prstGeom>
        </p:spPr>
      </p:pic>
    </p:spTree>
    <p:extLst>
      <p:ext uri="{BB962C8B-B14F-4D97-AF65-F5344CB8AC3E}">
        <p14:creationId xmlns:p14="http://schemas.microsoft.com/office/powerpoint/2010/main" val="3136053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02E612C7-B066-4023-9D0A-7C54D1E330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899" y="1220216"/>
            <a:ext cx="6972301" cy="1729723"/>
          </a:xfrm>
        </p:spPr>
        <p:txBody>
          <a:bodyPr anchor="b">
            <a:normAutofit/>
          </a:bodyPr>
          <a:lstStyle/>
          <a:p>
            <a:r>
              <a:rPr lang="nl-NL" sz="2000" dirty="0" smtClean="0"/>
              <a:t>Creatieve studies met meer baanzekerheid</a:t>
            </a:r>
            <a:endParaRPr lang="nl-NL" sz="2400" b="1" dirty="0"/>
          </a:p>
        </p:txBody>
      </p:sp>
      <p:sp>
        <p:nvSpPr>
          <p:cNvPr id="24" name="Oval 23">
            <a:extLst>
              <a:ext uri="{FF2B5EF4-FFF2-40B4-BE49-F238E27FC236}">
                <a16:creationId xmlns:a16="http://schemas.microsoft.com/office/drawing/2014/main" xmlns="" id="{4DE0FBC4-76C2-4FA1-A14B-AF5A773FF0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80694" y="3174440"/>
            <a:ext cx="530750" cy="530750"/>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xmlns="" id="{B5C5D707-0833-44B6-B2CE-4194204299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99638" y="3928897"/>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kstvak 3">
            <a:extLst>
              <a:ext uri="{FF2B5EF4-FFF2-40B4-BE49-F238E27FC236}">
                <a16:creationId xmlns:a16="http://schemas.microsoft.com/office/drawing/2014/main" xmlns="" id="{D16B69EF-09C5-026E-5868-4261C0D934C4}"/>
              </a:ext>
            </a:extLst>
          </p:cNvPr>
          <p:cNvSpPr txBox="1"/>
          <p:nvPr/>
        </p:nvSpPr>
        <p:spPr>
          <a:xfrm>
            <a:off x="342899" y="2949939"/>
            <a:ext cx="6447744" cy="1754326"/>
          </a:xfrm>
          <a:prstGeom prst="rect">
            <a:avLst/>
          </a:prstGeom>
          <a:noFill/>
        </p:spPr>
        <p:txBody>
          <a:bodyPr wrap="square">
            <a:spAutoFit/>
          </a:bodyPr>
          <a:lstStyle/>
          <a:p>
            <a:pPr>
              <a:lnSpc>
                <a:spcPct val="90000"/>
              </a:lnSpc>
              <a:spcBef>
                <a:spcPct val="0"/>
              </a:spcBef>
            </a:pPr>
            <a:r>
              <a:rPr lang="nl-NL" sz="2000" dirty="0" smtClean="0">
                <a:latin typeface="+mj-lt"/>
                <a:ea typeface="+mj-ea"/>
                <a:cs typeface="+mj-cs"/>
              </a:rPr>
              <a:t>Zorg: Ergotherapie</a:t>
            </a:r>
          </a:p>
          <a:p>
            <a:pPr>
              <a:lnSpc>
                <a:spcPct val="90000"/>
              </a:lnSpc>
              <a:spcBef>
                <a:spcPct val="0"/>
              </a:spcBef>
            </a:pPr>
            <a:r>
              <a:rPr lang="nl-NL" sz="2000" dirty="0" smtClean="0">
                <a:latin typeface="+mj-lt"/>
                <a:ea typeface="+mj-ea"/>
                <a:cs typeface="+mj-cs"/>
              </a:rPr>
              <a:t>Bouw: built evironment, bouwmanagement &amp; vastgoed</a:t>
            </a:r>
          </a:p>
          <a:p>
            <a:pPr>
              <a:lnSpc>
                <a:spcPct val="90000"/>
              </a:lnSpc>
              <a:spcBef>
                <a:spcPct val="0"/>
              </a:spcBef>
            </a:pPr>
            <a:r>
              <a:rPr lang="nl-NL" sz="2000" dirty="0" smtClean="0">
                <a:latin typeface="+mj-lt"/>
                <a:ea typeface="+mj-ea"/>
                <a:cs typeface="+mj-cs"/>
              </a:rPr>
              <a:t>Bedrijfsleven: creative business</a:t>
            </a:r>
          </a:p>
          <a:p>
            <a:pPr>
              <a:lnSpc>
                <a:spcPct val="90000"/>
              </a:lnSpc>
              <a:spcBef>
                <a:spcPct val="0"/>
              </a:spcBef>
            </a:pPr>
            <a:r>
              <a:rPr lang="nl-NL" sz="2000" dirty="0" smtClean="0">
                <a:latin typeface="+mj-lt"/>
                <a:ea typeface="+mj-ea"/>
                <a:cs typeface="+mj-cs"/>
              </a:rPr>
              <a:t>ICT: communicatie &amp; multi media design</a:t>
            </a:r>
          </a:p>
          <a:p>
            <a:pPr>
              <a:lnSpc>
                <a:spcPct val="90000"/>
              </a:lnSpc>
              <a:spcBef>
                <a:spcPct val="0"/>
              </a:spcBef>
            </a:pPr>
            <a:r>
              <a:rPr lang="nl-NL" sz="2000" dirty="0" smtClean="0">
                <a:latin typeface="+mj-lt"/>
                <a:ea typeface="+mj-ea"/>
                <a:cs typeface="+mj-cs"/>
              </a:rPr>
              <a:t>Innovatie: Business Innovation</a:t>
            </a:r>
          </a:p>
          <a:p>
            <a:pPr>
              <a:lnSpc>
                <a:spcPct val="90000"/>
              </a:lnSpc>
              <a:spcBef>
                <a:spcPct val="0"/>
              </a:spcBef>
            </a:pPr>
            <a:r>
              <a:rPr lang="nl-NL" sz="2000" dirty="0" smtClean="0">
                <a:latin typeface="+mj-lt"/>
                <a:ea typeface="+mj-ea"/>
                <a:cs typeface="+mj-cs"/>
              </a:rPr>
              <a:t>Techniek: Engineering</a:t>
            </a:r>
            <a:endParaRPr lang="nl-NL" sz="2000" dirty="0">
              <a:ea typeface="+mj-ea"/>
              <a:cs typeface="+mj-cs"/>
            </a:endParaRPr>
          </a:p>
        </p:txBody>
      </p:sp>
      <p:sp>
        <p:nvSpPr>
          <p:cNvPr id="6" name="Tekstvak 5">
            <a:extLst>
              <a:ext uri="{FF2B5EF4-FFF2-40B4-BE49-F238E27FC236}">
                <a16:creationId xmlns:a16="http://schemas.microsoft.com/office/drawing/2014/main" xmlns="" id="{47C0A5FC-CFF1-304D-D2FF-0F1D7BF2F4B0}"/>
              </a:ext>
            </a:extLst>
          </p:cNvPr>
          <p:cNvSpPr txBox="1"/>
          <p:nvPr/>
        </p:nvSpPr>
        <p:spPr>
          <a:xfrm>
            <a:off x="342899" y="4261433"/>
            <a:ext cx="6094902" cy="707886"/>
          </a:xfrm>
          <a:prstGeom prst="rect">
            <a:avLst/>
          </a:prstGeom>
          <a:noFill/>
        </p:spPr>
        <p:txBody>
          <a:bodyPr wrap="square">
            <a:spAutoFit/>
          </a:bodyPr>
          <a:lstStyle/>
          <a:p>
            <a:endParaRPr lang="nl-NL" sz="2000" dirty="0" smtClean="0">
              <a:latin typeface="+mj-lt"/>
              <a:ea typeface="+mj-ea"/>
              <a:cs typeface="+mj-cs"/>
            </a:endParaRPr>
          </a:p>
          <a:p>
            <a:endParaRPr lang="nl-NL" sz="2000" dirty="0">
              <a:ea typeface="+mj-ea"/>
              <a:cs typeface="+mj-cs"/>
            </a:endParaRPr>
          </a:p>
        </p:txBody>
      </p:sp>
      <p:pic>
        <p:nvPicPr>
          <p:cNvPr id="3" name="Picture 6" descr="Studiekeuze Bootcamp">
            <a:extLst>
              <a:ext uri="{FF2B5EF4-FFF2-40B4-BE49-F238E27FC236}">
                <a16:creationId xmlns:a16="http://schemas.microsoft.com/office/drawing/2014/main" xmlns="" id="{696A5825-E16E-6A04-0A4A-BAD5BB56C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914" y="158418"/>
            <a:ext cx="1634971" cy="113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09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02E612C7-B066-4023-9D0A-7C54D1E330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8" y="262466"/>
            <a:ext cx="4724401" cy="1290774"/>
          </a:xfrm>
        </p:spPr>
        <p:txBody>
          <a:bodyPr anchor="b">
            <a:normAutofit/>
          </a:bodyPr>
          <a:lstStyle/>
          <a:p>
            <a:r>
              <a:rPr lang="nl-NL" sz="4800" dirty="0">
                <a:solidFill>
                  <a:schemeClr val="tx1">
                    <a:lumMod val="85000"/>
                    <a:lumOff val="15000"/>
                  </a:schemeClr>
                </a:solidFill>
              </a:rPr>
              <a:t>Banen in opkomst</a:t>
            </a:r>
          </a:p>
        </p:txBody>
      </p:sp>
      <p:sp>
        <p:nvSpPr>
          <p:cNvPr id="24" name="Oval 23">
            <a:extLst>
              <a:ext uri="{FF2B5EF4-FFF2-40B4-BE49-F238E27FC236}">
                <a16:creationId xmlns:a16="http://schemas.microsoft.com/office/drawing/2014/main" xmlns="" id="{4DE0FBC4-76C2-4FA1-A14B-AF5A773FF0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80694" y="3174440"/>
            <a:ext cx="530750" cy="530750"/>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xmlns="" id="{B5C5D707-0833-44B6-B2CE-4194204299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99638" y="3928897"/>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xmlns="" id="{7882D8AF-6E31-E5F9-85B6-0E50286C447B}"/>
              </a:ext>
            </a:extLst>
          </p:cNvPr>
          <p:cNvPicPr>
            <a:picLocks noChangeAspect="1"/>
          </p:cNvPicPr>
          <p:nvPr/>
        </p:nvPicPr>
        <p:blipFill>
          <a:blip r:embed="rId2"/>
          <a:stretch>
            <a:fillRect/>
          </a:stretch>
        </p:blipFill>
        <p:spPr>
          <a:xfrm>
            <a:off x="2819398" y="1751109"/>
            <a:ext cx="5767322" cy="4683559"/>
          </a:xfrm>
          <a:prstGeom prst="rect">
            <a:avLst/>
          </a:prstGeom>
          <a:ln>
            <a:noFill/>
          </a:ln>
          <a:effectLst>
            <a:outerShdw blurRad="292100" dist="139700" dir="2700000" algn="tl" rotWithShape="0">
              <a:srgbClr val="333333">
                <a:alpha val="65000"/>
              </a:srgbClr>
            </a:outerShdw>
          </a:effectLst>
        </p:spPr>
      </p:pic>
      <p:sp>
        <p:nvSpPr>
          <p:cNvPr id="5" name="Tekstvak 4">
            <a:extLst>
              <a:ext uri="{FF2B5EF4-FFF2-40B4-BE49-F238E27FC236}">
                <a16:creationId xmlns:a16="http://schemas.microsoft.com/office/drawing/2014/main" xmlns="" id="{614F3A60-5D82-B6DB-D0F1-7624AD7F38FD}"/>
              </a:ext>
            </a:extLst>
          </p:cNvPr>
          <p:cNvSpPr txBox="1"/>
          <p:nvPr/>
        </p:nvSpPr>
        <p:spPr>
          <a:xfrm>
            <a:off x="293914" y="6232880"/>
            <a:ext cx="2297982" cy="338554"/>
          </a:xfrm>
          <a:prstGeom prst="rect">
            <a:avLst/>
          </a:prstGeom>
          <a:noFill/>
        </p:spPr>
        <p:txBody>
          <a:bodyPr wrap="square" rtlCol="0">
            <a:spAutoFit/>
          </a:bodyPr>
          <a:lstStyle/>
          <a:p>
            <a:r>
              <a:rPr lang="nl-NL" sz="800" dirty="0"/>
              <a:t>Bron: https://hub.beeckestijn.org/werk-carriere/snelst-groeiende-banen-2023/</a:t>
            </a:r>
          </a:p>
        </p:txBody>
      </p:sp>
    </p:spTree>
    <p:extLst>
      <p:ext uri="{BB962C8B-B14F-4D97-AF65-F5344CB8AC3E}">
        <p14:creationId xmlns:p14="http://schemas.microsoft.com/office/powerpoint/2010/main" val="2926132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884769FE-1656-422F-86E1-8C1B16C27B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xmlns="" id="{CB249F6D-244F-494A-98B9-5CC7413C4F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xmlns="" id="{506C536E-6ECA-4211-AF8C-A2671C484D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xmlns="" id="{AEAA70EA-2201-4F5D-AF08-58CFF851CC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78316" y="1431042"/>
            <a:ext cx="4055899" cy="3995916"/>
          </a:xfrm>
        </p:spPr>
        <p:txBody>
          <a:bodyPr vert="horz" lIns="91440" tIns="45720" rIns="91440" bIns="45720" rtlCol="0" anchor="ctr">
            <a:normAutofit/>
          </a:bodyPr>
          <a:lstStyle/>
          <a:p>
            <a:r>
              <a:rPr lang="en-US" dirty="0" err="1">
                <a:solidFill>
                  <a:schemeClr val="tx1">
                    <a:lumMod val="95000"/>
                    <a:lumOff val="5000"/>
                  </a:schemeClr>
                </a:solidFill>
              </a:rPr>
              <a:t>Opleidingen</a:t>
            </a:r>
            <a:r>
              <a:rPr lang="en-US" dirty="0">
                <a:solidFill>
                  <a:schemeClr val="tx1">
                    <a:lumMod val="95000"/>
                    <a:lumOff val="5000"/>
                  </a:schemeClr>
                </a:solidFill>
              </a:rPr>
              <a:t> die </a:t>
            </a:r>
            <a:r>
              <a:rPr lang="en-US" dirty="0" err="1">
                <a:solidFill>
                  <a:schemeClr val="tx1">
                    <a:lumMod val="95000"/>
                    <a:lumOff val="5000"/>
                  </a:schemeClr>
                </a:solidFill>
              </a:rPr>
              <a:t>passen</a:t>
            </a:r>
            <a:r>
              <a:rPr lang="en-US" dirty="0">
                <a:solidFill>
                  <a:schemeClr val="tx1">
                    <a:lumMod val="95000"/>
                    <a:lumOff val="5000"/>
                  </a:schemeClr>
                </a:solidFill>
              </a:rPr>
              <a:t> </a:t>
            </a:r>
            <a:r>
              <a:rPr lang="en-US" dirty="0" err="1">
                <a:solidFill>
                  <a:schemeClr val="tx1">
                    <a:lumMod val="95000"/>
                    <a:lumOff val="5000"/>
                  </a:schemeClr>
                </a:solidFill>
              </a:rPr>
              <a:t>bij</a:t>
            </a:r>
            <a:r>
              <a:rPr lang="en-US" dirty="0">
                <a:solidFill>
                  <a:schemeClr val="tx1">
                    <a:lumMod val="95000"/>
                    <a:lumOff val="5000"/>
                  </a:schemeClr>
                </a:solidFill>
              </a:rPr>
              <a:t> </a:t>
            </a:r>
            <a:r>
              <a:rPr lang="en-US" sz="2000" dirty="0">
                <a:solidFill>
                  <a:schemeClr val="tx1">
                    <a:lumMod val="95000"/>
                    <a:lumOff val="5000"/>
                  </a:schemeClr>
                </a:solidFill>
              </a:rPr>
              <a:t>#baneninopkomst</a:t>
            </a:r>
            <a:endParaRPr lang="en-US" sz="2000" kern="1200" dirty="0">
              <a:solidFill>
                <a:schemeClr val="tx1">
                  <a:lumMod val="95000"/>
                  <a:lumOff val="5000"/>
                </a:schemeClr>
              </a:solidFill>
              <a:latin typeface="+mj-lt"/>
              <a:ea typeface="+mj-ea"/>
              <a:cs typeface="+mj-cs"/>
            </a:endParaRPr>
          </a:p>
        </p:txBody>
      </p:sp>
      <p:sp>
        <p:nvSpPr>
          <p:cNvPr id="6" name="Content Placeholder 5">
            <a:extLst>
              <a:ext uri="{FF2B5EF4-FFF2-40B4-BE49-F238E27FC236}">
                <a16:creationId xmlns:a16="http://schemas.microsoft.com/office/drawing/2014/main" xmlns="" id="{C9F6D3F9-C4A1-F6D5-61AA-A7FE1381A8F2}"/>
              </a:ext>
            </a:extLst>
          </p:cNvPr>
          <p:cNvSpPr>
            <a:spLocks noGrp="1"/>
          </p:cNvSpPr>
          <p:nvPr>
            <p:ph idx="1"/>
          </p:nvPr>
        </p:nvSpPr>
        <p:spPr>
          <a:xfrm>
            <a:off x="1525883" y="1657743"/>
            <a:ext cx="3927826" cy="3995916"/>
          </a:xfrm>
        </p:spPr>
        <p:txBody>
          <a:bodyPr vert="horz" lIns="91440" tIns="45720" rIns="91440" bIns="45720" rtlCol="0" anchor="ctr">
            <a:normAutofit/>
          </a:bodyPr>
          <a:lstStyle/>
          <a:p>
            <a:endParaRPr lang="en-US" sz="1800" dirty="0">
              <a:solidFill>
                <a:schemeClr val="tx1">
                  <a:lumMod val="85000"/>
                  <a:lumOff val="15000"/>
                </a:schemeClr>
              </a:solidFill>
            </a:endParaRPr>
          </a:p>
          <a:p>
            <a:endParaRPr lang="en-US" sz="1800" dirty="0">
              <a:solidFill>
                <a:schemeClr val="tx1">
                  <a:lumMod val="85000"/>
                  <a:lumOff val="15000"/>
                </a:schemeClr>
              </a:solidFill>
            </a:endParaRPr>
          </a:p>
        </p:txBody>
      </p:sp>
      <p:pic>
        <p:nvPicPr>
          <p:cNvPr id="7" name="Picture 6" descr="Studiekeuze Bootcamp">
            <a:extLst>
              <a:ext uri="{FF2B5EF4-FFF2-40B4-BE49-F238E27FC236}">
                <a16:creationId xmlns:a16="http://schemas.microsoft.com/office/drawing/2014/main" xmlns="" id="{A509D4EB-CB90-9555-1885-7CECE91793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180" y="164277"/>
            <a:ext cx="1710618" cy="1188273"/>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xmlns="" id="{F9F6812F-2AB8-0625-B35B-544738A837EA}"/>
              </a:ext>
            </a:extLst>
          </p:cNvPr>
          <p:cNvSpPr txBox="1"/>
          <p:nvPr/>
        </p:nvSpPr>
        <p:spPr>
          <a:xfrm>
            <a:off x="1361732" y="2078780"/>
            <a:ext cx="2920818" cy="4247317"/>
          </a:xfrm>
          <a:prstGeom prst="rect">
            <a:avLst/>
          </a:prstGeom>
          <a:noFill/>
        </p:spPr>
        <p:txBody>
          <a:bodyPr wrap="square" rtlCol="0">
            <a:spAutoFit/>
          </a:bodyPr>
          <a:lstStyle/>
          <a:p>
            <a:pPr algn="l">
              <a:buFont typeface="+mj-lt"/>
              <a:buAutoNum type="arabicPeriod"/>
            </a:pPr>
            <a:r>
              <a:rPr lang="nl-NL" b="0" i="0" dirty="0">
                <a:solidFill>
                  <a:srgbClr val="222222"/>
                </a:solidFill>
                <a:effectLst/>
                <a:latin typeface="Arial" panose="020B0604020202020204" pitchFamily="34" charset="0"/>
              </a:rPr>
              <a:t>Bedrijfskunde</a:t>
            </a:r>
          </a:p>
          <a:p>
            <a:pPr algn="l">
              <a:buFont typeface="+mj-lt"/>
              <a:buAutoNum type="arabicPeriod"/>
            </a:pPr>
            <a:r>
              <a:rPr lang="nl-NL" b="0" i="0" dirty="0">
                <a:solidFill>
                  <a:srgbClr val="222222"/>
                </a:solidFill>
                <a:effectLst/>
                <a:latin typeface="Arial" panose="020B0604020202020204" pitchFamily="34" charset="0"/>
              </a:rPr>
              <a:t>Communicatie</a:t>
            </a:r>
          </a:p>
          <a:p>
            <a:pPr algn="l">
              <a:buFont typeface="+mj-lt"/>
              <a:buAutoNum type="arabicPeriod"/>
            </a:pPr>
            <a:r>
              <a:rPr lang="nl-NL" b="0" i="0" dirty="0">
                <a:solidFill>
                  <a:srgbClr val="222222"/>
                </a:solidFill>
                <a:effectLst/>
                <a:latin typeface="Arial" panose="020B0604020202020204" pitchFamily="34" charset="0"/>
              </a:rPr>
              <a:t>Informatica</a:t>
            </a:r>
          </a:p>
          <a:p>
            <a:pPr algn="l">
              <a:buFont typeface="+mj-lt"/>
              <a:buAutoNum type="arabicPeriod"/>
            </a:pPr>
            <a:r>
              <a:rPr lang="nl-NL" dirty="0">
                <a:solidFill>
                  <a:srgbClr val="222222"/>
                </a:solidFill>
                <a:latin typeface="Arial" panose="020B0604020202020204" pitchFamily="34" charset="0"/>
              </a:rPr>
              <a:t>Econometrie</a:t>
            </a:r>
          </a:p>
          <a:p>
            <a:pPr algn="l">
              <a:buFont typeface="+mj-lt"/>
              <a:buAutoNum type="arabicPeriod"/>
            </a:pPr>
            <a:r>
              <a:rPr lang="nl-NL" b="0" i="0" dirty="0">
                <a:solidFill>
                  <a:srgbClr val="222222"/>
                </a:solidFill>
                <a:effectLst/>
                <a:latin typeface="Arial" panose="020B0604020202020204" pitchFamily="34" charset="0"/>
              </a:rPr>
              <a:t>Data </a:t>
            </a:r>
            <a:r>
              <a:rPr lang="nl-NL" b="0" i="0" dirty="0" err="1">
                <a:solidFill>
                  <a:srgbClr val="222222"/>
                </a:solidFill>
                <a:effectLst/>
                <a:latin typeface="Arial" panose="020B0604020202020204" pitchFamily="34" charset="0"/>
              </a:rPr>
              <a:t>Science</a:t>
            </a:r>
            <a:endParaRPr lang="nl-NL" b="0" i="0" dirty="0">
              <a:solidFill>
                <a:srgbClr val="222222"/>
              </a:solidFill>
              <a:effectLst/>
              <a:latin typeface="Arial" panose="020B0604020202020204" pitchFamily="34" charset="0"/>
            </a:endParaRPr>
          </a:p>
          <a:p>
            <a:pPr algn="l">
              <a:buFont typeface="+mj-lt"/>
              <a:buAutoNum type="arabicPeriod"/>
            </a:pPr>
            <a:r>
              <a:rPr lang="nl-NL" b="0" i="0" dirty="0">
                <a:solidFill>
                  <a:srgbClr val="222222"/>
                </a:solidFill>
                <a:effectLst/>
                <a:latin typeface="Arial" panose="020B0604020202020204" pitchFamily="34" charset="0"/>
              </a:rPr>
              <a:t>Technische Bedrijfskunde</a:t>
            </a:r>
          </a:p>
          <a:p>
            <a:pPr algn="l">
              <a:buFont typeface="+mj-lt"/>
              <a:buAutoNum type="arabicPeriod"/>
            </a:pPr>
            <a:r>
              <a:rPr lang="nl-NL" b="0" i="0" dirty="0">
                <a:solidFill>
                  <a:srgbClr val="222222"/>
                </a:solidFill>
                <a:effectLst/>
                <a:latin typeface="Arial" panose="020B0604020202020204" pitchFamily="34" charset="0"/>
              </a:rPr>
              <a:t>Marketing</a:t>
            </a:r>
          </a:p>
          <a:p>
            <a:pPr algn="l">
              <a:buFont typeface="+mj-lt"/>
              <a:buAutoNum type="arabicPeriod"/>
            </a:pPr>
            <a:r>
              <a:rPr lang="nl-NL" b="0" i="0" dirty="0">
                <a:solidFill>
                  <a:srgbClr val="222222"/>
                </a:solidFill>
                <a:effectLst/>
                <a:latin typeface="Arial" panose="020B0604020202020204" pitchFamily="34" charset="0"/>
              </a:rPr>
              <a:t>International Business &amp; Management Studies</a:t>
            </a:r>
          </a:p>
          <a:p>
            <a:pPr algn="l">
              <a:buFont typeface="+mj-lt"/>
              <a:buAutoNum type="arabicPeriod"/>
            </a:pPr>
            <a:r>
              <a:rPr lang="nl-NL" b="0" i="0" dirty="0">
                <a:solidFill>
                  <a:srgbClr val="222222"/>
                </a:solidFill>
                <a:effectLst/>
                <a:latin typeface="Arial" panose="020B0604020202020204" pitchFamily="34" charset="0"/>
              </a:rPr>
              <a:t>HRM (Human Resource Management)</a:t>
            </a:r>
          </a:p>
          <a:p>
            <a:pPr algn="l">
              <a:buFont typeface="+mj-lt"/>
              <a:buAutoNum type="arabicPeriod"/>
            </a:pPr>
            <a:r>
              <a:rPr lang="nl-NL" dirty="0">
                <a:solidFill>
                  <a:srgbClr val="222222"/>
                </a:solidFill>
                <a:latin typeface="Arial" panose="020B0604020202020204" pitchFamily="34" charset="0"/>
              </a:rPr>
              <a:t>Computer Engineering</a:t>
            </a:r>
          </a:p>
          <a:p>
            <a:pPr algn="l">
              <a:buFont typeface="+mj-lt"/>
              <a:buAutoNum type="arabicPeriod"/>
            </a:pPr>
            <a:r>
              <a:rPr lang="nl-NL" dirty="0">
                <a:solidFill>
                  <a:srgbClr val="222222"/>
                </a:solidFill>
                <a:latin typeface="Arial" panose="020B0604020202020204" pitchFamily="34" charset="0"/>
              </a:rPr>
              <a:t>Duurzaamheid</a:t>
            </a:r>
            <a:endParaRPr lang="nl-NL" b="0" i="0" dirty="0">
              <a:solidFill>
                <a:srgbClr val="222222"/>
              </a:solidFill>
              <a:effectLst/>
              <a:latin typeface="Arial" panose="020B0604020202020204" pitchFamily="34" charset="0"/>
            </a:endParaRP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513950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02E612C7-B066-4023-9D0A-7C54D1E330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793" y="388126"/>
            <a:ext cx="6703407" cy="6410667"/>
          </a:xfrm>
        </p:spPr>
        <p:txBody>
          <a:bodyPr anchor="b">
            <a:noAutofit/>
          </a:bodyPr>
          <a:lstStyle/>
          <a:p>
            <a:pPr>
              <a:lnSpc>
                <a:spcPct val="107000"/>
              </a:lnSpc>
              <a:spcAft>
                <a:spcPts val="800"/>
              </a:spcAft>
            </a:pPr>
            <a:r>
              <a:rPr lang="nl-NL" sz="2000" kern="100" dirty="0">
                <a:latin typeface="Calibri" panose="020F0502020204030204" pitchFamily="34" charset="0"/>
                <a:ea typeface="Calibri" panose="020F0502020204030204" pitchFamily="34" charset="0"/>
                <a:cs typeface="Arial" panose="020B0604020202020204" pitchFamily="34" charset="0"/>
              </a:rPr>
              <a:t/>
            </a:r>
            <a:br>
              <a:rPr lang="nl-NL" sz="2000" kern="100" dirty="0">
                <a:latin typeface="Calibri" panose="020F0502020204030204" pitchFamily="34" charset="0"/>
                <a:ea typeface="Calibri" panose="020F0502020204030204" pitchFamily="34" charset="0"/>
                <a:cs typeface="Arial" panose="020B0604020202020204" pitchFamily="34" charset="0"/>
              </a:rPr>
            </a:br>
            <a:r>
              <a:rPr lang="nl-NL" sz="2000" kern="100" dirty="0">
                <a:latin typeface="Calibri" panose="020F0502020204030204" pitchFamily="34" charset="0"/>
                <a:ea typeface="Calibri" panose="020F0502020204030204" pitchFamily="34" charset="0"/>
                <a:cs typeface="Arial" panose="020B0604020202020204" pitchFamily="34" charset="0"/>
              </a:rPr>
              <a:t/>
            </a:r>
            <a:br>
              <a:rPr lang="nl-NL" sz="2000" kern="100" dirty="0">
                <a:latin typeface="Calibri" panose="020F0502020204030204" pitchFamily="34" charset="0"/>
                <a:ea typeface="Calibri" panose="020F0502020204030204" pitchFamily="34" charset="0"/>
                <a:cs typeface="Arial" panose="020B0604020202020204" pitchFamily="34" charset="0"/>
              </a:rPr>
            </a:br>
            <a:r>
              <a:rPr lang="nl-NL" sz="1000" kern="100" dirty="0">
                <a:effectLst/>
                <a:latin typeface="Calibri" panose="020F0502020204030204" pitchFamily="34" charset="0"/>
                <a:ea typeface="Calibri" panose="020F0502020204030204" pitchFamily="34" charset="0"/>
                <a:cs typeface="Arial" panose="020B0604020202020204" pitchFamily="34" charset="0"/>
              </a:rPr>
              <a:t/>
            </a:r>
            <a:br>
              <a:rPr lang="nl-NL" sz="1000" kern="100" dirty="0">
                <a:effectLst/>
                <a:latin typeface="Calibri" panose="020F0502020204030204" pitchFamily="34" charset="0"/>
                <a:ea typeface="Calibri" panose="020F0502020204030204" pitchFamily="34" charset="0"/>
                <a:cs typeface="Arial" panose="020B0604020202020204" pitchFamily="34" charset="0"/>
              </a:rPr>
            </a:br>
            <a:r>
              <a:rPr lang="nl-NL" sz="1100" i="1" kern="100" dirty="0">
                <a:latin typeface="Calibri" panose="020F0502020204030204" pitchFamily="34" charset="0"/>
                <a:ea typeface="Calibri" panose="020F0502020204030204" pitchFamily="34" charset="0"/>
                <a:cs typeface="Arial" panose="020B0604020202020204" pitchFamily="34" charset="0"/>
              </a:rPr>
              <a:t>D</a:t>
            </a:r>
            <a:r>
              <a:rPr lang="nl-NL" sz="1100" i="1" kern="100" dirty="0">
                <a:effectLst/>
                <a:latin typeface="Calibri" panose="020F0502020204030204" pitchFamily="34" charset="0"/>
                <a:ea typeface="Calibri" panose="020F0502020204030204" pitchFamily="34" charset="0"/>
                <a:cs typeface="Arial" panose="020B0604020202020204" pitchFamily="34" charset="0"/>
              </a:rPr>
              <a:t>e 29 nieuwkomers in de lijst ten opzichte van voorgaande jaargang zijn aangegeven met (n).</a:t>
            </a:r>
            <a:br>
              <a:rPr lang="nl-NL" sz="1100" i="1" kern="100" dirty="0">
                <a:effectLst/>
                <a:latin typeface="Calibri" panose="020F0502020204030204" pitchFamily="34" charset="0"/>
                <a:ea typeface="Calibri" panose="020F0502020204030204" pitchFamily="34" charset="0"/>
                <a:cs typeface="Arial" panose="020B0604020202020204" pitchFamily="34" charset="0"/>
              </a:rPr>
            </a:br>
            <a:r>
              <a:rPr lang="nl-NL" sz="1100" b="1" kern="100" dirty="0">
                <a:effectLst/>
                <a:latin typeface="Calibri" panose="020F0502020204030204" pitchFamily="34" charset="0"/>
                <a:ea typeface="Calibri" panose="020F0502020204030204" pitchFamily="34" charset="0"/>
                <a:cs typeface="Arial" panose="020B0604020202020204" pitchFamily="34" charset="0"/>
              </a:rPr>
              <a:t>administratief, secretarieel en </a:t>
            </a:r>
            <a:r>
              <a:rPr lang="nl-NL" sz="1100" b="1" kern="100" dirty="0" err="1">
                <a:effectLst/>
                <a:latin typeface="Calibri" panose="020F0502020204030204" pitchFamily="34" charset="0"/>
                <a:ea typeface="Calibri" panose="020F0502020204030204" pitchFamily="34" charset="0"/>
                <a:cs typeface="Arial" panose="020B0604020202020204" pitchFamily="34" charset="0"/>
              </a:rPr>
              <a:t>hr</a:t>
            </a:r>
            <a:r>
              <a:rPr lang="nl-NL" sz="1100" b="1" kern="100" dirty="0">
                <a:effectLst/>
                <a:latin typeface="Calibri" panose="020F0502020204030204" pitchFamily="34" charset="0"/>
                <a:ea typeface="Calibri" panose="020F0502020204030204" pitchFamily="34" charset="0"/>
                <a:cs typeface="Arial" panose="020B0604020202020204" pitchFamily="34" charset="0"/>
              </a:rPr>
              <a:t> mbo</a:t>
            </a:r>
            <a:br>
              <a:rPr lang="nl-NL" sz="1100" b="1"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verzuimadviseur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campus </a:t>
            </a:r>
            <a:r>
              <a:rPr lang="nl-NL" sz="1100" kern="100" dirty="0" err="1">
                <a:effectLst/>
                <a:latin typeface="Calibri" panose="020F0502020204030204" pitchFamily="34" charset="0"/>
                <a:ea typeface="Calibri" panose="020F0502020204030204" pitchFamily="34" charset="0"/>
                <a:cs typeface="Arial" panose="020B0604020202020204" pitchFamily="34" charset="0"/>
              </a:rPr>
              <a:t>recruiter</a:t>
            </a:r>
            <a:r>
              <a:rPr lang="nl-NL" sz="1100" kern="100" dirty="0">
                <a:effectLst/>
                <a:latin typeface="Calibri" panose="020F0502020204030204" pitchFamily="34" charset="0"/>
                <a:ea typeface="Calibri" panose="020F0502020204030204" pitchFamily="34" charset="0"/>
                <a:cs typeface="Arial" panose="020B0604020202020204" pitchFamily="34" charset="0"/>
              </a:rPr>
              <a:t>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en-US" sz="1100" kern="100" dirty="0" err="1">
                <a:effectLst/>
                <a:latin typeface="Calibri" panose="020F0502020204030204" pitchFamily="34" charset="0"/>
                <a:ea typeface="Calibri" panose="020F0502020204030204" pitchFamily="34" charset="0"/>
                <a:cs typeface="Arial" panose="020B0604020202020204" pitchFamily="34" charset="0"/>
              </a:rPr>
              <a:t>hr-adviseur</a:t>
            </a:r>
            <a:r>
              <a:rPr lang="en-US" sz="1100" kern="100" dirty="0">
                <a:effectLst/>
                <a:latin typeface="Calibri" panose="020F0502020204030204" pitchFamily="34" charset="0"/>
                <a:ea typeface="Calibri" panose="020F0502020204030204" pitchFamily="34" charset="0"/>
                <a:cs typeface="Arial" panose="020B0604020202020204" pitchFamily="34" charset="0"/>
              </a:rPr>
              <a:t> / </a:t>
            </a:r>
            <a:r>
              <a:rPr lang="en-US" sz="1100" kern="100" dirty="0" err="1">
                <a:effectLst/>
                <a:latin typeface="Calibri" panose="020F0502020204030204" pitchFamily="34" charset="0"/>
                <a:ea typeface="Calibri" panose="020F0502020204030204" pitchFamily="34" charset="0"/>
                <a:cs typeface="Arial" panose="020B0604020202020204" pitchFamily="34" charset="0"/>
              </a:rPr>
              <a:t>hr</a:t>
            </a:r>
            <a:r>
              <a:rPr lang="en-US" sz="1100" kern="100" dirty="0">
                <a:effectLst/>
                <a:latin typeface="Calibri" panose="020F0502020204030204" pitchFamily="34" charset="0"/>
                <a:ea typeface="Calibri" panose="020F0502020204030204" pitchFamily="34" charset="0"/>
                <a:cs typeface="Arial" panose="020B0604020202020204" pitchFamily="34" charset="0"/>
              </a:rPr>
              <a:t> business partner</a:t>
            </a:r>
            <a:r>
              <a:rPr lang="nl-NL" sz="1100" kern="100" dirty="0">
                <a:effectLst/>
                <a:latin typeface="Calibri" panose="020F0502020204030204" pitchFamily="34" charset="0"/>
                <a:ea typeface="Calibri" panose="020F0502020204030204" pitchFamily="34" charset="0"/>
                <a:cs typeface="Arial" panose="020B0604020202020204" pitchFamily="34" charset="0"/>
              </a:rPr>
              <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b="1" kern="100" dirty="0">
                <a:effectLst/>
                <a:latin typeface="Calibri" panose="020F0502020204030204" pitchFamily="34" charset="0"/>
                <a:ea typeface="Calibri" panose="020F0502020204030204" pitchFamily="34" charset="0"/>
                <a:cs typeface="Arial" panose="020B0604020202020204" pitchFamily="34" charset="0"/>
              </a:rPr>
              <a:t>agrarisch &amp; groen</a:t>
            </a:r>
            <a:r>
              <a:rPr lang="nl-NL" sz="1100" kern="100" dirty="0">
                <a:effectLst/>
                <a:latin typeface="Calibri" panose="020F0502020204030204" pitchFamily="34" charset="0"/>
                <a:ea typeface="Calibri" panose="020F0502020204030204" pitchFamily="34" charset="0"/>
                <a:cs typeface="Arial" panose="020B0604020202020204" pitchFamily="34" charset="0"/>
              </a:rPr>
              <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hovenier / medewerker groen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voorman / projectleider groenvoorziening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maaimachinist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analyse, onderzoek &amp; ontwikkeling</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kam coördinator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adviseur duurzaamheid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business analist &amp; -consultant</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b="1" kern="100" dirty="0">
                <a:effectLst/>
                <a:latin typeface="Calibri" panose="020F0502020204030204" pitchFamily="34" charset="0"/>
                <a:ea typeface="Calibri" panose="020F0502020204030204" pitchFamily="34" charset="0"/>
                <a:cs typeface="Arial" panose="020B0604020202020204" pitchFamily="34" charset="0"/>
              </a:rPr>
              <a:t>bouw</a:t>
            </a:r>
            <a:r>
              <a:rPr lang="nl-NL" sz="1100" kern="100" dirty="0">
                <a:effectLst/>
                <a:latin typeface="Calibri" panose="020F0502020204030204" pitchFamily="34" charset="0"/>
                <a:ea typeface="Calibri" panose="020F0502020204030204" pitchFamily="34" charset="0"/>
                <a:cs typeface="Arial" panose="020B0604020202020204" pitchFamily="34" charset="0"/>
              </a:rPr>
              <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monteur installatietechniek</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schilder</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projectleider nieuwbouw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b="1" kern="100" dirty="0">
                <a:effectLst/>
                <a:latin typeface="Calibri" panose="020F0502020204030204" pitchFamily="34" charset="0"/>
                <a:ea typeface="Calibri" panose="020F0502020204030204" pitchFamily="34" charset="0"/>
                <a:cs typeface="Arial" panose="020B0604020202020204" pitchFamily="34" charset="0"/>
              </a:rPr>
              <a:t>financieel</a:t>
            </a:r>
            <a:r>
              <a:rPr lang="nl-NL" sz="1100" kern="100" dirty="0">
                <a:effectLst/>
                <a:latin typeface="Calibri" panose="020F0502020204030204" pitchFamily="34" charset="0"/>
                <a:ea typeface="Calibri" panose="020F0502020204030204" pitchFamily="34" charset="0"/>
                <a:cs typeface="Arial" panose="020B0604020202020204" pitchFamily="34" charset="0"/>
              </a:rPr>
              <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risk </a:t>
            </a:r>
            <a:r>
              <a:rPr lang="nl-NL" sz="1100" kern="100" dirty="0" err="1">
                <a:effectLst/>
                <a:latin typeface="Calibri" panose="020F0502020204030204" pitchFamily="34" charset="0"/>
                <a:ea typeface="Calibri" panose="020F0502020204030204" pitchFamily="34" charset="0"/>
                <a:cs typeface="Arial" panose="020B0604020202020204" pitchFamily="34" charset="0"/>
              </a:rPr>
              <a:t>analyst</a:t>
            </a:r>
            <a:r>
              <a:rPr lang="nl-NL" sz="1100" kern="100" dirty="0">
                <a:effectLst/>
                <a:latin typeface="Calibri" panose="020F0502020204030204" pitchFamily="34" charset="0"/>
                <a:ea typeface="Calibri" panose="020F0502020204030204" pitchFamily="34" charset="0"/>
                <a:cs typeface="Arial" panose="020B0604020202020204" pitchFamily="34" charset="0"/>
              </a:rPr>
              <a:t>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salarisadministrateur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financieel-administratief medewerker</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horeca &amp; recreatie</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horecamanager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chef-kok</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medewerker restaurant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b="1" kern="100" dirty="0" err="1">
                <a:effectLst/>
                <a:latin typeface="Calibri" panose="020F0502020204030204" pitchFamily="34" charset="0"/>
                <a:ea typeface="Calibri" panose="020F0502020204030204" pitchFamily="34" charset="0"/>
                <a:cs typeface="Arial" panose="020B0604020202020204" pitchFamily="34" charset="0"/>
              </a:rPr>
              <a:t>ict</a:t>
            </a:r>
            <a:r>
              <a:rPr lang="nl-NL" sz="1100" kern="100" dirty="0">
                <a:effectLst/>
                <a:latin typeface="Calibri" panose="020F0502020204030204" pitchFamily="34" charset="0"/>
                <a:ea typeface="Calibri" panose="020F0502020204030204" pitchFamily="34" charset="0"/>
                <a:cs typeface="Arial" panose="020B0604020202020204" pitchFamily="34" charset="0"/>
              </a:rPr>
              <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err="1">
                <a:effectLst/>
                <a:latin typeface="Calibri" panose="020F0502020204030204" pitchFamily="34" charset="0"/>
                <a:ea typeface="Calibri" panose="020F0502020204030204" pitchFamily="34" charset="0"/>
                <a:cs typeface="Arial" panose="020B0604020202020204" pitchFamily="34" charset="0"/>
              </a:rPr>
              <a:t>cloud</a:t>
            </a:r>
            <a:r>
              <a:rPr lang="nl-NL" sz="1100" kern="100" dirty="0">
                <a:effectLst/>
                <a:latin typeface="Calibri" panose="020F0502020204030204" pitchFamily="34" charset="0"/>
                <a:ea typeface="Calibri" panose="020F0502020204030204" pitchFamily="34" charset="0"/>
                <a:cs typeface="Arial" panose="020B0604020202020204" pitchFamily="34" charset="0"/>
              </a:rPr>
              <a:t> engineer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err="1">
                <a:effectLst/>
                <a:latin typeface="Calibri" panose="020F0502020204030204" pitchFamily="34" charset="0"/>
                <a:ea typeface="Calibri" panose="020F0502020204030204" pitchFamily="34" charset="0"/>
                <a:cs typeface="Arial" panose="020B0604020202020204" pitchFamily="34" charset="0"/>
              </a:rPr>
              <a:t>embedded</a:t>
            </a:r>
            <a:r>
              <a:rPr lang="nl-NL" sz="1100" kern="100" dirty="0">
                <a:effectLst/>
                <a:latin typeface="Calibri" panose="020F0502020204030204" pitchFamily="34" charset="0"/>
                <a:ea typeface="Calibri" panose="020F0502020204030204" pitchFamily="34" charset="0"/>
                <a:cs typeface="Arial" panose="020B0604020202020204" pitchFamily="34" charset="0"/>
              </a:rPr>
              <a:t> software engineer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.net </a:t>
            </a:r>
            <a:r>
              <a:rPr lang="nl-NL" sz="1100" kern="100" dirty="0" err="1">
                <a:effectLst/>
                <a:latin typeface="Calibri" panose="020F0502020204030204" pitchFamily="34" charset="0"/>
                <a:ea typeface="Calibri" panose="020F0502020204030204" pitchFamily="34" charset="0"/>
                <a:cs typeface="Arial" panose="020B0604020202020204" pitchFamily="34" charset="0"/>
              </a:rPr>
              <a:t>developer</a:t>
            </a:r>
            <a:r>
              <a:rPr lang="nl-NL" sz="1100" kern="100" dirty="0">
                <a:effectLst/>
                <a:latin typeface="Calibri" panose="020F0502020204030204" pitchFamily="34" charset="0"/>
                <a:ea typeface="Calibri" panose="020F0502020204030204" pitchFamily="34" charset="0"/>
                <a:cs typeface="Arial" panose="020B0604020202020204" pitchFamily="34" charset="0"/>
              </a:rPr>
              <a:t>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 </a:t>
            </a:r>
            <a:br>
              <a:rPr lang="nl-NL" sz="1100" kern="100" dirty="0">
                <a:effectLst/>
                <a:latin typeface="Calibri" panose="020F0502020204030204" pitchFamily="34" charset="0"/>
                <a:ea typeface="Calibri" panose="020F0502020204030204" pitchFamily="34" charset="0"/>
                <a:cs typeface="Arial" panose="020B0604020202020204" pitchFamily="34" charset="0"/>
              </a:rPr>
            </a:br>
            <a:endParaRPr lang="nl-NL" sz="1100" dirty="0">
              <a:latin typeface="+mn-lt"/>
              <a:ea typeface="+mn-ea"/>
              <a:cs typeface="+mn-cs"/>
            </a:endParaRPr>
          </a:p>
        </p:txBody>
      </p:sp>
      <p:sp>
        <p:nvSpPr>
          <p:cNvPr id="24" name="Oval 23">
            <a:extLst>
              <a:ext uri="{FF2B5EF4-FFF2-40B4-BE49-F238E27FC236}">
                <a16:creationId xmlns:a16="http://schemas.microsoft.com/office/drawing/2014/main" xmlns="" id="{4DE0FBC4-76C2-4FA1-A14B-AF5A773FF0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80694" y="3174440"/>
            <a:ext cx="530750" cy="530750"/>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xmlns="" id="{B5C5D707-0833-44B6-B2CE-4194204299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99638" y="3928897"/>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kstvak 4">
            <a:extLst>
              <a:ext uri="{FF2B5EF4-FFF2-40B4-BE49-F238E27FC236}">
                <a16:creationId xmlns:a16="http://schemas.microsoft.com/office/drawing/2014/main" xmlns="" id="{D4A78B8F-C1CD-A1A3-06A4-3122E4253A06}"/>
              </a:ext>
            </a:extLst>
          </p:cNvPr>
          <p:cNvSpPr txBox="1"/>
          <p:nvPr/>
        </p:nvSpPr>
        <p:spPr>
          <a:xfrm>
            <a:off x="5446929" y="1272453"/>
            <a:ext cx="6848469" cy="1569660"/>
          </a:xfrm>
          <a:prstGeom prst="rect">
            <a:avLst/>
          </a:prstGeom>
          <a:noFill/>
        </p:spPr>
        <p:txBody>
          <a:bodyPr wrap="square">
            <a:spAutoFit/>
          </a:bodyPr>
          <a:lstStyle/>
          <a:p>
            <a:r>
              <a:rPr lang="nl-NL" sz="4800" kern="100" dirty="0">
                <a:latin typeface="+mj-lt"/>
                <a:ea typeface="Calibri" panose="020F0502020204030204" pitchFamily="34" charset="0"/>
                <a:cs typeface="Arial" panose="020B0604020202020204" pitchFamily="34" charset="0"/>
              </a:rPr>
              <a:t>D</a:t>
            </a:r>
            <a:r>
              <a:rPr lang="nl-NL" sz="4800" kern="100" dirty="0">
                <a:effectLst/>
                <a:latin typeface="+mj-lt"/>
                <a:ea typeface="Calibri" panose="020F0502020204030204" pitchFamily="34" charset="0"/>
                <a:cs typeface="Arial" panose="020B0604020202020204" pitchFamily="34" charset="0"/>
              </a:rPr>
              <a:t>e top 45 meest kansrijke beroepen 2023 </a:t>
            </a:r>
            <a:endParaRPr lang="nl-NL" sz="4800" dirty="0">
              <a:latin typeface="+mj-lt"/>
            </a:endParaRPr>
          </a:p>
        </p:txBody>
      </p:sp>
      <p:pic>
        <p:nvPicPr>
          <p:cNvPr id="6" name="Picture 6" descr="Studiekeuze Bootcamp">
            <a:extLst>
              <a:ext uri="{FF2B5EF4-FFF2-40B4-BE49-F238E27FC236}">
                <a16:creationId xmlns:a16="http://schemas.microsoft.com/office/drawing/2014/main" xmlns="" id="{57138947-7614-B607-41F0-17F8F02014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500" y="138145"/>
            <a:ext cx="1433970" cy="9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88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02E612C7-B066-4023-9D0A-7C54D1E330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29661" y="824803"/>
            <a:ext cx="4656699" cy="6427902"/>
          </a:xfrm>
        </p:spPr>
        <p:txBody>
          <a:bodyPr anchor="b">
            <a:noAutofit/>
          </a:bodyPr>
          <a:lstStyle/>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Arial" panose="020B0604020202020204" pitchFamily="34" charset="0"/>
              </a:rPr>
              <a:t>onderwijs</a:t>
            </a:r>
            <a:r>
              <a:rPr lang="nl-NL" sz="1100" kern="100" dirty="0">
                <a:effectLst/>
                <a:latin typeface="Calibri" panose="020F0502020204030204" pitchFamily="34" charset="0"/>
                <a:ea typeface="Calibri" panose="020F0502020204030204" pitchFamily="34" charset="0"/>
                <a:cs typeface="Arial" panose="020B0604020202020204" pitchFamily="34" charset="0"/>
              </a:rPr>
              <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docent n2t (</a:t>
            </a:r>
            <a:r>
              <a:rPr lang="nl-NL" sz="1100" kern="100" dirty="0" err="1">
                <a:effectLst/>
                <a:latin typeface="Calibri" panose="020F0502020204030204" pitchFamily="34" charset="0"/>
                <a:ea typeface="Calibri" panose="020F0502020204030204" pitchFamily="34" charset="0"/>
                <a:cs typeface="Arial" panose="020B0604020202020204" pitchFamily="34" charset="0"/>
              </a:rPr>
              <a:t>nederlands</a:t>
            </a:r>
            <a:r>
              <a:rPr lang="nl-NL" sz="1100" kern="100" dirty="0">
                <a:effectLst/>
                <a:latin typeface="Calibri" panose="020F0502020204030204" pitchFamily="34" charset="0"/>
                <a:ea typeface="Calibri" panose="020F0502020204030204" pitchFamily="34" charset="0"/>
                <a:cs typeface="Arial" panose="020B0604020202020204" pitchFamily="34" charset="0"/>
              </a:rPr>
              <a:t> 2e taal)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docent wiskunde</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groepsleerkracht (basisonderwijs)</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b="1" kern="100" dirty="0">
                <a:effectLst/>
                <a:latin typeface="Calibri" panose="020F0502020204030204" pitchFamily="34" charset="0"/>
                <a:ea typeface="Calibri" panose="020F0502020204030204" pitchFamily="34" charset="0"/>
                <a:cs typeface="Arial" panose="020B0604020202020204" pitchFamily="34" charset="0"/>
              </a:rPr>
              <a:t>openbaar bestuur, rechtspraak &amp; veiligheid</a:t>
            </a:r>
            <a:r>
              <a:rPr lang="nl-NL" sz="1100" kern="100" dirty="0">
                <a:effectLst/>
                <a:latin typeface="Calibri" panose="020F0502020204030204" pitchFamily="34" charset="0"/>
                <a:ea typeface="Calibri" panose="020F0502020204030204" pitchFamily="34" charset="0"/>
                <a:cs typeface="Arial" panose="020B0604020202020204" pitchFamily="34" charset="0"/>
              </a:rPr>
              <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boa/handhaver openbare ruimte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beleidsadviseur (o.a. ruimtelijke ordening, sociaal domein)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jurist (bestuursrecht, bedrijfsrecht)</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b="1" kern="100" dirty="0">
                <a:effectLst/>
                <a:latin typeface="Calibri" panose="020F0502020204030204" pitchFamily="34" charset="0"/>
                <a:ea typeface="Calibri" panose="020F0502020204030204" pitchFamily="34" charset="0"/>
                <a:cs typeface="Arial" panose="020B0604020202020204" pitchFamily="34" charset="0"/>
              </a:rPr>
              <a:t>techniek</a:t>
            </a:r>
            <a:r>
              <a:rPr lang="nl-NL" sz="1100" kern="100" dirty="0">
                <a:effectLst/>
                <a:latin typeface="Calibri" panose="020F0502020204030204" pitchFamily="34" charset="0"/>
                <a:ea typeface="Calibri" panose="020F0502020204030204" pitchFamily="34" charset="0"/>
                <a:cs typeface="Arial" panose="020B0604020202020204" pitchFamily="34" charset="0"/>
              </a:rPr>
              <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monteur zonnepanelen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beveiligingsmonteur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err="1">
                <a:effectLst/>
                <a:latin typeface="Calibri" panose="020F0502020204030204" pitchFamily="34" charset="0"/>
                <a:ea typeface="Calibri" panose="020F0502020204030204" pitchFamily="34" charset="0"/>
                <a:cs typeface="Arial" panose="020B0604020202020204" pitchFamily="34" charset="0"/>
              </a:rPr>
              <a:t>mechanical</a:t>
            </a:r>
            <a:r>
              <a:rPr lang="nl-NL" sz="1100" kern="100" dirty="0">
                <a:effectLst/>
                <a:latin typeface="Calibri" panose="020F0502020204030204" pitchFamily="34" charset="0"/>
                <a:ea typeface="Calibri" panose="020F0502020204030204" pitchFamily="34" charset="0"/>
                <a:cs typeface="Arial" panose="020B0604020202020204" pitchFamily="34" charset="0"/>
              </a:rPr>
              <a:t> engineer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b="1" kern="100" dirty="0">
                <a:effectLst/>
                <a:latin typeface="Calibri" panose="020F0502020204030204" pitchFamily="34" charset="0"/>
                <a:ea typeface="Calibri" panose="020F0502020204030204" pitchFamily="34" charset="0"/>
                <a:cs typeface="Arial" panose="020B0604020202020204" pitchFamily="34" charset="0"/>
              </a:rPr>
              <a:t>transport &amp; logistiek</a:t>
            </a:r>
            <a:r>
              <a:rPr lang="nl-NL" sz="1100" kern="100" dirty="0">
                <a:effectLst/>
                <a:latin typeface="Calibri" panose="020F0502020204030204" pitchFamily="34" charset="0"/>
                <a:ea typeface="Calibri" panose="020F0502020204030204" pitchFamily="34" charset="0"/>
                <a:cs typeface="Arial" panose="020B0604020202020204" pitchFamily="34" charset="0"/>
              </a:rPr>
              <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teamleider logistiek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vrachtwagenchauffeur</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logistiek operator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b="1" kern="100" dirty="0">
                <a:effectLst/>
                <a:latin typeface="Calibri" panose="020F0502020204030204" pitchFamily="34" charset="0"/>
                <a:ea typeface="Calibri" panose="020F0502020204030204" pitchFamily="34" charset="0"/>
                <a:cs typeface="Arial" panose="020B0604020202020204" pitchFamily="34" charset="0"/>
              </a:rPr>
              <a:t>verkoop, marketing &amp; communicatie</a:t>
            </a:r>
            <a:r>
              <a:rPr lang="nl-NL" sz="1100" kern="100" dirty="0">
                <a:effectLst/>
                <a:latin typeface="Calibri" panose="020F0502020204030204" pitchFamily="34" charset="0"/>
                <a:ea typeface="Calibri" panose="020F0502020204030204" pitchFamily="34" charset="0"/>
                <a:cs typeface="Arial" panose="020B0604020202020204" pitchFamily="34" charset="0"/>
              </a:rPr>
              <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commercieel technisch adviseur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accountmanager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inkoopadviseur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b="1" kern="100" dirty="0">
                <a:effectLst/>
                <a:latin typeface="Calibri" panose="020F0502020204030204" pitchFamily="34" charset="0"/>
                <a:ea typeface="Calibri" panose="020F0502020204030204" pitchFamily="34" charset="0"/>
                <a:cs typeface="Arial" panose="020B0604020202020204" pitchFamily="34" charset="0"/>
              </a:rPr>
              <a:t>welzijn</a:t>
            </a:r>
            <a:r>
              <a:rPr lang="nl-NL" sz="1100" kern="100" dirty="0">
                <a:effectLst/>
                <a:latin typeface="Calibri" panose="020F0502020204030204" pitchFamily="34" charset="0"/>
                <a:ea typeface="Calibri" panose="020F0502020204030204" pitchFamily="34" charset="0"/>
                <a:cs typeface="Arial" panose="020B0604020202020204" pitchFamily="34" charset="0"/>
              </a:rPr>
              <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persoonlijk begeleider</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schuldhulpverlener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pedagogisch medewerker kinderopvang</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b="1" kern="100" dirty="0">
                <a:effectLst/>
                <a:latin typeface="Calibri" panose="020F0502020204030204" pitchFamily="34" charset="0"/>
                <a:ea typeface="Calibri" panose="020F0502020204030204" pitchFamily="34" charset="0"/>
                <a:cs typeface="Arial" panose="020B0604020202020204" pitchFamily="34" charset="0"/>
              </a:rPr>
              <a:t>zorg</a:t>
            </a:r>
            <a:r>
              <a:rPr lang="nl-NL" sz="1100" kern="100" dirty="0">
                <a:effectLst/>
                <a:latin typeface="Calibri" panose="020F0502020204030204" pitchFamily="34" charset="0"/>
                <a:ea typeface="Calibri" panose="020F0502020204030204" pitchFamily="34" charset="0"/>
                <a:cs typeface="Arial" panose="020B0604020202020204" pitchFamily="34" charset="0"/>
              </a:rPr>
              <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gespecialiseerd verpleegkundige (o.a. spoedeisende hulp, ambulance, dialyse)</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apothekersassistent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opticien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b="1" kern="100" dirty="0">
                <a:effectLst/>
                <a:latin typeface="Calibri" panose="020F0502020204030204" pitchFamily="34" charset="0"/>
                <a:ea typeface="Calibri" panose="020F0502020204030204" pitchFamily="34" charset="0"/>
                <a:cs typeface="Arial" panose="020B0604020202020204" pitchFamily="34" charset="0"/>
              </a:rPr>
              <a:t>klantadvies</a:t>
            </a:r>
            <a:r>
              <a:rPr lang="nl-NL" sz="1100" kern="100" dirty="0">
                <a:effectLst/>
                <a:latin typeface="Calibri" panose="020F0502020204030204" pitchFamily="34" charset="0"/>
                <a:ea typeface="Calibri" panose="020F0502020204030204" pitchFamily="34" charset="0"/>
                <a:cs typeface="Arial" panose="020B0604020202020204" pitchFamily="34" charset="0"/>
              </a:rPr>
              <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accountmanager binnendienst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medewerker burgerzaken (n)</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err="1">
                <a:effectLst/>
                <a:latin typeface="Calibri" panose="020F0502020204030204" pitchFamily="34" charset="0"/>
                <a:ea typeface="Calibri" panose="020F0502020204030204" pitchFamily="34" charset="0"/>
                <a:cs typeface="Arial" panose="020B0604020202020204" pitchFamily="34" charset="0"/>
              </a:rPr>
              <a:t>ict</a:t>
            </a:r>
            <a:r>
              <a:rPr lang="nl-NL" sz="1100" kern="100" dirty="0">
                <a:effectLst/>
                <a:latin typeface="Calibri" panose="020F0502020204030204" pitchFamily="34" charset="0"/>
                <a:ea typeface="Calibri" panose="020F0502020204030204" pitchFamily="34" charset="0"/>
                <a:cs typeface="Arial" panose="020B0604020202020204" pitchFamily="34" charset="0"/>
              </a:rPr>
              <a:t> support medewerker</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onderwijs</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100" kern="100" dirty="0">
                <a:effectLst/>
                <a:latin typeface="Calibri" panose="020F0502020204030204" pitchFamily="34" charset="0"/>
                <a:ea typeface="Calibri" panose="020F0502020204030204" pitchFamily="34" charset="0"/>
                <a:cs typeface="Arial" panose="020B0604020202020204" pitchFamily="34" charset="0"/>
              </a:rPr>
              <a:t/>
            </a:r>
            <a:br>
              <a:rPr lang="nl-NL" sz="1100" kern="100" dirty="0">
                <a:effectLst/>
                <a:latin typeface="Calibri" panose="020F0502020204030204" pitchFamily="34" charset="0"/>
                <a:ea typeface="Calibri" panose="020F0502020204030204" pitchFamily="34" charset="0"/>
                <a:cs typeface="Arial" panose="020B0604020202020204" pitchFamily="34" charset="0"/>
              </a:rPr>
            </a:br>
            <a:r>
              <a:rPr lang="nl-NL" sz="1000" kern="100" dirty="0">
                <a:effectLst/>
                <a:latin typeface="Calibri" panose="020F0502020204030204" pitchFamily="34" charset="0"/>
                <a:ea typeface="Calibri" panose="020F0502020204030204" pitchFamily="34" charset="0"/>
                <a:cs typeface="Arial" panose="020B0604020202020204" pitchFamily="34" charset="0"/>
              </a:rPr>
              <a:t> </a:t>
            </a:r>
            <a:br>
              <a:rPr lang="nl-NL" sz="1000" kern="100" dirty="0">
                <a:effectLst/>
                <a:latin typeface="Calibri" panose="020F0502020204030204" pitchFamily="34" charset="0"/>
                <a:ea typeface="Calibri" panose="020F0502020204030204" pitchFamily="34" charset="0"/>
                <a:cs typeface="Arial" panose="020B0604020202020204" pitchFamily="34" charset="0"/>
              </a:rPr>
            </a:br>
            <a:endParaRPr lang="nl-NL" sz="1000" dirty="0">
              <a:latin typeface="+mn-lt"/>
              <a:ea typeface="+mn-ea"/>
              <a:cs typeface="+mn-cs"/>
            </a:endParaRPr>
          </a:p>
        </p:txBody>
      </p:sp>
      <p:sp>
        <p:nvSpPr>
          <p:cNvPr id="24" name="Oval 23">
            <a:extLst>
              <a:ext uri="{FF2B5EF4-FFF2-40B4-BE49-F238E27FC236}">
                <a16:creationId xmlns:a16="http://schemas.microsoft.com/office/drawing/2014/main" xmlns="" id="{4DE0FBC4-76C2-4FA1-A14B-AF5A773FF0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80694" y="3174440"/>
            <a:ext cx="530750" cy="530750"/>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xmlns="" id="{B5C5D707-0833-44B6-B2CE-4194204299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99638" y="3928897"/>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6" descr="Studiekeuze Bootcamp">
            <a:extLst>
              <a:ext uri="{FF2B5EF4-FFF2-40B4-BE49-F238E27FC236}">
                <a16:creationId xmlns:a16="http://schemas.microsoft.com/office/drawing/2014/main" xmlns="" id="{4CCF4F90-4D3C-1AD4-BD08-1D73497CBC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13" y="0"/>
            <a:ext cx="1519202" cy="105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73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Competenties van de toekomst</a:t>
            </a:r>
            <a:endParaRPr lang="nl-NL" dirty="0"/>
          </a:p>
        </p:txBody>
      </p:sp>
      <p:pic>
        <p:nvPicPr>
          <p:cNvPr id="4" name="Content Placeholder 3"/>
          <p:cNvPicPr>
            <a:picLocks noGrp="1" noChangeAspect="1"/>
          </p:cNvPicPr>
          <p:nvPr>
            <p:ph idx="1"/>
          </p:nvPr>
        </p:nvPicPr>
        <p:blipFill>
          <a:blip r:embed="rId2"/>
          <a:stretch>
            <a:fillRect/>
          </a:stretch>
        </p:blipFill>
        <p:spPr>
          <a:xfrm>
            <a:off x="2011680" y="1825624"/>
            <a:ext cx="7034177" cy="5188061"/>
          </a:xfrm>
          <a:prstGeom prst="rect">
            <a:avLst/>
          </a:prstGeom>
        </p:spPr>
      </p:pic>
    </p:spTree>
    <p:extLst>
      <p:ext uri="{BB962C8B-B14F-4D97-AF65-F5344CB8AC3E}">
        <p14:creationId xmlns:p14="http://schemas.microsoft.com/office/powerpoint/2010/main" val="99690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Skills van de toekomst </a:t>
            </a:r>
            <a:endParaRPr lang="nl-NL" dirty="0"/>
          </a:p>
        </p:txBody>
      </p:sp>
      <p:pic>
        <p:nvPicPr>
          <p:cNvPr id="4" name="Content Placeholder 3"/>
          <p:cNvPicPr>
            <a:picLocks noGrp="1" noChangeAspect="1"/>
          </p:cNvPicPr>
          <p:nvPr>
            <p:ph idx="1"/>
          </p:nvPr>
        </p:nvPicPr>
        <p:blipFill>
          <a:blip r:embed="rId2"/>
          <a:stretch>
            <a:fillRect/>
          </a:stretch>
        </p:blipFill>
        <p:spPr>
          <a:xfrm>
            <a:off x="1353312" y="1690688"/>
            <a:ext cx="8358498" cy="4977408"/>
          </a:xfrm>
          <a:prstGeom prst="rect">
            <a:avLst/>
          </a:prstGeom>
        </p:spPr>
      </p:pic>
    </p:spTree>
    <p:extLst>
      <p:ext uri="{BB962C8B-B14F-4D97-AF65-F5344CB8AC3E}">
        <p14:creationId xmlns:p14="http://schemas.microsoft.com/office/powerpoint/2010/main" val="3234401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02E612C7-B066-4023-9D0A-7C54D1E330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7493" y="1102748"/>
            <a:ext cx="5328507" cy="1602810"/>
          </a:xfrm>
        </p:spPr>
        <p:txBody>
          <a:bodyPr anchor="b">
            <a:normAutofit/>
          </a:bodyPr>
          <a:lstStyle/>
          <a:p>
            <a:r>
              <a:rPr lang="nl-NL" sz="4800" dirty="0">
                <a:solidFill>
                  <a:schemeClr val="tx1">
                    <a:lumMod val="85000"/>
                    <a:lumOff val="15000"/>
                  </a:schemeClr>
                </a:solidFill>
              </a:rPr>
              <a:t>Vragen?</a:t>
            </a:r>
          </a:p>
        </p:txBody>
      </p:sp>
      <p:sp>
        <p:nvSpPr>
          <p:cNvPr id="14" name="Freeform: Shape 13">
            <a:extLst>
              <a:ext uri="{FF2B5EF4-FFF2-40B4-BE49-F238E27FC236}">
                <a16:creationId xmlns:a16="http://schemas.microsoft.com/office/drawing/2014/main" xmlns="" id="{CE87234F-8712-49A7-8442-B24A2E80BE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34789" y="0"/>
            <a:ext cx="3057210" cy="6858000"/>
          </a:xfrm>
          <a:custGeom>
            <a:avLst/>
            <a:gdLst>
              <a:gd name="connsiteX0" fmla="*/ 0 w 3057210"/>
              <a:gd name="connsiteY0" fmla="*/ 0 h 6858000"/>
              <a:gd name="connsiteX1" fmla="*/ 3057210 w 3057210"/>
              <a:gd name="connsiteY1" fmla="*/ 0 h 6858000"/>
              <a:gd name="connsiteX2" fmla="*/ 3057210 w 3057210"/>
              <a:gd name="connsiteY2" fmla="*/ 6858000 h 6858000"/>
              <a:gd name="connsiteX3" fmla="*/ 1 w 3057210"/>
              <a:gd name="connsiteY3" fmla="*/ 6858000 h 6858000"/>
              <a:gd name="connsiteX4" fmla="*/ 4006 w 3057210"/>
              <a:gd name="connsiteY4" fmla="*/ 6854853 h 6858000"/>
              <a:gd name="connsiteX5" fmla="*/ 1619628 w 3057210"/>
              <a:gd name="connsiteY5" fmla="*/ 3429000 h 6858000"/>
              <a:gd name="connsiteX6" fmla="*/ 4006 w 3057210"/>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7210" h="6858000">
                <a:moveTo>
                  <a:pt x="0" y="0"/>
                </a:moveTo>
                <a:lnTo>
                  <a:pt x="3057210" y="0"/>
                </a:lnTo>
                <a:lnTo>
                  <a:pt x="3057210"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xmlns="" id="{7A8116EE-BB19-C43F-A2F4-30DA6F8BC0C9}"/>
              </a:ext>
            </a:extLst>
          </p:cNvPr>
          <p:cNvPicPr>
            <a:picLocks noChangeAspect="1"/>
          </p:cNvPicPr>
          <p:nvPr/>
        </p:nvPicPr>
        <p:blipFill>
          <a:blip r:embed="rId2"/>
          <a:stretch>
            <a:fillRect/>
          </a:stretch>
        </p:blipFill>
        <p:spPr>
          <a:xfrm>
            <a:off x="3140118" y="1531126"/>
            <a:ext cx="5596242" cy="37957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412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02E612C7-B066-4023-9D0A-7C54D1E330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xmlns="" id="{8040B6B5-D29B-587C-C1FD-76F798D37D15}"/>
              </a:ext>
            </a:extLst>
          </p:cNvPr>
          <p:cNvPicPr>
            <a:picLocks noChangeAspect="1"/>
          </p:cNvPicPr>
          <p:nvPr/>
        </p:nvPicPr>
        <p:blipFill>
          <a:blip r:embed="rId2"/>
          <a:stretch>
            <a:fillRect/>
          </a:stretch>
        </p:blipFill>
        <p:spPr>
          <a:xfrm>
            <a:off x="4775931" y="3005765"/>
            <a:ext cx="5057863" cy="283498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92958" y="488950"/>
            <a:ext cx="5328507" cy="4721705"/>
          </a:xfrm>
        </p:spPr>
        <p:txBody>
          <a:bodyPr anchor="b">
            <a:noAutofit/>
          </a:bodyPr>
          <a:lstStyle/>
          <a:p>
            <a:r>
              <a:rPr lang="nl-NL" sz="4800" b="0" i="0" dirty="0">
                <a:effectLst/>
              </a:rPr>
              <a:t>Inhoud</a:t>
            </a:r>
            <a:r>
              <a:rPr lang="nl-NL" sz="4800" b="0" i="0" dirty="0">
                <a:effectLst/>
                <a:latin typeface="+mn-lt"/>
              </a:rPr>
              <a:t/>
            </a:r>
            <a:br>
              <a:rPr lang="nl-NL" sz="4800" b="0" i="0" dirty="0">
                <a:effectLst/>
                <a:latin typeface="+mn-lt"/>
              </a:rPr>
            </a:br>
            <a:r>
              <a:rPr lang="nl-NL" sz="4800" b="0" i="0" dirty="0">
                <a:effectLst/>
                <a:latin typeface="+mn-lt"/>
              </a:rPr>
              <a:t/>
            </a:r>
            <a:br>
              <a:rPr lang="nl-NL" sz="4800" b="0" i="0" dirty="0">
                <a:effectLst/>
                <a:latin typeface="+mn-lt"/>
              </a:rPr>
            </a:br>
            <a:r>
              <a:rPr lang="nl-NL" sz="1800" b="0" i="0" dirty="0">
                <a:effectLst/>
                <a:latin typeface="+mn-lt"/>
              </a:rPr>
              <a:t>Sh 3   MBO opleidingen</a:t>
            </a:r>
            <a:br>
              <a:rPr lang="nl-NL" sz="1800" b="0" i="0" dirty="0">
                <a:effectLst/>
                <a:latin typeface="+mn-lt"/>
              </a:rPr>
            </a:br>
            <a:r>
              <a:rPr lang="nl-NL" sz="1800" b="0" i="0" dirty="0">
                <a:effectLst/>
                <a:latin typeface="+mn-lt"/>
              </a:rPr>
              <a:t>Sh 4   Beroepen</a:t>
            </a:r>
            <a:br>
              <a:rPr lang="nl-NL" sz="1800" b="0" i="0" dirty="0">
                <a:effectLst/>
                <a:latin typeface="+mn-lt"/>
              </a:rPr>
            </a:br>
            <a:r>
              <a:rPr lang="nl-NL" sz="1800" b="0" i="0" dirty="0">
                <a:effectLst/>
                <a:latin typeface="+mn-lt"/>
              </a:rPr>
              <a:t>Sh 5   HBO opleidingen</a:t>
            </a:r>
            <a:br>
              <a:rPr lang="nl-NL" sz="1800" b="0" i="0" dirty="0">
                <a:effectLst/>
                <a:latin typeface="+mn-lt"/>
              </a:rPr>
            </a:br>
            <a:r>
              <a:rPr lang="nl-NL" sz="1800" b="0" i="0" dirty="0">
                <a:effectLst/>
                <a:latin typeface="+mn-lt"/>
              </a:rPr>
              <a:t>Sh 6   Beroepen</a:t>
            </a:r>
            <a:br>
              <a:rPr lang="nl-NL" sz="1800" b="0" i="0" dirty="0">
                <a:effectLst/>
                <a:latin typeface="+mn-lt"/>
              </a:rPr>
            </a:br>
            <a:r>
              <a:rPr lang="nl-NL" sz="1800" b="0" i="0" dirty="0">
                <a:effectLst/>
                <a:latin typeface="+mn-lt"/>
              </a:rPr>
              <a:t>Sh 7   WO opleidingen</a:t>
            </a:r>
            <a:br>
              <a:rPr lang="nl-NL" sz="1800" b="0" i="0" dirty="0">
                <a:effectLst/>
                <a:latin typeface="+mn-lt"/>
              </a:rPr>
            </a:br>
            <a:r>
              <a:rPr lang="nl-NL" sz="1800" b="0" i="0" dirty="0">
                <a:effectLst/>
                <a:latin typeface="+mn-lt"/>
              </a:rPr>
              <a:t>Sh 8   Beroepen</a:t>
            </a:r>
            <a:br>
              <a:rPr lang="nl-NL" sz="1800" b="0" i="0" dirty="0">
                <a:effectLst/>
                <a:latin typeface="+mn-lt"/>
              </a:rPr>
            </a:br>
            <a:r>
              <a:rPr lang="nl-NL" sz="1800" b="0" i="0" dirty="0">
                <a:effectLst/>
                <a:latin typeface="+mn-lt"/>
              </a:rPr>
              <a:t>Sh 9   Stellingen</a:t>
            </a:r>
            <a:br>
              <a:rPr lang="nl-NL" sz="1800" b="0" i="0" dirty="0">
                <a:effectLst/>
                <a:latin typeface="+mn-lt"/>
              </a:rPr>
            </a:br>
            <a:r>
              <a:rPr lang="nl-NL" sz="1800" b="0" i="0" dirty="0">
                <a:effectLst/>
                <a:latin typeface="+mn-lt"/>
              </a:rPr>
              <a:t>Sh 10 Banen in opkomst </a:t>
            </a:r>
            <a:br>
              <a:rPr lang="nl-NL" sz="1800" b="0" i="0" dirty="0">
                <a:effectLst/>
                <a:latin typeface="+mn-lt"/>
              </a:rPr>
            </a:br>
            <a:r>
              <a:rPr lang="nl-NL" sz="1800" b="0" i="0" dirty="0">
                <a:effectLst/>
                <a:latin typeface="+mn-lt"/>
              </a:rPr>
              <a:t>Sh 11 Opleidingen</a:t>
            </a:r>
            <a:br>
              <a:rPr lang="nl-NL" sz="1800" b="0" i="0" dirty="0">
                <a:effectLst/>
                <a:latin typeface="+mn-lt"/>
              </a:rPr>
            </a:br>
            <a:r>
              <a:rPr lang="nl-NL" sz="1800" b="0" i="0" dirty="0">
                <a:effectLst/>
                <a:latin typeface="+mn-lt"/>
              </a:rPr>
              <a:t>Sh 12 &amp; 13 45 Meest kansrijke banen 2023</a:t>
            </a:r>
            <a:br>
              <a:rPr lang="nl-NL" sz="1800" b="0" i="0" dirty="0">
                <a:effectLst/>
                <a:latin typeface="+mn-lt"/>
              </a:rPr>
            </a:br>
            <a:r>
              <a:rPr lang="nl-NL" sz="1800" b="0" i="0" dirty="0">
                <a:effectLst/>
                <a:latin typeface="+mn-lt"/>
              </a:rPr>
              <a:t/>
            </a:r>
            <a:br>
              <a:rPr lang="nl-NL" sz="1800" b="0" i="0" dirty="0">
                <a:effectLst/>
                <a:latin typeface="+mn-lt"/>
              </a:rPr>
            </a:br>
            <a:endParaRPr lang="nl-NL" sz="4800" dirty="0">
              <a:solidFill>
                <a:schemeClr val="tx1">
                  <a:lumMod val="85000"/>
                  <a:lumOff val="15000"/>
                </a:schemeClr>
              </a:solidFill>
            </a:endParaRPr>
          </a:p>
        </p:txBody>
      </p:sp>
      <p:sp>
        <p:nvSpPr>
          <p:cNvPr id="14" name="Freeform: Shape 13">
            <a:extLst>
              <a:ext uri="{FF2B5EF4-FFF2-40B4-BE49-F238E27FC236}">
                <a16:creationId xmlns:a16="http://schemas.microsoft.com/office/drawing/2014/main" xmlns="" id="{CE87234F-8712-49A7-8442-B24A2E80BE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34789" y="0"/>
            <a:ext cx="3057210" cy="6858000"/>
          </a:xfrm>
          <a:custGeom>
            <a:avLst/>
            <a:gdLst>
              <a:gd name="connsiteX0" fmla="*/ 0 w 3057210"/>
              <a:gd name="connsiteY0" fmla="*/ 0 h 6858000"/>
              <a:gd name="connsiteX1" fmla="*/ 3057210 w 3057210"/>
              <a:gd name="connsiteY1" fmla="*/ 0 h 6858000"/>
              <a:gd name="connsiteX2" fmla="*/ 3057210 w 3057210"/>
              <a:gd name="connsiteY2" fmla="*/ 6858000 h 6858000"/>
              <a:gd name="connsiteX3" fmla="*/ 1 w 3057210"/>
              <a:gd name="connsiteY3" fmla="*/ 6858000 h 6858000"/>
              <a:gd name="connsiteX4" fmla="*/ 4006 w 3057210"/>
              <a:gd name="connsiteY4" fmla="*/ 6854853 h 6858000"/>
              <a:gd name="connsiteX5" fmla="*/ 1619628 w 3057210"/>
              <a:gd name="connsiteY5" fmla="*/ 3429000 h 6858000"/>
              <a:gd name="connsiteX6" fmla="*/ 4006 w 3057210"/>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7210" h="6858000">
                <a:moveTo>
                  <a:pt x="0" y="0"/>
                </a:moveTo>
                <a:lnTo>
                  <a:pt x="3057210" y="0"/>
                </a:lnTo>
                <a:lnTo>
                  <a:pt x="3057210"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3657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884769FE-1656-422F-86E1-8C1B16C27B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xmlns="" id="{CB249F6D-244F-494A-98B9-5CC7413C4F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xmlns="" id="{506C536E-6ECA-4211-AF8C-A2671C484D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xmlns="" id="{AEAA70EA-2201-4F5D-AF08-58CFF851CC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571840" y="1431042"/>
            <a:ext cx="4462376" cy="3995916"/>
          </a:xfrm>
        </p:spPr>
        <p:txBody>
          <a:bodyPr vert="horz" lIns="91440" tIns="45720" rIns="91440" bIns="45720" rtlCol="0" anchor="ctr">
            <a:normAutofit/>
          </a:bodyPr>
          <a:lstStyle/>
          <a:p>
            <a:r>
              <a:rPr lang="en-US" kern="1200" dirty="0">
                <a:solidFill>
                  <a:schemeClr val="tx1">
                    <a:lumMod val="95000"/>
                    <a:lumOff val="5000"/>
                  </a:schemeClr>
                </a:solidFill>
                <a:latin typeface="+mj-lt"/>
                <a:ea typeface="+mj-ea"/>
                <a:cs typeface="+mj-cs"/>
              </a:rPr>
              <a:t>MBO </a:t>
            </a:r>
            <a:r>
              <a:rPr lang="en-US" dirty="0" err="1">
                <a:solidFill>
                  <a:schemeClr val="tx1">
                    <a:lumMod val="95000"/>
                    <a:lumOff val="5000"/>
                  </a:schemeClr>
                </a:solidFill>
              </a:rPr>
              <a:t>opleidingen</a:t>
            </a:r>
            <a:r>
              <a:rPr lang="en-US" sz="2000" kern="1200" dirty="0">
                <a:solidFill>
                  <a:schemeClr val="tx1">
                    <a:lumMod val="95000"/>
                    <a:lumOff val="5000"/>
                  </a:schemeClr>
                </a:solidFill>
                <a:latin typeface="+mj-lt"/>
                <a:ea typeface="+mj-ea"/>
                <a:cs typeface="+mj-cs"/>
              </a:rPr>
              <a:t> in Nederland met </a:t>
            </a:r>
            <a:r>
              <a:rPr lang="en-US" sz="2000" kern="1200" dirty="0" err="1">
                <a:solidFill>
                  <a:schemeClr val="tx1">
                    <a:lumMod val="95000"/>
                    <a:lumOff val="5000"/>
                  </a:schemeClr>
                </a:solidFill>
                <a:latin typeface="+mj-lt"/>
                <a:ea typeface="+mj-ea"/>
                <a:cs typeface="+mj-cs"/>
              </a:rPr>
              <a:t>goede</a:t>
            </a:r>
            <a:r>
              <a:rPr lang="en-US" sz="2000" kern="1200" dirty="0">
                <a:solidFill>
                  <a:schemeClr val="tx1">
                    <a:lumMod val="95000"/>
                    <a:lumOff val="5000"/>
                  </a:schemeClr>
                </a:solidFill>
                <a:latin typeface="+mj-lt"/>
                <a:ea typeface="+mj-ea"/>
                <a:cs typeface="+mj-cs"/>
              </a:rPr>
              <a:t> </a:t>
            </a:r>
            <a:r>
              <a:rPr lang="en-US" sz="2000" kern="1200" dirty="0" err="1">
                <a:solidFill>
                  <a:schemeClr val="tx1">
                    <a:lumMod val="95000"/>
                    <a:lumOff val="5000"/>
                  </a:schemeClr>
                </a:solidFill>
                <a:latin typeface="+mj-lt"/>
                <a:ea typeface="+mj-ea"/>
                <a:cs typeface="+mj-cs"/>
              </a:rPr>
              <a:t>baankansen</a:t>
            </a:r>
            <a:endParaRPr lang="en-US" sz="2000" kern="1200" dirty="0">
              <a:solidFill>
                <a:schemeClr val="tx1">
                  <a:lumMod val="95000"/>
                  <a:lumOff val="5000"/>
                </a:schemeClr>
              </a:solidFill>
              <a:latin typeface="+mj-lt"/>
              <a:ea typeface="+mj-ea"/>
              <a:cs typeface="+mj-cs"/>
            </a:endParaRPr>
          </a:p>
        </p:txBody>
      </p:sp>
      <p:sp>
        <p:nvSpPr>
          <p:cNvPr id="6" name="Content Placeholder 5">
            <a:extLst>
              <a:ext uri="{FF2B5EF4-FFF2-40B4-BE49-F238E27FC236}">
                <a16:creationId xmlns:a16="http://schemas.microsoft.com/office/drawing/2014/main" xmlns="" id="{C9F6D3F9-C4A1-F6D5-61AA-A7FE1381A8F2}"/>
              </a:ext>
            </a:extLst>
          </p:cNvPr>
          <p:cNvSpPr>
            <a:spLocks noGrp="1"/>
          </p:cNvSpPr>
          <p:nvPr>
            <p:ph idx="1"/>
          </p:nvPr>
        </p:nvSpPr>
        <p:spPr>
          <a:xfrm>
            <a:off x="1525883" y="1657743"/>
            <a:ext cx="3927826" cy="3995916"/>
          </a:xfrm>
        </p:spPr>
        <p:txBody>
          <a:bodyPr vert="horz" lIns="91440" tIns="45720" rIns="91440" bIns="45720" rtlCol="0" anchor="ctr">
            <a:normAutofit/>
          </a:bodyPr>
          <a:lstStyle/>
          <a:p>
            <a:endParaRPr lang="en-US" sz="1800" dirty="0">
              <a:solidFill>
                <a:schemeClr val="tx1">
                  <a:lumMod val="85000"/>
                  <a:lumOff val="15000"/>
                </a:schemeClr>
              </a:solidFill>
            </a:endParaRPr>
          </a:p>
          <a:p>
            <a:endParaRPr lang="en-US" sz="1800" dirty="0">
              <a:solidFill>
                <a:schemeClr val="tx1">
                  <a:lumMod val="85000"/>
                  <a:lumOff val="15000"/>
                </a:schemeClr>
              </a:solidFill>
            </a:endParaRPr>
          </a:p>
        </p:txBody>
      </p:sp>
      <p:pic>
        <p:nvPicPr>
          <p:cNvPr id="7" name="Picture 6" descr="Studiekeuze Bootcamp">
            <a:extLst>
              <a:ext uri="{FF2B5EF4-FFF2-40B4-BE49-F238E27FC236}">
                <a16:creationId xmlns:a16="http://schemas.microsoft.com/office/drawing/2014/main" xmlns="" id="{A509D4EB-CB90-9555-1885-7CECE91793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830" y="118540"/>
            <a:ext cx="2106168" cy="146304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xmlns="" id="{AC8795C2-4918-93B6-0BB5-14663B43D4DD}"/>
              </a:ext>
            </a:extLst>
          </p:cNvPr>
          <p:cNvSpPr txBox="1"/>
          <p:nvPr/>
        </p:nvSpPr>
        <p:spPr>
          <a:xfrm>
            <a:off x="1010810" y="1830785"/>
            <a:ext cx="6094902" cy="3416320"/>
          </a:xfrm>
          <a:prstGeom prst="rect">
            <a:avLst/>
          </a:prstGeom>
          <a:noFill/>
        </p:spPr>
        <p:txBody>
          <a:bodyPr wrap="square">
            <a:spAutoFit/>
          </a:bodyPr>
          <a:lstStyle/>
          <a:p>
            <a:pPr algn="l">
              <a:buFont typeface="+mj-lt"/>
              <a:buAutoNum type="arabicPeriod"/>
            </a:pPr>
            <a:r>
              <a:rPr lang="nl-NL" b="0" i="0" dirty="0">
                <a:solidFill>
                  <a:srgbClr val="222222"/>
                </a:solidFill>
                <a:effectLst/>
              </a:rPr>
              <a:t> MBO Verpleegkunde</a:t>
            </a:r>
          </a:p>
          <a:p>
            <a:pPr algn="l">
              <a:buFont typeface="+mj-lt"/>
              <a:buAutoNum type="arabicPeriod"/>
            </a:pPr>
            <a:r>
              <a:rPr lang="nl-NL" b="0" i="0" dirty="0">
                <a:solidFill>
                  <a:srgbClr val="222222"/>
                </a:solidFill>
                <a:effectLst/>
              </a:rPr>
              <a:t> MBO Techniek (Elektrotechniek, </a:t>
            </a:r>
            <a:r>
              <a:rPr lang="nl-NL" b="0" i="0" dirty="0" err="1">
                <a:solidFill>
                  <a:srgbClr val="222222"/>
                </a:solidFill>
                <a:effectLst/>
              </a:rPr>
              <a:t>Mechatronica</a:t>
            </a:r>
            <a:r>
              <a:rPr lang="nl-NL" b="0" i="0" dirty="0">
                <a:solidFill>
                  <a:srgbClr val="222222"/>
                </a:solidFill>
                <a:effectLst/>
              </a:rPr>
              <a:t>, Installatietechniek)</a:t>
            </a:r>
          </a:p>
          <a:p>
            <a:pPr algn="l">
              <a:buFont typeface="+mj-lt"/>
              <a:buAutoNum type="arabicPeriod"/>
            </a:pPr>
            <a:r>
              <a:rPr lang="nl-NL" b="0" i="0" dirty="0">
                <a:solidFill>
                  <a:srgbClr val="222222"/>
                </a:solidFill>
                <a:effectLst/>
              </a:rPr>
              <a:t> MBO Commerciële economie</a:t>
            </a:r>
          </a:p>
          <a:p>
            <a:pPr algn="l">
              <a:buFont typeface="+mj-lt"/>
              <a:buAutoNum type="arabicPeriod"/>
            </a:pPr>
            <a:r>
              <a:rPr lang="nl-NL" b="0" i="0" dirty="0">
                <a:solidFill>
                  <a:srgbClr val="222222"/>
                </a:solidFill>
                <a:effectLst/>
              </a:rPr>
              <a:t> MBO Marketing, Sales &amp; Service</a:t>
            </a:r>
          </a:p>
          <a:p>
            <a:pPr algn="l">
              <a:buFont typeface="+mj-lt"/>
              <a:buAutoNum type="arabicPeriod"/>
            </a:pPr>
            <a:r>
              <a:rPr lang="nl-NL" b="0" i="0" dirty="0">
                <a:solidFill>
                  <a:srgbClr val="222222"/>
                </a:solidFill>
                <a:effectLst/>
              </a:rPr>
              <a:t> MBO Logistiek en transport</a:t>
            </a:r>
          </a:p>
          <a:p>
            <a:pPr algn="l">
              <a:buFont typeface="+mj-lt"/>
              <a:buAutoNum type="arabicPeriod"/>
            </a:pPr>
            <a:r>
              <a:rPr lang="nl-NL" b="0" i="0" dirty="0">
                <a:solidFill>
                  <a:srgbClr val="222222"/>
                </a:solidFill>
                <a:effectLst/>
              </a:rPr>
              <a:t> MBO Bouwkunde</a:t>
            </a:r>
          </a:p>
          <a:p>
            <a:pPr algn="l">
              <a:buFont typeface="+mj-lt"/>
              <a:buAutoNum type="arabicPeriod"/>
            </a:pPr>
            <a:r>
              <a:rPr lang="nl-NL" b="0" i="0" dirty="0">
                <a:solidFill>
                  <a:srgbClr val="222222"/>
                </a:solidFill>
                <a:effectLst/>
              </a:rPr>
              <a:t> MBO ICT</a:t>
            </a:r>
          </a:p>
          <a:p>
            <a:pPr algn="l">
              <a:buFont typeface="+mj-lt"/>
              <a:buAutoNum type="arabicPeriod"/>
            </a:pPr>
            <a:r>
              <a:rPr lang="nl-NL" b="0" i="0" dirty="0">
                <a:solidFill>
                  <a:srgbClr val="222222"/>
                </a:solidFill>
                <a:effectLst/>
              </a:rPr>
              <a:t> MBO Administratieve dienstverlening</a:t>
            </a:r>
          </a:p>
          <a:p>
            <a:pPr algn="l">
              <a:buFont typeface="+mj-lt"/>
              <a:buAutoNum type="arabicPeriod"/>
            </a:pPr>
            <a:r>
              <a:rPr lang="nl-NL" b="0" i="0" dirty="0">
                <a:solidFill>
                  <a:srgbClr val="222222"/>
                </a:solidFill>
                <a:effectLst/>
              </a:rPr>
              <a:t> MBO Veiligheid</a:t>
            </a:r>
          </a:p>
          <a:p>
            <a:pPr algn="l">
              <a:buFont typeface="+mj-lt"/>
              <a:buAutoNum type="arabicPeriod"/>
            </a:pPr>
            <a:r>
              <a:rPr lang="nl-NL" b="0" i="0" dirty="0">
                <a:solidFill>
                  <a:srgbClr val="222222"/>
                </a:solidFill>
                <a:effectLst/>
              </a:rPr>
              <a:t>MBO </a:t>
            </a:r>
            <a:r>
              <a:rPr lang="nl-NL" b="0" i="0" dirty="0" err="1">
                <a:solidFill>
                  <a:srgbClr val="222222"/>
                </a:solidFill>
                <a:effectLst/>
              </a:rPr>
              <a:t>Social</a:t>
            </a:r>
            <a:r>
              <a:rPr lang="nl-NL" b="0" i="0" dirty="0">
                <a:solidFill>
                  <a:srgbClr val="222222"/>
                </a:solidFill>
                <a:effectLst/>
              </a:rPr>
              <a:t> </a:t>
            </a:r>
            <a:r>
              <a:rPr lang="nl-NL" b="0" i="0" dirty="0" err="1">
                <a:solidFill>
                  <a:srgbClr val="222222"/>
                </a:solidFill>
                <a:effectLst/>
              </a:rPr>
              <a:t>Work</a:t>
            </a:r>
            <a:endParaRPr lang="nl-NL" b="0" i="0" dirty="0">
              <a:solidFill>
                <a:srgbClr val="222222"/>
              </a:solidFill>
              <a:effectLst/>
            </a:endParaRPr>
          </a:p>
          <a:p>
            <a:pPr algn="l">
              <a:buFont typeface="+mj-lt"/>
              <a:buAutoNum type="arabicPeriod"/>
            </a:pPr>
            <a:r>
              <a:rPr lang="nl-NL" b="0" i="0" dirty="0">
                <a:solidFill>
                  <a:srgbClr val="222222"/>
                </a:solidFill>
                <a:effectLst/>
              </a:rPr>
              <a:t>MBO Management en Leidinggeven</a:t>
            </a:r>
          </a:p>
        </p:txBody>
      </p:sp>
    </p:spTree>
    <p:extLst>
      <p:ext uri="{BB962C8B-B14F-4D97-AF65-F5344CB8AC3E}">
        <p14:creationId xmlns:p14="http://schemas.microsoft.com/office/powerpoint/2010/main" val="246985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02E612C7-B066-4023-9D0A-7C54D1E330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9" y="538027"/>
            <a:ext cx="4724401" cy="1290774"/>
          </a:xfrm>
        </p:spPr>
        <p:txBody>
          <a:bodyPr anchor="b">
            <a:normAutofit/>
          </a:bodyPr>
          <a:lstStyle/>
          <a:p>
            <a:r>
              <a:rPr lang="nl-NL" sz="1800" dirty="0"/>
              <a:t/>
            </a:r>
            <a:br>
              <a:rPr lang="nl-NL" sz="1800" dirty="0"/>
            </a:br>
            <a:r>
              <a:rPr lang="nl-NL" sz="1800" dirty="0"/>
              <a:t>Een greep uit de </a:t>
            </a:r>
            <a:r>
              <a:rPr lang="nl-NL" sz="4800" dirty="0"/>
              <a:t>Banen</a:t>
            </a:r>
            <a:r>
              <a:rPr lang="nl-NL" sz="1800" dirty="0"/>
              <a:t> die bij de MBO opleidingen passen</a:t>
            </a:r>
            <a:endParaRPr lang="nl-NL" sz="4800" dirty="0">
              <a:solidFill>
                <a:schemeClr val="tx1">
                  <a:lumMod val="85000"/>
                  <a:lumOff val="15000"/>
                </a:schemeClr>
              </a:solidFill>
            </a:endParaRPr>
          </a:p>
        </p:txBody>
      </p:sp>
      <p:sp>
        <p:nvSpPr>
          <p:cNvPr id="24" name="Oval 23">
            <a:extLst>
              <a:ext uri="{FF2B5EF4-FFF2-40B4-BE49-F238E27FC236}">
                <a16:creationId xmlns:a16="http://schemas.microsoft.com/office/drawing/2014/main" xmlns="" id="{4DE0FBC4-76C2-4FA1-A14B-AF5A773FF0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80694" y="3174440"/>
            <a:ext cx="530750" cy="530750"/>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xmlns="" id="{B5C5D707-0833-44B6-B2CE-4194204299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99638" y="3928897"/>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kstvak 2">
            <a:extLst>
              <a:ext uri="{FF2B5EF4-FFF2-40B4-BE49-F238E27FC236}">
                <a16:creationId xmlns:a16="http://schemas.microsoft.com/office/drawing/2014/main" xmlns="" id="{EF0434FD-3DD1-416F-3987-B54FACF51FC5}"/>
              </a:ext>
            </a:extLst>
          </p:cNvPr>
          <p:cNvSpPr txBox="1"/>
          <p:nvPr/>
        </p:nvSpPr>
        <p:spPr>
          <a:xfrm>
            <a:off x="999919" y="1889879"/>
            <a:ext cx="5367988" cy="3139321"/>
          </a:xfrm>
          <a:prstGeom prst="rect">
            <a:avLst/>
          </a:prstGeom>
          <a:noFill/>
        </p:spPr>
        <p:txBody>
          <a:bodyPr wrap="square" rtlCol="0">
            <a:spAutoFit/>
          </a:bodyPr>
          <a:lstStyle/>
          <a:p>
            <a:pPr marL="285750" indent="-285750">
              <a:buFont typeface="Arial" panose="020B0604020202020204" pitchFamily="34" charset="0"/>
              <a:buChar char="•"/>
            </a:pPr>
            <a:r>
              <a:rPr lang="nl-NL" dirty="0"/>
              <a:t>Verpleegkundige</a:t>
            </a:r>
          </a:p>
          <a:p>
            <a:pPr marL="285750" indent="-285750">
              <a:buFont typeface="Arial" panose="020B0604020202020204" pitchFamily="34" charset="0"/>
              <a:buChar char="•"/>
            </a:pPr>
            <a:r>
              <a:rPr lang="nl-NL" dirty="0"/>
              <a:t>Accountmanager</a:t>
            </a:r>
          </a:p>
          <a:p>
            <a:pPr marL="285750" indent="-285750">
              <a:buFont typeface="Arial" panose="020B0604020202020204" pitchFamily="34" charset="0"/>
              <a:buChar char="•"/>
            </a:pPr>
            <a:r>
              <a:rPr lang="nl-NL" dirty="0"/>
              <a:t>Management assistent</a:t>
            </a:r>
          </a:p>
          <a:p>
            <a:pPr marL="285750" indent="-285750">
              <a:buFont typeface="Arial" panose="020B0604020202020204" pitchFamily="34" charset="0"/>
              <a:buChar char="•"/>
            </a:pPr>
            <a:r>
              <a:rPr lang="nl-NL" dirty="0"/>
              <a:t>Chauffeur</a:t>
            </a:r>
          </a:p>
          <a:p>
            <a:pPr marL="285750" indent="-285750">
              <a:buFont typeface="Arial" panose="020B0604020202020204" pitchFamily="34" charset="0"/>
              <a:buChar char="•"/>
            </a:pPr>
            <a:r>
              <a:rPr lang="nl-NL" dirty="0"/>
              <a:t>Planner</a:t>
            </a:r>
          </a:p>
          <a:p>
            <a:pPr marL="285750" indent="-285750">
              <a:buFont typeface="Arial" panose="020B0604020202020204" pitchFamily="34" charset="0"/>
              <a:buChar char="•"/>
            </a:pPr>
            <a:r>
              <a:rPr lang="nl-NL" dirty="0"/>
              <a:t>Elektricien</a:t>
            </a:r>
          </a:p>
          <a:p>
            <a:pPr marL="285750" indent="-285750">
              <a:buFont typeface="Arial" panose="020B0604020202020204" pitchFamily="34" charset="0"/>
              <a:buChar char="•"/>
            </a:pPr>
            <a:r>
              <a:rPr lang="nl-NL" dirty="0"/>
              <a:t>Sociaal Maatschappelijk dienstverlener</a:t>
            </a:r>
          </a:p>
          <a:p>
            <a:pPr marL="285750" indent="-285750">
              <a:buFont typeface="Arial" panose="020B0604020202020204" pitchFamily="34" charset="0"/>
              <a:buChar char="•"/>
            </a:pPr>
            <a:r>
              <a:rPr lang="nl-NL" dirty="0"/>
              <a:t>IT medewerker</a:t>
            </a:r>
          </a:p>
          <a:p>
            <a:pPr marL="285750" indent="-285750">
              <a:buFont typeface="Arial" panose="020B0604020202020204" pitchFamily="34" charset="0"/>
              <a:buChar char="•"/>
            </a:pPr>
            <a:r>
              <a:rPr lang="nl-NL" dirty="0"/>
              <a:t>Manager </a:t>
            </a:r>
          </a:p>
          <a:p>
            <a:pPr marL="285750" indent="-285750">
              <a:buFont typeface="Arial" panose="020B0604020202020204" pitchFamily="34" charset="0"/>
              <a:buChar char="•"/>
            </a:pPr>
            <a:r>
              <a:rPr lang="nl-NL" dirty="0"/>
              <a:t>Inkoper</a:t>
            </a:r>
          </a:p>
          <a:p>
            <a:pPr marL="285750" indent="-285750">
              <a:buFont typeface="Arial" panose="020B0604020202020204" pitchFamily="34" charset="0"/>
              <a:buChar char="•"/>
            </a:pPr>
            <a:endParaRPr lang="nl-NL" dirty="0"/>
          </a:p>
        </p:txBody>
      </p:sp>
      <p:sp>
        <p:nvSpPr>
          <p:cNvPr id="4" name="Tekstvak 3">
            <a:extLst>
              <a:ext uri="{FF2B5EF4-FFF2-40B4-BE49-F238E27FC236}">
                <a16:creationId xmlns:a16="http://schemas.microsoft.com/office/drawing/2014/main" xmlns="" id="{D3C0FAF5-FC61-DBD4-E7A5-B9E32D024B7A}"/>
              </a:ext>
            </a:extLst>
          </p:cNvPr>
          <p:cNvSpPr txBox="1"/>
          <p:nvPr/>
        </p:nvSpPr>
        <p:spPr>
          <a:xfrm>
            <a:off x="1098596" y="5297268"/>
            <a:ext cx="5367988" cy="646331"/>
          </a:xfrm>
          <a:prstGeom prst="rect">
            <a:avLst/>
          </a:prstGeom>
          <a:noFill/>
        </p:spPr>
        <p:txBody>
          <a:bodyPr wrap="square" rtlCol="0">
            <a:spAutoFit/>
          </a:bodyPr>
          <a:lstStyle/>
          <a:p>
            <a:r>
              <a:rPr lang="nl-NL" dirty="0">
                <a:solidFill>
                  <a:schemeClr val="accent6"/>
                </a:solidFill>
              </a:rPr>
              <a:t>Best Betaald </a:t>
            </a:r>
            <a:r>
              <a:rPr lang="nl-NL" dirty="0">
                <a:solidFill>
                  <a:schemeClr val="accent6"/>
                </a:solidFill>
                <a:sym typeface="Wingdings" panose="05000000000000000000" pitchFamily="2" charset="2"/>
              </a:rPr>
              <a:t> </a:t>
            </a:r>
            <a:r>
              <a:rPr lang="nl-NL" dirty="0">
                <a:solidFill>
                  <a:schemeClr val="accent6"/>
                </a:solidFill>
              </a:rPr>
              <a:t>Proces operator</a:t>
            </a:r>
          </a:p>
          <a:p>
            <a:endParaRPr lang="nl-NL" dirty="0"/>
          </a:p>
        </p:txBody>
      </p:sp>
      <p:pic>
        <p:nvPicPr>
          <p:cNvPr id="8" name="Afbeelding 7">
            <a:extLst>
              <a:ext uri="{FF2B5EF4-FFF2-40B4-BE49-F238E27FC236}">
                <a16:creationId xmlns:a16="http://schemas.microsoft.com/office/drawing/2014/main" xmlns="" id="{58C4F97D-8586-83FE-D7A1-520E17EDC809}"/>
              </a:ext>
            </a:extLst>
          </p:cNvPr>
          <p:cNvPicPr>
            <a:picLocks noChangeAspect="1"/>
          </p:cNvPicPr>
          <p:nvPr/>
        </p:nvPicPr>
        <p:blipFill>
          <a:blip r:embed="rId2"/>
          <a:stretch>
            <a:fillRect/>
          </a:stretch>
        </p:blipFill>
        <p:spPr>
          <a:xfrm>
            <a:off x="5463169" y="490240"/>
            <a:ext cx="5090181" cy="4538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272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884769FE-1656-422F-86E1-8C1B16C27B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xmlns="" id="{CB249F6D-244F-494A-98B9-5CC7413C4F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xmlns="" id="{506C536E-6ECA-4211-AF8C-A2671C484D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xmlns="" id="{AEAA70EA-2201-4F5D-AF08-58CFF851CC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78316" y="1431042"/>
            <a:ext cx="4055899" cy="3995916"/>
          </a:xfrm>
        </p:spPr>
        <p:txBody>
          <a:bodyPr vert="horz" lIns="91440" tIns="45720" rIns="91440" bIns="45720" rtlCol="0" anchor="ctr">
            <a:normAutofit/>
          </a:bodyPr>
          <a:lstStyle/>
          <a:p>
            <a:r>
              <a:rPr lang="en-US" dirty="0">
                <a:solidFill>
                  <a:schemeClr val="tx1">
                    <a:lumMod val="95000"/>
                    <a:lumOff val="5000"/>
                  </a:schemeClr>
                </a:solidFill>
              </a:rPr>
              <a:t>H</a:t>
            </a:r>
            <a:r>
              <a:rPr lang="en-US" kern="1200" dirty="0">
                <a:solidFill>
                  <a:schemeClr val="tx1">
                    <a:lumMod val="95000"/>
                    <a:lumOff val="5000"/>
                  </a:schemeClr>
                </a:solidFill>
              </a:rPr>
              <a:t>BO </a:t>
            </a:r>
            <a:r>
              <a:rPr lang="en-US" dirty="0" err="1">
                <a:solidFill>
                  <a:schemeClr val="tx1">
                    <a:lumMod val="95000"/>
                    <a:lumOff val="5000"/>
                  </a:schemeClr>
                </a:solidFill>
              </a:rPr>
              <a:t>o</a:t>
            </a:r>
            <a:r>
              <a:rPr lang="en-US" kern="1200" dirty="0" err="1">
                <a:solidFill>
                  <a:schemeClr val="tx1">
                    <a:lumMod val="95000"/>
                    <a:lumOff val="5000"/>
                  </a:schemeClr>
                </a:solidFill>
              </a:rPr>
              <a:t>pleidingen</a:t>
            </a:r>
            <a:r>
              <a:rPr lang="en-US" dirty="0">
                <a:solidFill>
                  <a:schemeClr val="tx1">
                    <a:lumMod val="95000"/>
                    <a:lumOff val="5000"/>
                  </a:schemeClr>
                </a:solidFill>
              </a:rPr>
              <a:t> </a:t>
            </a:r>
            <a:r>
              <a:rPr lang="en-US" sz="2000" dirty="0">
                <a:solidFill>
                  <a:schemeClr val="tx1">
                    <a:lumMod val="95000"/>
                    <a:lumOff val="5000"/>
                  </a:schemeClr>
                </a:solidFill>
              </a:rPr>
              <a:t>in Nederland met </a:t>
            </a:r>
            <a:r>
              <a:rPr lang="en-US" sz="2000" dirty="0" err="1">
                <a:solidFill>
                  <a:schemeClr val="tx1">
                    <a:lumMod val="95000"/>
                    <a:lumOff val="5000"/>
                  </a:schemeClr>
                </a:solidFill>
              </a:rPr>
              <a:t>goede</a:t>
            </a:r>
            <a:r>
              <a:rPr lang="en-US" sz="2000" dirty="0">
                <a:solidFill>
                  <a:schemeClr val="tx1">
                    <a:lumMod val="95000"/>
                    <a:lumOff val="5000"/>
                  </a:schemeClr>
                </a:solidFill>
              </a:rPr>
              <a:t> </a:t>
            </a:r>
            <a:r>
              <a:rPr lang="en-US" sz="2000" dirty="0" err="1">
                <a:solidFill>
                  <a:schemeClr val="tx1">
                    <a:lumMod val="95000"/>
                    <a:lumOff val="5000"/>
                  </a:schemeClr>
                </a:solidFill>
              </a:rPr>
              <a:t>baankansen</a:t>
            </a:r>
            <a:endParaRPr lang="en-US" sz="2000" kern="1200" dirty="0">
              <a:solidFill>
                <a:schemeClr val="tx1">
                  <a:lumMod val="95000"/>
                  <a:lumOff val="5000"/>
                </a:schemeClr>
              </a:solidFill>
              <a:latin typeface="+mj-lt"/>
              <a:ea typeface="+mj-ea"/>
              <a:cs typeface="+mj-cs"/>
            </a:endParaRPr>
          </a:p>
        </p:txBody>
      </p:sp>
      <p:sp>
        <p:nvSpPr>
          <p:cNvPr id="6" name="Content Placeholder 5">
            <a:extLst>
              <a:ext uri="{FF2B5EF4-FFF2-40B4-BE49-F238E27FC236}">
                <a16:creationId xmlns:a16="http://schemas.microsoft.com/office/drawing/2014/main" xmlns="" id="{C9F6D3F9-C4A1-F6D5-61AA-A7FE1381A8F2}"/>
              </a:ext>
            </a:extLst>
          </p:cNvPr>
          <p:cNvSpPr>
            <a:spLocks noGrp="1"/>
          </p:cNvSpPr>
          <p:nvPr>
            <p:ph idx="1"/>
          </p:nvPr>
        </p:nvSpPr>
        <p:spPr>
          <a:xfrm>
            <a:off x="1525883" y="1657743"/>
            <a:ext cx="3927826" cy="3995916"/>
          </a:xfrm>
        </p:spPr>
        <p:txBody>
          <a:bodyPr vert="horz" lIns="91440" tIns="45720" rIns="91440" bIns="45720" rtlCol="0" anchor="ctr">
            <a:normAutofit/>
          </a:bodyPr>
          <a:lstStyle/>
          <a:p>
            <a:endParaRPr lang="en-US" sz="1800" dirty="0">
              <a:solidFill>
                <a:schemeClr val="tx1">
                  <a:lumMod val="85000"/>
                  <a:lumOff val="15000"/>
                </a:schemeClr>
              </a:solidFill>
            </a:endParaRPr>
          </a:p>
          <a:p>
            <a:endParaRPr lang="en-US" sz="1800" dirty="0">
              <a:solidFill>
                <a:schemeClr val="tx1">
                  <a:lumMod val="85000"/>
                  <a:lumOff val="15000"/>
                </a:schemeClr>
              </a:solidFill>
            </a:endParaRPr>
          </a:p>
        </p:txBody>
      </p:sp>
      <p:pic>
        <p:nvPicPr>
          <p:cNvPr id="7" name="Picture 6" descr="Studiekeuze Bootcamp">
            <a:extLst>
              <a:ext uri="{FF2B5EF4-FFF2-40B4-BE49-F238E27FC236}">
                <a16:creationId xmlns:a16="http://schemas.microsoft.com/office/drawing/2014/main" xmlns="" id="{A509D4EB-CB90-9555-1885-7CECE91793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830" y="118540"/>
            <a:ext cx="2106168" cy="146304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xmlns="" id="{0B98FAD7-70D1-412D-C1AB-75D9DA5391DB}"/>
              </a:ext>
            </a:extLst>
          </p:cNvPr>
          <p:cNvSpPr txBox="1"/>
          <p:nvPr/>
        </p:nvSpPr>
        <p:spPr>
          <a:xfrm>
            <a:off x="1337063" y="1808162"/>
            <a:ext cx="6094902" cy="3416320"/>
          </a:xfrm>
          <a:prstGeom prst="rect">
            <a:avLst/>
          </a:prstGeom>
          <a:noFill/>
        </p:spPr>
        <p:txBody>
          <a:bodyPr wrap="square">
            <a:spAutoFit/>
          </a:bodyPr>
          <a:lstStyle/>
          <a:p>
            <a:pPr algn="l">
              <a:buFont typeface="+mj-lt"/>
              <a:buAutoNum type="arabicPeriod"/>
            </a:pPr>
            <a:r>
              <a:rPr lang="nl-NL" b="0" i="0" dirty="0">
                <a:solidFill>
                  <a:srgbClr val="222222"/>
                </a:solidFill>
                <a:effectLst/>
              </a:rPr>
              <a:t>Bedrijfskunde</a:t>
            </a:r>
          </a:p>
          <a:p>
            <a:pPr algn="l">
              <a:buFont typeface="+mj-lt"/>
              <a:buAutoNum type="arabicPeriod"/>
            </a:pPr>
            <a:r>
              <a:rPr lang="nl-NL" b="0" i="0" dirty="0">
                <a:solidFill>
                  <a:srgbClr val="222222"/>
                </a:solidFill>
                <a:effectLst/>
              </a:rPr>
              <a:t>Communicatie</a:t>
            </a:r>
          </a:p>
          <a:p>
            <a:pPr algn="l">
              <a:buFont typeface="+mj-lt"/>
              <a:buAutoNum type="arabicPeriod"/>
            </a:pPr>
            <a:r>
              <a:rPr lang="nl-NL" b="0" i="0" dirty="0">
                <a:solidFill>
                  <a:srgbClr val="222222"/>
                </a:solidFill>
                <a:effectLst/>
              </a:rPr>
              <a:t>Informatica</a:t>
            </a:r>
          </a:p>
          <a:p>
            <a:pPr algn="l">
              <a:buFont typeface="+mj-lt"/>
              <a:buAutoNum type="arabicPeriod"/>
            </a:pPr>
            <a:r>
              <a:rPr lang="nl-NL" dirty="0">
                <a:solidFill>
                  <a:srgbClr val="222222"/>
                </a:solidFill>
              </a:rPr>
              <a:t>Verpleegkunde</a:t>
            </a:r>
          </a:p>
          <a:p>
            <a:pPr algn="l">
              <a:buFont typeface="+mj-lt"/>
              <a:buAutoNum type="arabicPeriod"/>
            </a:pPr>
            <a:r>
              <a:rPr lang="nl-NL" b="0" i="0" dirty="0">
                <a:solidFill>
                  <a:srgbClr val="222222"/>
                </a:solidFill>
                <a:effectLst/>
              </a:rPr>
              <a:t>Gezondheidswetenschappen</a:t>
            </a:r>
          </a:p>
          <a:p>
            <a:pPr algn="l">
              <a:buFont typeface="+mj-lt"/>
              <a:buAutoNum type="arabicPeriod"/>
            </a:pPr>
            <a:r>
              <a:rPr lang="nl-NL" b="0" i="0" dirty="0">
                <a:solidFill>
                  <a:srgbClr val="222222"/>
                </a:solidFill>
                <a:effectLst/>
              </a:rPr>
              <a:t>Technische Bedrijfskunde</a:t>
            </a:r>
          </a:p>
          <a:p>
            <a:pPr algn="l">
              <a:buFont typeface="+mj-lt"/>
              <a:buAutoNum type="arabicPeriod"/>
            </a:pPr>
            <a:r>
              <a:rPr lang="nl-NL" b="0" i="0" dirty="0">
                <a:solidFill>
                  <a:srgbClr val="222222"/>
                </a:solidFill>
                <a:effectLst/>
              </a:rPr>
              <a:t>Marketing</a:t>
            </a:r>
          </a:p>
          <a:p>
            <a:pPr algn="l">
              <a:buFont typeface="+mj-lt"/>
              <a:buAutoNum type="arabicPeriod"/>
            </a:pPr>
            <a:r>
              <a:rPr lang="nl-NL" b="0" i="0" dirty="0">
                <a:solidFill>
                  <a:srgbClr val="222222"/>
                </a:solidFill>
                <a:effectLst/>
              </a:rPr>
              <a:t>Finance &amp; Accounting</a:t>
            </a:r>
          </a:p>
          <a:p>
            <a:pPr algn="l">
              <a:buFont typeface="+mj-lt"/>
              <a:buAutoNum type="arabicPeriod"/>
            </a:pPr>
            <a:r>
              <a:rPr lang="nl-NL" b="0" i="0" dirty="0">
                <a:solidFill>
                  <a:srgbClr val="222222"/>
                </a:solidFill>
                <a:effectLst/>
              </a:rPr>
              <a:t>International Business &amp; Management Studies</a:t>
            </a:r>
          </a:p>
          <a:p>
            <a:pPr algn="l">
              <a:buFont typeface="+mj-lt"/>
              <a:buAutoNum type="arabicPeriod"/>
            </a:pPr>
            <a:r>
              <a:rPr lang="nl-NL" b="0" i="0" dirty="0">
                <a:solidFill>
                  <a:srgbClr val="222222"/>
                </a:solidFill>
                <a:effectLst/>
              </a:rPr>
              <a:t>Logistiek Management</a:t>
            </a:r>
          </a:p>
          <a:p>
            <a:pPr algn="l">
              <a:buFont typeface="+mj-lt"/>
              <a:buAutoNum type="arabicPeriod"/>
            </a:pPr>
            <a:r>
              <a:rPr lang="nl-NL" b="0" i="0" dirty="0">
                <a:solidFill>
                  <a:srgbClr val="222222"/>
                </a:solidFill>
                <a:effectLst/>
              </a:rPr>
              <a:t>HRM (Human Resource Management)</a:t>
            </a:r>
          </a:p>
          <a:p>
            <a:pPr algn="l">
              <a:buFont typeface="+mj-lt"/>
              <a:buAutoNum type="arabicPeriod"/>
            </a:pPr>
            <a:r>
              <a:rPr lang="nl-NL" b="0" i="0" dirty="0">
                <a:solidFill>
                  <a:srgbClr val="222222"/>
                </a:solidFill>
                <a:effectLst/>
              </a:rPr>
              <a:t>Supply Chain Management.</a:t>
            </a:r>
          </a:p>
        </p:txBody>
      </p:sp>
    </p:spTree>
    <p:extLst>
      <p:ext uri="{BB962C8B-B14F-4D97-AF65-F5344CB8AC3E}">
        <p14:creationId xmlns:p14="http://schemas.microsoft.com/office/powerpoint/2010/main" val="380759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02E612C7-B066-4023-9D0A-7C54D1E330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9" y="538027"/>
            <a:ext cx="4724401" cy="1290774"/>
          </a:xfrm>
        </p:spPr>
        <p:txBody>
          <a:bodyPr anchor="b">
            <a:normAutofit/>
          </a:bodyPr>
          <a:lstStyle/>
          <a:p>
            <a:r>
              <a:rPr lang="nl-NL" sz="2000" dirty="0"/>
              <a:t>Een greep uit de </a:t>
            </a:r>
            <a:r>
              <a:rPr lang="nl-NL" dirty="0"/>
              <a:t>Banen</a:t>
            </a:r>
            <a:r>
              <a:rPr lang="nl-NL" sz="2000" dirty="0"/>
              <a:t> die bij de HBO opleidingen passen</a:t>
            </a:r>
          </a:p>
        </p:txBody>
      </p:sp>
      <p:sp>
        <p:nvSpPr>
          <p:cNvPr id="24" name="Oval 23">
            <a:extLst>
              <a:ext uri="{FF2B5EF4-FFF2-40B4-BE49-F238E27FC236}">
                <a16:creationId xmlns:a16="http://schemas.microsoft.com/office/drawing/2014/main" xmlns="" id="{4DE0FBC4-76C2-4FA1-A14B-AF5A773FF0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80694" y="3174440"/>
            <a:ext cx="530750" cy="530750"/>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xmlns="" id="{B5C5D707-0833-44B6-B2CE-4194204299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99638" y="3928897"/>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kstvak 2">
            <a:extLst>
              <a:ext uri="{FF2B5EF4-FFF2-40B4-BE49-F238E27FC236}">
                <a16:creationId xmlns:a16="http://schemas.microsoft.com/office/drawing/2014/main" xmlns="" id="{FC7DDE4F-EC46-E61E-8224-A4D242C264E4}"/>
              </a:ext>
            </a:extLst>
          </p:cNvPr>
          <p:cNvSpPr txBox="1"/>
          <p:nvPr/>
        </p:nvSpPr>
        <p:spPr>
          <a:xfrm>
            <a:off x="763096" y="2203770"/>
            <a:ext cx="5262734" cy="2539269"/>
          </a:xfrm>
          <a:prstGeom prst="rect">
            <a:avLst/>
          </a:prstGeom>
          <a:noFill/>
        </p:spPr>
        <p:txBody>
          <a:bodyPr wrap="square" rtlCol="0">
            <a:spAutoFit/>
          </a:bodyPr>
          <a:lstStyle/>
          <a:p>
            <a:endParaRPr lang="nl-NL" dirty="0"/>
          </a:p>
        </p:txBody>
      </p:sp>
      <p:sp>
        <p:nvSpPr>
          <p:cNvPr id="4" name="Tekstvak 3">
            <a:extLst>
              <a:ext uri="{FF2B5EF4-FFF2-40B4-BE49-F238E27FC236}">
                <a16:creationId xmlns:a16="http://schemas.microsoft.com/office/drawing/2014/main" xmlns="" id="{96FD3DCE-1E00-2B35-1EAB-A65F6D2C504F}"/>
              </a:ext>
            </a:extLst>
          </p:cNvPr>
          <p:cNvSpPr txBox="1"/>
          <p:nvPr/>
        </p:nvSpPr>
        <p:spPr>
          <a:xfrm>
            <a:off x="684155" y="2256397"/>
            <a:ext cx="4724401" cy="3416320"/>
          </a:xfrm>
          <a:prstGeom prst="rect">
            <a:avLst/>
          </a:prstGeom>
          <a:noFill/>
        </p:spPr>
        <p:txBody>
          <a:bodyPr wrap="square" rtlCol="0">
            <a:spAutoFit/>
          </a:bodyPr>
          <a:lstStyle/>
          <a:p>
            <a:pPr marL="285750" indent="-285750">
              <a:buFont typeface="Arial" panose="020B0604020202020204" pitchFamily="34" charset="0"/>
              <a:buChar char="•"/>
            </a:pPr>
            <a:r>
              <a:rPr lang="nl-NL" dirty="0"/>
              <a:t>Project/ Product Manager</a:t>
            </a:r>
          </a:p>
          <a:p>
            <a:pPr marL="285750" indent="-285750">
              <a:buFont typeface="Arial" panose="020B0604020202020204" pitchFamily="34" charset="0"/>
              <a:buChar char="•"/>
            </a:pPr>
            <a:r>
              <a:rPr lang="nl-NL" dirty="0"/>
              <a:t>Business Analist</a:t>
            </a:r>
          </a:p>
          <a:p>
            <a:pPr marL="285750" indent="-285750">
              <a:buFont typeface="Arial" panose="020B0604020202020204" pitchFamily="34" charset="0"/>
              <a:buChar char="•"/>
            </a:pPr>
            <a:r>
              <a:rPr lang="nl-NL" dirty="0"/>
              <a:t>HR Business Partner</a:t>
            </a:r>
          </a:p>
          <a:p>
            <a:pPr marL="285750" indent="-285750">
              <a:buFont typeface="Arial" panose="020B0604020202020204" pitchFamily="34" charset="0"/>
              <a:buChar char="•"/>
            </a:pPr>
            <a:r>
              <a:rPr lang="nl-NL" dirty="0" err="1"/>
              <a:t>Recruiter</a:t>
            </a:r>
            <a:endParaRPr lang="nl-NL" dirty="0"/>
          </a:p>
          <a:p>
            <a:pPr marL="285750" indent="-285750">
              <a:buFont typeface="Arial" panose="020B0604020202020204" pitchFamily="34" charset="0"/>
              <a:buChar char="•"/>
            </a:pPr>
            <a:r>
              <a:rPr lang="nl-NL" dirty="0"/>
              <a:t>Verpleegkundige</a:t>
            </a:r>
          </a:p>
          <a:p>
            <a:pPr marL="285750" indent="-285750">
              <a:buFont typeface="Arial" panose="020B0604020202020204" pitchFamily="34" charset="0"/>
              <a:buChar char="•"/>
            </a:pPr>
            <a:r>
              <a:rPr lang="nl-NL" dirty="0"/>
              <a:t>Beleidsmedewerker gezondheidszorg</a:t>
            </a:r>
          </a:p>
          <a:p>
            <a:pPr marL="285750" indent="-285750">
              <a:buFont typeface="Arial" panose="020B0604020202020204" pitchFamily="34" charset="0"/>
              <a:buChar char="•"/>
            </a:pPr>
            <a:r>
              <a:rPr lang="nl-NL" dirty="0"/>
              <a:t>Online Marketeer</a:t>
            </a:r>
          </a:p>
          <a:p>
            <a:pPr marL="285750" indent="-285750">
              <a:buFont typeface="Arial" panose="020B0604020202020204" pitchFamily="34" charset="0"/>
              <a:buChar char="•"/>
            </a:pPr>
            <a:r>
              <a:rPr lang="nl-NL" dirty="0"/>
              <a:t>Finance medewerker</a:t>
            </a:r>
          </a:p>
          <a:p>
            <a:pPr marL="285750" indent="-285750">
              <a:buFont typeface="Arial" panose="020B0604020202020204" pitchFamily="34" charset="0"/>
              <a:buChar char="•"/>
            </a:pPr>
            <a:r>
              <a:rPr lang="nl-NL" dirty="0"/>
              <a:t>Inkoper</a:t>
            </a:r>
          </a:p>
          <a:p>
            <a:pPr marL="285750" indent="-285750">
              <a:buFont typeface="Arial" panose="020B0604020202020204" pitchFamily="34" charset="0"/>
              <a:buChar char="•"/>
            </a:pPr>
            <a:r>
              <a:rPr lang="nl-NL" dirty="0"/>
              <a:t>Consultant</a:t>
            </a:r>
          </a:p>
          <a:p>
            <a:pPr marL="285750" indent="-285750">
              <a:buFont typeface="Arial" panose="020B0604020202020204" pitchFamily="34" charset="0"/>
              <a:buChar char="•"/>
            </a:pPr>
            <a:r>
              <a:rPr lang="nl-NL" dirty="0"/>
              <a:t>Data Engineer</a:t>
            </a:r>
          </a:p>
          <a:p>
            <a:pPr marL="285750" indent="-285750">
              <a:buFont typeface="Arial" panose="020B0604020202020204" pitchFamily="34" charset="0"/>
              <a:buChar char="•"/>
            </a:pPr>
            <a:endParaRPr lang="nl-NL" dirty="0"/>
          </a:p>
        </p:txBody>
      </p:sp>
      <p:sp>
        <p:nvSpPr>
          <p:cNvPr id="5" name="Tekstvak 4">
            <a:extLst>
              <a:ext uri="{FF2B5EF4-FFF2-40B4-BE49-F238E27FC236}">
                <a16:creationId xmlns:a16="http://schemas.microsoft.com/office/drawing/2014/main" xmlns="" id="{0C30322D-5A0C-4EDC-0185-D06C234B7444}"/>
              </a:ext>
            </a:extLst>
          </p:cNvPr>
          <p:cNvSpPr txBox="1"/>
          <p:nvPr/>
        </p:nvSpPr>
        <p:spPr>
          <a:xfrm>
            <a:off x="684155" y="5512713"/>
            <a:ext cx="4118090" cy="646331"/>
          </a:xfrm>
          <a:prstGeom prst="rect">
            <a:avLst/>
          </a:prstGeom>
          <a:noFill/>
        </p:spPr>
        <p:txBody>
          <a:bodyPr wrap="square" rtlCol="0">
            <a:spAutoFit/>
          </a:bodyPr>
          <a:lstStyle/>
          <a:p>
            <a:r>
              <a:rPr lang="nl-NL" dirty="0">
                <a:solidFill>
                  <a:schemeClr val="accent6"/>
                </a:solidFill>
              </a:rPr>
              <a:t>Best betaald </a:t>
            </a:r>
            <a:r>
              <a:rPr lang="nl-NL" dirty="0">
                <a:solidFill>
                  <a:schemeClr val="accent6"/>
                </a:solidFill>
                <a:sym typeface="Wingdings" panose="05000000000000000000" pitchFamily="2" charset="2"/>
              </a:rPr>
              <a:t> Hacker en Technisch bedrijfskundige</a:t>
            </a:r>
            <a:endParaRPr lang="nl-NL" dirty="0">
              <a:solidFill>
                <a:schemeClr val="accent6"/>
              </a:solidFill>
            </a:endParaRPr>
          </a:p>
        </p:txBody>
      </p:sp>
      <p:pic>
        <p:nvPicPr>
          <p:cNvPr id="7" name="Afbeelding 6">
            <a:extLst>
              <a:ext uri="{FF2B5EF4-FFF2-40B4-BE49-F238E27FC236}">
                <a16:creationId xmlns:a16="http://schemas.microsoft.com/office/drawing/2014/main" xmlns="" id="{65BE197D-7C48-B7B3-F464-AD00F58C7267}"/>
              </a:ext>
            </a:extLst>
          </p:cNvPr>
          <p:cNvPicPr>
            <a:picLocks noChangeAspect="1"/>
          </p:cNvPicPr>
          <p:nvPr/>
        </p:nvPicPr>
        <p:blipFill>
          <a:blip r:embed="rId2"/>
          <a:stretch>
            <a:fillRect/>
          </a:stretch>
        </p:blipFill>
        <p:spPr>
          <a:xfrm>
            <a:off x="5062929" y="717047"/>
            <a:ext cx="5151044" cy="4545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294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884769FE-1656-422F-86E1-8C1B16C27B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xmlns="" id="{CB249F6D-244F-494A-98B9-5CC7413C4F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xmlns="" id="{506C536E-6ECA-4211-AF8C-A2671C484D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xmlns="" id="{AEAA70EA-2201-4F5D-AF08-58CFF851CC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78316" y="1431042"/>
            <a:ext cx="4055899" cy="3995916"/>
          </a:xfrm>
        </p:spPr>
        <p:txBody>
          <a:bodyPr vert="horz" lIns="91440" tIns="45720" rIns="91440" bIns="45720" rtlCol="0" anchor="ctr">
            <a:normAutofit/>
          </a:bodyPr>
          <a:lstStyle/>
          <a:p>
            <a:r>
              <a:rPr lang="en-US" kern="1200" dirty="0">
                <a:solidFill>
                  <a:schemeClr val="tx1">
                    <a:lumMod val="95000"/>
                    <a:lumOff val="5000"/>
                  </a:schemeClr>
                </a:solidFill>
                <a:latin typeface="+mj-lt"/>
                <a:ea typeface="+mj-ea"/>
                <a:cs typeface="+mj-cs"/>
              </a:rPr>
              <a:t>WO </a:t>
            </a:r>
            <a:r>
              <a:rPr lang="en-US" dirty="0" err="1">
                <a:solidFill>
                  <a:schemeClr val="tx1">
                    <a:lumMod val="95000"/>
                    <a:lumOff val="5000"/>
                  </a:schemeClr>
                </a:solidFill>
              </a:rPr>
              <a:t>opleidingen</a:t>
            </a:r>
            <a:r>
              <a:rPr lang="en-US" sz="2000" dirty="0">
                <a:solidFill>
                  <a:schemeClr val="tx1">
                    <a:lumMod val="95000"/>
                    <a:lumOff val="5000"/>
                  </a:schemeClr>
                </a:solidFill>
              </a:rPr>
              <a:t> in Nederland met </a:t>
            </a:r>
            <a:r>
              <a:rPr lang="en-US" sz="2000" dirty="0" err="1">
                <a:solidFill>
                  <a:schemeClr val="tx1">
                    <a:lumMod val="95000"/>
                    <a:lumOff val="5000"/>
                  </a:schemeClr>
                </a:solidFill>
              </a:rPr>
              <a:t>goede</a:t>
            </a:r>
            <a:r>
              <a:rPr lang="en-US" sz="2000" dirty="0">
                <a:solidFill>
                  <a:schemeClr val="tx1">
                    <a:lumMod val="95000"/>
                    <a:lumOff val="5000"/>
                  </a:schemeClr>
                </a:solidFill>
              </a:rPr>
              <a:t> </a:t>
            </a:r>
            <a:r>
              <a:rPr lang="en-US" sz="2000" dirty="0" err="1">
                <a:solidFill>
                  <a:schemeClr val="tx1">
                    <a:lumMod val="95000"/>
                    <a:lumOff val="5000"/>
                  </a:schemeClr>
                </a:solidFill>
              </a:rPr>
              <a:t>baankansen</a:t>
            </a:r>
            <a:endParaRPr lang="en-US" sz="2000" kern="1200" dirty="0">
              <a:solidFill>
                <a:schemeClr val="tx1">
                  <a:lumMod val="95000"/>
                  <a:lumOff val="5000"/>
                </a:schemeClr>
              </a:solidFill>
              <a:latin typeface="+mj-lt"/>
              <a:ea typeface="+mj-ea"/>
              <a:cs typeface="+mj-cs"/>
            </a:endParaRPr>
          </a:p>
        </p:txBody>
      </p:sp>
      <p:sp>
        <p:nvSpPr>
          <p:cNvPr id="6" name="Content Placeholder 5">
            <a:extLst>
              <a:ext uri="{FF2B5EF4-FFF2-40B4-BE49-F238E27FC236}">
                <a16:creationId xmlns:a16="http://schemas.microsoft.com/office/drawing/2014/main" xmlns="" id="{C9F6D3F9-C4A1-F6D5-61AA-A7FE1381A8F2}"/>
              </a:ext>
            </a:extLst>
          </p:cNvPr>
          <p:cNvSpPr>
            <a:spLocks noGrp="1"/>
          </p:cNvSpPr>
          <p:nvPr>
            <p:ph idx="1"/>
          </p:nvPr>
        </p:nvSpPr>
        <p:spPr>
          <a:xfrm>
            <a:off x="1525883" y="1657743"/>
            <a:ext cx="3927826" cy="3995916"/>
          </a:xfrm>
        </p:spPr>
        <p:txBody>
          <a:bodyPr vert="horz" lIns="91440" tIns="45720" rIns="91440" bIns="45720" rtlCol="0" anchor="ctr">
            <a:normAutofit/>
          </a:bodyPr>
          <a:lstStyle/>
          <a:p>
            <a:endParaRPr lang="en-US" sz="1800" dirty="0">
              <a:solidFill>
                <a:schemeClr val="tx1">
                  <a:lumMod val="85000"/>
                  <a:lumOff val="15000"/>
                </a:schemeClr>
              </a:solidFill>
            </a:endParaRPr>
          </a:p>
          <a:p>
            <a:endParaRPr lang="en-US" sz="1800" dirty="0">
              <a:solidFill>
                <a:schemeClr val="tx1">
                  <a:lumMod val="85000"/>
                  <a:lumOff val="15000"/>
                </a:schemeClr>
              </a:solidFill>
            </a:endParaRPr>
          </a:p>
        </p:txBody>
      </p:sp>
      <p:pic>
        <p:nvPicPr>
          <p:cNvPr id="7" name="Picture 6" descr="Studiekeuze Bootcamp">
            <a:extLst>
              <a:ext uri="{FF2B5EF4-FFF2-40B4-BE49-F238E27FC236}">
                <a16:creationId xmlns:a16="http://schemas.microsoft.com/office/drawing/2014/main" xmlns="" id="{A509D4EB-CB90-9555-1885-7CECE91793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830" y="118540"/>
            <a:ext cx="2106168" cy="146304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xmlns="" id="{0B98FAD7-70D1-412D-C1AB-75D9DA5391DB}"/>
              </a:ext>
            </a:extLst>
          </p:cNvPr>
          <p:cNvSpPr txBox="1"/>
          <p:nvPr/>
        </p:nvSpPr>
        <p:spPr>
          <a:xfrm>
            <a:off x="1337063" y="1808162"/>
            <a:ext cx="6094902" cy="3139321"/>
          </a:xfrm>
          <a:prstGeom prst="rect">
            <a:avLst/>
          </a:prstGeom>
          <a:noFill/>
        </p:spPr>
        <p:txBody>
          <a:bodyPr wrap="square">
            <a:spAutoFit/>
          </a:bodyPr>
          <a:lstStyle/>
          <a:p>
            <a:pPr algn="l">
              <a:buFont typeface="+mj-lt"/>
              <a:buAutoNum type="arabicPeriod"/>
            </a:pPr>
            <a:r>
              <a:rPr lang="nl-NL" b="0" i="0" dirty="0">
                <a:solidFill>
                  <a:srgbClr val="374151"/>
                </a:solidFill>
                <a:effectLst/>
              </a:rPr>
              <a:t>Geneeskunde</a:t>
            </a:r>
          </a:p>
          <a:p>
            <a:pPr algn="l">
              <a:buFont typeface="+mj-lt"/>
              <a:buAutoNum type="arabicPeriod"/>
            </a:pPr>
            <a:r>
              <a:rPr lang="nl-NL" b="0" i="0" dirty="0">
                <a:solidFill>
                  <a:srgbClr val="374151"/>
                </a:solidFill>
                <a:effectLst/>
              </a:rPr>
              <a:t>Tandheelkunde</a:t>
            </a:r>
          </a:p>
          <a:p>
            <a:pPr algn="l">
              <a:buFont typeface="+mj-lt"/>
              <a:buAutoNum type="arabicPeriod"/>
            </a:pPr>
            <a:r>
              <a:rPr lang="nl-NL" b="0" i="0" dirty="0">
                <a:solidFill>
                  <a:srgbClr val="374151"/>
                </a:solidFill>
                <a:effectLst/>
              </a:rPr>
              <a:t>Technische natuurkunde</a:t>
            </a:r>
          </a:p>
          <a:p>
            <a:pPr algn="l">
              <a:buFont typeface="+mj-lt"/>
              <a:buAutoNum type="arabicPeriod"/>
            </a:pPr>
            <a:r>
              <a:rPr lang="nl-NL" b="0" i="0" dirty="0">
                <a:solidFill>
                  <a:srgbClr val="374151"/>
                </a:solidFill>
                <a:effectLst/>
              </a:rPr>
              <a:t>Econometrie en operationele research</a:t>
            </a:r>
          </a:p>
          <a:p>
            <a:pPr algn="l">
              <a:buFont typeface="+mj-lt"/>
              <a:buAutoNum type="arabicPeriod"/>
            </a:pPr>
            <a:r>
              <a:rPr lang="nl-NL" b="0" i="0" dirty="0">
                <a:solidFill>
                  <a:srgbClr val="374151"/>
                </a:solidFill>
                <a:effectLst/>
              </a:rPr>
              <a:t>Actuariële wetenschappen</a:t>
            </a:r>
          </a:p>
          <a:p>
            <a:pPr algn="l">
              <a:buFont typeface="+mj-lt"/>
              <a:buAutoNum type="arabicPeriod"/>
            </a:pPr>
            <a:r>
              <a:rPr lang="nl-NL" b="0" i="0" dirty="0">
                <a:solidFill>
                  <a:srgbClr val="374151"/>
                </a:solidFill>
                <a:effectLst/>
              </a:rPr>
              <a:t>Informatica</a:t>
            </a:r>
          </a:p>
          <a:p>
            <a:pPr algn="l">
              <a:buFont typeface="+mj-lt"/>
              <a:buAutoNum type="arabicPeriod"/>
            </a:pPr>
            <a:r>
              <a:rPr lang="nl-NL" b="0" i="0" dirty="0">
                <a:solidFill>
                  <a:srgbClr val="374151"/>
                </a:solidFill>
                <a:effectLst/>
              </a:rPr>
              <a:t>Kunstmatige intelligentie</a:t>
            </a:r>
          </a:p>
          <a:p>
            <a:pPr algn="l">
              <a:buFont typeface="+mj-lt"/>
              <a:buAutoNum type="arabicPeriod"/>
            </a:pPr>
            <a:r>
              <a:rPr lang="nl-NL" b="0" i="0" dirty="0">
                <a:solidFill>
                  <a:srgbClr val="374151"/>
                </a:solidFill>
                <a:effectLst/>
              </a:rPr>
              <a:t>Econometrie</a:t>
            </a:r>
          </a:p>
          <a:p>
            <a:pPr algn="l">
              <a:buFont typeface="+mj-lt"/>
              <a:buAutoNum type="arabicPeriod"/>
            </a:pPr>
            <a:r>
              <a:rPr lang="nl-NL" b="0" i="0" dirty="0">
                <a:solidFill>
                  <a:srgbClr val="374151"/>
                </a:solidFill>
                <a:effectLst/>
              </a:rPr>
              <a:t>Technische bedrijfskunde</a:t>
            </a:r>
          </a:p>
          <a:p>
            <a:pPr algn="l">
              <a:buFont typeface="+mj-lt"/>
              <a:buAutoNum type="arabicPeriod"/>
            </a:pPr>
            <a:r>
              <a:rPr lang="nl-NL" b="0" i="0" dirty="0">
                <a:solidFill>
                  <a:srgbClr val="374151"/>
                </a:solidFill>
                <a:effectLst/>
              </a:rPr>
              <a:t>Data </a:t>
            </a:r>
            <a:r>
              <a:rPr lang="nl-NL" b="0" i="0" dirty="0" err="1">
                <a:solidFill>
                  <a:srgbClr val="374151"/>
                </a:solidFill>
                <a:effectLst/>
              </a:rPr>
              <a:t>Science</a:t>
            </a:r>
            <a:endParaRPr lang="nl-NL" b="0" i="0" dirty="0">
              <a:solidFill>
                <a:srgbClr val="374151"/>
              </a:solidFill>
              <a:effectLst/>
            </a:endParaRPr>
          </a:p>
          <a:p>
            <a:pPr algn="l">
              <a:buFont typeface="+mj-lt"/>
              <a:buAutoNum type="arabicPeriod"/>
            </a:pPr>
            <a:endParaRPr lang="nl-NL" b="0" i="0" dirty="0">
              <a:solidFill>
                <a:srgbClr val="222222"/>
              </a:solidFill>
              <a:effectLst/>
            </a:endParaRPr>
          </a:p>
        </p:txBody>
      </p:sp>
    </p:spTree>
    <p:extLst>
      <p:ext uri="{BB962C8B-B14F-4D97-AF65-F5344CB8AC3E}">
        <p14:creationId xmlns:p14="http://schemas.microsoft.com/office/powerpoint/2010/main" val="2833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02E612C7-B066-4023-9D0A-7C54D1E330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0355" y="227657"/>
            <a:ext cx="4724401" cy="1290774"/>
          </a:xfrm>
        </p:spPr>
        <p:txBody>
          <a:bodyPr anchor="b">
            <a:normAutofit/>
          </a:bodyPr>
          <a:lstStyle/>
          <a:p>
            <a:r>
              <a:rPr lang="nl-NL" sz="2000" dirty="0"/>
              <a:t>Een greep uit de </a:t>
            </a:r>
            <a:r>
              <a:rPr lang="nl-NL" dirty="0"/>
              <a:t>Banen</a:t>
            </a:r>
            <a:r>
              <a:rPr lang="nl-NL" sz="2000" dirty="0"/>
              <a:t> die bij de WO opleidingen passen</a:t>
            </a:r>
          </a:p>
        </p:txBody>
      </p:sp>
      <p:sp>
        <p:nvSpPr>
          <p:cNvPr id="24" name="Oval 23">
            <a:extLst>
              <a:ext uri="{FF2B5EF4-FFF2-40B4-BE49-F238E27FC236}">
                <a16:creationId xmlns:a16="http://schemas.microsoft.com/office/drawing/2014/main" xmlns="" id="{4DE0FBC4-76C2-4FA1-A14B-AF5A773FF0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80694" y="3174440"/>
            <a:ext cx="530750" cy="530750"/>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xmlns="" id="{B5C5D707-0833-44B6-B2CE-4194204299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99638" y="3928897"/>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kstvak 3">
            <a:extLst>
              <a:ext uri="{FF2B5EF4-FFF2-40B4-BE49-F238E27FC236}">
                <a16:creationId xmlns:a16="http://schemas.microsoft.com/office/drawing/2014/main" xmlns="" id="{96FD3DCE-1E00-2B35-1EAB-A65F6D2C504F}"/>
              </a:ext>
            </a:extLst>
          </p:cNvPr>
          <p:cNvSpPr txBox="1"/>
          <p:nvPr/>
        </p:nvSpPr>
        <p:spPr>
          <a:xfrm>
            <a:off x="602560" y="1578932"/>
            <a:ext cx="4724401" cy="4524315"/>
          </a:xfrm>
          <a:prstGeom prst="rect">
            <a:avLst/>
          </a:prstGeom>
          <a:noFill/>
        </p:spPr>
        <p:txBody>
          <a:bodyPr wrap="square" rtlCol="0">
            <a:spAutoFit/>
          </a:bodyPr>
          <a:lstStyle/>
          <a:p>
            <a:pPr algn="l">
              <a:buFont typeface="+mj-lt"/>
              <a:buAutoNum type="arabicPeriod"/>
            </a:pPr>
            <a:r>
              <a:rPr lang="nl-NL" b="0" i="0" dirty="0">
                <a:solidFill>
                  <a:srgbClr val="374151"/>
                </a:solidFill>
                <a:effectLst/>
                <a:latin typeface="Söhne"/>
              </a:rPr>
              <a:t> Arts, chirurg, onderzoeker in de medische sector</a:t>
            </a:r>
          </a:p>
          <a:p>
            <a:pPr algn="l">
              <a:buFont typeface="+mj-lt"/>
              <a:buAutoNum type="arabicPeriod"/>
            </a:pPr>
            <a:r>
              <a:rPr lang="nl-NL" b="0" i="0" dirty="0">
                <a:solidFill>
                  <a:srgbClr val="374151"/>
                </a:solidFill>
                <a:effectLst/>
                <a:latin typeface="Söhne"/>
              </a:rPr>
              <a:t>Tandarts, kaakchirurg, onderzoeker in de tandheelkunde</a:t>
            </a:r>
          </a:p>
          <a:p>
            <a:pPr algn="l">
              <a:buFont typeface="+mj-lt"/>
              <a:buAutoNum type="arabicPeriod"/>
            </a:pPr>
            <a:r>
              <a:rPr lang="nl-NL" dirty="0">
                <a:solidFill>
                  <a:srgbClr val="374151"/>
                </a:solidFill>
                <a:latin typeface="Söhne"/>
              </a:rPr>
              <a:t>I</a:t>
            </a:r>
            <a:r>
              <a:rPr lang="nl-NL" b="0" i="0" dirty="0">
                <a:solidFill>
                  <a:srgbClr val="374151"/>
                </a:solidFill>
                <a:effectLst/>
                <a:latin typeface="Söhne"/>
              </a:rPr>
              <a:t>ngenieur, wetenschappelijk onderzoeker, technisch adviseur</a:t>
            </a:r>
          </a:p>
          <a:p>
            <a:pPr algn="l">
              <a:buFont typeface="+mj-lt"/>
              <a:buAutoNum type="arabicPeriod"/>
            </a:pPr>
            <a:r>
              <a:rPr lang="nl-NL" b="0" i="0" dirty="0">
                <a:solidFill>
                  <a:srgbClr val="374151"/>
                </a:solidFill>
                <a:effectLst/>
                <a:latin typeface="Söhne"/>
              </a:rPr>
              <a:t>Econoom, data-analist</a:t>
            </a:r>
          </a:p>
          <a:p>
            <a:pPr algn="l">
              <a:buFont typeface="+mj-lt"/>
              <a:buAutoNum type="arabicPeriod"/>
            </a:pPr>
            <a:r>
              <a:rPr lang="nl-NL" b="0" i="0" dirty="0">
                <a:solidFill>
                  <a:srgbClr val="374151"/>
                </a:solidFill>
                <a:effectLst/>
                <a:latin typeface="Söhne"/>
              </a:rPr>
              <a:t>Actuaris, risicoanalist, consultant</a:t>
            </a:r>
          </a:p>
          <a:p>
            <a:pPr algn="l">
              <a:buFont typeface="+mj-lt"/>
              <a:buAutoNum type="arabicPeriod"/>
            </a:pPr>
            <a:r>
              <a:rPr lang="nl-NL" dirty="0">
                <a:solidFill>
                  <a:srgbClr val="374151"/>
                </a:solidFill>
                <a:latin typeface="Söhne"/>
              </a:rPr>
              <a:t>S</a:t>
            </a:r>
            <a:r>
              <a:rPr lang="nl-NL" b="0" i="0" dirty="0">
                <a:solidFill>
                  <a:srgbClr val="374151"/>
                </a:solidFill>
                <a:effectLst/>
                <a:latin typeface="Söhne"/>
              </a:rPr>
              <a:t>oftwareontwikkelaar, data-analist, cybersecurity-specialist</a:t>
            </a:r>
          </a:p>
          <a:p>
            <a:pPr algn="l">
              <a:buFont typeface="+mj-lt"/>
              <a:buAutoNum type="arabicPeriod"/>
            </a:pPr>
            <a:r>
              <a:rPr lang="nl-NL" b="0" i="0" dirty="0">
                <a:solidFill>
                  <a:srgbClr val="374151"/>
                </a:solidFill>
                <a:effectLst/>
                <a:latin typeface="Söhne"/>
              </a:rPr>
              <a:t>Machine </a:t>
            </a:r>
            <a:r>
              <a:rPr lang="nl-NL" b="0" i="0" dirty="0" err="1">
                <a:solidFill>
                  <a:srgbClr val="374151"/>
                </a:solidFill>
                <a:effectLst/>
                <a:latin typeface="Söhne"/>
              </a:rPr>
              <a:t>learning</a:t>
            </a:r>
            <a:r>
              <a:rPr lang="nl-NL" b="0" i="0" dirty="0">
                <a:solidFill>
                  <a:srgbClr val="374151"/>
                </a:solidFill>
                <a:effectLst/>
                <a:latin typeface="Söhne"/>
              </a:rPr>
              <a:t>-specialist, datawetenschapper</a:t>
            </a:r>
          </a:p>
          <a:p>
            <a:pPr algn="l">
              <a:buFont typeface="+mj-lt"/>
              <a:buAutoNum type="arabicPeriod"/>
            </a:pPr>
            <a:r>
              <a:rPr lang="nl-NL" dirty="0">
                <a:solidFill>
                  <a:srgbClr val="374151"/>
                </a:solidFill>
                <a:latin typeface="Söhne"/>
              </a:rPr>
              <a:t>P</a:t>
            </a:r>
            <a:r>
              <a:rPr lang="nl-NL" b="0" i="0" dirty="0">
                <a:solidFill>
                  <a:srgbClr val="374151"/>
                </a:solidFill>
                <a:effectLst/>
                <a:latin typeface="Söhne"/>
              </a:rPr>
              <a:t>rojectmanager, </a:t>
            </a:r>
            <a:r>
              <a:rPr lang="nl-NL" b="0" i="0" dirty="0" err="1">
                <a:solidFill>
                  <a:srgbClr val="374151"/>
                </a:solidFill>
                <a:effectLst/>
                <a:latin typeface="Söhne"/>
              </a:rPr>
              <a:t>supply</a:t>
            </a:r>
            <a:r>
              <a:rPr lang="nl-NL" b="0" i="0" dirty="0">
                <a:solidFill>
                  <a:srgbClr val="374151"/>
                </a:solidFill>
                <a:effectLst/>
                <a:latin typeface="Söhne"/>
              </a:rPr>
              <a:t> chain-manager, </a:t>
            </a:r>
          </a:p>
          <a:p>
            <a:pPr algn="l">
              <a:buFont typeface="+mj-lt"/>
              <a:buAutoNum type="arabicPeriod"/>
            </a:pPr>
            <a:r>
              <a:rPr lang="nl-NL" b="0" i="0" dirty="0">
                <a:solidFill>
                  <a:srgbClr val="374151"/>
                </a:solidFill>
                <a:effectLst/>
                <a:latin typeface="Söhne"/>
              </a:rPr>
              <a:t>Datawetenschapper, big data-analist, data-analist</a:t>
            </a:r>
          </a:p>
          <a:p>
            <a:pPr marL="285750" indent="-285750">
              <a:buFont typeface="Arial" panose="020B0604020202020204" pitchFamily="34" charset="0"/>
              <a:buChar char="•"/>
            </a:pPr>
            <a:endParaRPr lang="nl-NL" dirty="0"/>
          </a:p>
        </p:txBody>
      </p:sp>
      <p:sp>
        <p:nvSpPr>
          <p:cNvPr id="5" name="Tekstvak 4">
            <a:extLst>
              <a:ext uri="{FF2B5EF4-FFF2-40B4-BE49-F238E27FC236}">
                <a16:creationId xmlns:a16="http://schemas.microsoft.com/office/drawing/2014/main" xmlns="" id="{0C30322D-5A0C-4EDC-0185-D06C234B7444}"/>
              </a:ext>
            </a:extLst>
          </p:cNvPr>
          <p:cNvSpPr txBox="1"/>
          <p:nvPr/>
        </p:nvSpPr>
        <p:spPr>
          <a:xfrm>
            <a:off x="552587" y="5984012"/>
            <a:ext cx="4118090" cy="646331"/>
          </a:xfrm>
          <a:prstGeom prst="rect">
            <a:avLst/>
          </a:prstGeom>
          <a:noFill/>
        </p:spPr>
        <p:txBody>
          <a:bodyPr wrap="square" rtlCol="0">
            <a:spAutoFit/>
          </a:bodyPr>
          <a:lstStyle/>
          <a:p>
            <a:r>
              <a:rPr lang="nl-NL" dirty="0">
                <a:solidFill>
                  <a:schemeClr val="accent6"/>
                </a:solidFill>
              </a:rPr>
              <a:t>Best betaald </a:t>
            </a:r>
            <a:r>
              <a:rPr lang="nl-NL" dirty="0">
                <a:solidFill>
                  <a:schemeClr val="accent6"/>
                </a:solidFill>
                <a:sym typeface="Wingdings" panose="05000000000000000000" pitchFamily="2" charset="2"/>
              </a:rPr>
              <a:t> Hacker en Technisch bedrijfskundige</a:t>
            </a:r>
            <a:endParaRPr lang="nl-NL" dirty="0">
              <a:solidFill>
                <a:schemeClr val="accent6"/>
              </a:solidFill>
            </a:endParaRPr>
          </a:p>
        </p:txBody>
      </p:sp>
      <p:pic>
        <p:nvPicPr>
          <p:cNvPr id="7" name="Afbeelding 6">
            <a:extLst>
              <a:ext uri="{FF2B5EF4-FFF2-40B4-BE49-F238E27FC236}">
                <a16:creationId xmlns:a16="http://schemas.microsoft.com/office/drawing/2014/main" xmlns="" id="{AA464C75-F05E-6395-FD1F-270CD3E5608F}"/>
              </a:ext>
            </a:extLst>
          </p:cNvPr>
          <p:cNvPicPr>
            <a:picLocks noChangeAspect="1"/>
          </p:cNvPicPr>
          <p:nvPr/>
        </p:nvPicPr>
        <p:blipFill>
          <a:blip r:embed="rId2"/>
          <a:stretch>
            <a:fillRect/>
          </a:stretch>
        </p:blipFill>
        <p:spPr>
          <a:xfrm>
            <a:off x="5326961" y="972476"/>
            <a:ext cx="5518703" cy="3432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069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02E612C7-B066-4023-9D0A-7C54D1E330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899" y="1220216"/>
            <a:ext cx="6972301" cy="1608327"/>
          </a:xfrm>
        </p:spPr>
        <p:txBody>
          <a:bodyPr anchor="b">
            <a:normAutofit/>
          </a:bodyPr>
          <a:lstStyle/>
          <a:p>
            <a:r>
              <a:rPr lang="nl-NL" sz="2000" dirty="0"/>
              <a:t>Stelling </a:t>
            </a:r>
            <a:r>
              <a:rPr lang="nl-NL" sz="2000" dirty="0">
                <a:latin typeface="+mn-lt"/>
                <a:ea typeface="+mn-ea"/>
                <a:cs typeface="+mn-cs"/>
              </a:rPr>
              <a:t>1</a:t>
            </a:r>
            <a:r>
              <a:rPr lang="nl-NL" sz="4800" dirty="0">
                <a:latin typeface="+mn-lt"/>
                <a:ea typeface="+mn-ea"/>
                <a:cs typeface="+mn-cs"/>
              </a:rPr>
              <a:t/>
            </a:r>
            <a:br>
              <a:rPr lang="nl-NL" sz="4800" dirty="0">
                <a:latin typeface="+mn-lt"/>
                <a:ea typeface="+mn-ea"/>
                <a:cs typeface="+mn-cs"/>
              </a:rPr>
            </a:br>
            <a:r>
              <a:rPr lang="nl-NL" sz="1800" dirty="0">
                <a:latin typeface="+mn-lt"/>
                <a:ea typeface="+mn-ea"/>
                <a:cs typeface="+mn-cs"/>
              </a:rPr>
              <a:t/>
            </a:r>
            <a:br>
              <a:rPr lang="nl-NL" sz="1800" dirty="0">
                <a:latin typeface="+mn-lt"/>
                <a:ea typeface="+mn-ea"/>
                <a:cs typeface="+mn-cs"/>
              </a:rPr>
            </a:br>
            <a:r>
              <a:rPr lang="nl-NL" sz="2400" b="1" dirty="0"/>
              <a:t>Ik adviseer alleen studies met het beste loopbaan perspectief</a:t>
            </a:r>
          </a:p>
        </p:txBody>
      </p:sp>
      <p:sp>
        <p:nvSpPr>
          <p:cNvPr id="24" name="Oval 23">
            <a:extLst>
              <a:ext uri="{FF2B5EF4-FFF2-40B4-BE49-F238E27FC236}">
                <a16:creationId xmlns:a16="http://schemas.microsoft.com/office/drawing/2014/main" xmlns="" id="{4DE0FBC4-76C2-4FA1-A14B-AF5A773FF0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80694" y="3174440"/>
            <a:ext cx="530750" cy="530750"/>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xmlns="" id="{B5C5D707-0833-44B6-B2CE-4194204299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99638" y="3928897"/>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kstvak 3">
            <a:extLst>
              <a:ext uri="{FF2B5EF4-FFF2-40B4-BE49-F238E27FC236}">
                <a16:creationId xmlns:a16="http://schemas.microsoft.com/office/drawing/2014/main" xmlns="" id="{D16B69EF-09C5-026E-5868-4261C0D934C4}"/>
              </a:ext>
            </a:extLst>
          </p:cNvPr>
          <p:cNvSpPr txBox="1"/>
          <p:nvPr/>
        </p:nvSpPr>
        <p:spPr>
          <a:xfrm>
            <a:off x="342899" y="2949939"/>
            <a:ext cx="6447744" cy="1311128"/>
          </a:xfrm>
          <a:prstGeom prst="rect">
            <a:avLst/>
          </a:prstGeom>
          <a:noFill/>
        </p:spPr>
        <p:txBody>
          <a:bodyPr wrap="square">
            <a:spAutoFit/>
          </a:bodyPr>
          <a:lstStyle/>
          <a:p>
            <a:pPr>
              <a:lnSpc>
                <a:spcPct val="90000"/>
              </a:lnSpc>
              <a:spcBef>
                <a:spcPct val="0"/>
              </a:spcBef>
            </a:pPr>
            <a:r>
              <a:rPr lang="nl-NL" sz="2000" dirty="0">
                <a:latin typeface="+mj-lt"/>
                <a:ea typeface="+mj-ea"/>
                <a:cs typeface="+mj-cs"/>
              </a:rPr>
              <a:t>Stelling </a:t>
            </a:r>
            <a:r>
              <a:rPr lang="nl-NL" sz="2000" dirty="0">
                <a:ea typeface="+mj-ea"/>
                <a:cs typeface="+mj-cs"/>
              </a:rPr>
              <a:t>2</a:t>
            </a:r>
          </a:p>
          <a:p>
            <a:pPr>
              <a:lnSpc>
                <a:spcPct val="90000"/>
              </a:lnSpc>
              <a:spcBef>
                <a:spcPct val="0"/>
              </a:spcBef>
            </a:pPr>
            <a:endParaRPr lang="nl-NL" sz="2000" dirty="0">
              <a:latin typeface="+mj-lt"/>
              <a:ea typeface="+mj-ea"/>
              <a:cs typeface="+mj-cs"/>
            </a:endParaRPr>
          </a:p>
          <a:p>
            <a:pPr>
              <a:lnSpc>
                <a:spcPct val="90000"/>
              </a:lnSpc>
              <a:spcBef>
                <a:spcPct val="0"/>
              </a:spcBef>
            </a:pPr>
            <a:r>
              <a:rPr lang="nl-NL" sz="2400" b="1" dirty="0">
                <a:latin typeface="+mj-lt"/>
                <a:ea typeface="+mj-ea"/>
                <a:cs typeface="+mj-cs"/>
              </a:rPr>
              <a:t>Ik vind netwerk opbouwen net zo belangrijk als een studie afmaken</a:t>
            </a:r>
          </a:p>
        </p:txBody>
      </p:sp>
      <p:sp>
        <p:nvSpPr>
          <p:cNvPr id="6" name="Tekstvak 5">
            <a:extLst>
              <a:ext uri="{FF2B5EF4-FFF2-40B4-BE49-F238E27FC236}">
                <a16:creationId xmlns:a16="http://schemas.microsoft.com/office/drawing/2014/main" xmlns="" id="{47C0A5FC-CFF1-304D-D2FF-0F1D7BF2F4B0}"/>
              </a:ext>
            </a:extLst>
          </p:cNvPr>
          <p:cNvSpPr txBox="1"/>
          <p:nvPr/>
        </p:nvSpPr>
        <p:spPr>
          <a:xfrm>
            <a:off x="342899" y="4261433"/>
            <a:ext cx="6094902" cy="1300356"/>
          </a:xfrm>
          <a:prstGeom prst="rect">
            <a:avLst/>
          </a:prstGeom>
          <a:noFill/>
        </p:spPr>
        <p:txBody>
          <a:bodyPr wrap="square">
            <a:spAutoFit/>
          </a:bodyPr>
          <a:lstStyle/>
          <a:p>
            <a:r>
              <a:rPr lang="nl-NL" sz="2000" dirty="0">
                <a:latin typeface="+mj-lt"/>
                <a:ea typeface="+mj-ea"/>
                <a:cs typeface="+mj-cs"/>
              </a:rPr>
              <a:t>Stelling </a:t>
            </a:r>
            <a:r>
              <a:rPr lang="nl-NL" sz="2000" dirty="0">
                <a:ea typeface="+mj-ea"/>
                <a:cs typeface="+mj-cs"/>
              </a:rPr>
              <a:t>3</a:t>
            </a:r>
          </a:p>
          <a:p>
            <a:endParaRPr lang="nl-NL" sz="1050" dirty="0"/>
          </a:p>
          <a:p>
            <a:r>
              <a:rPr lang="nl-NL" sz="2400" b="1" dirty="0">
                <a:latin typeface="+mj-lt"/>
                <a:ea typeface="+mj-ea"/>
                <a:cs typeface="+mj-cs"/>
              </a:rPr>
              <a:t>Ik vind het </a:t>
            </a:r>
            <a:r>
              <a:rPr lang="nl-NL" sz="2400" b="1" dirty="0" smtClean="0">
                <a:latin typeface="+mj-lt"/>
                <a:ea typeface="+mj-ea"/>
                <a:cs typeface="+mj-cs"/>
              </a:rPr>
              <a:t>belangrijkste </a:t>
            </a:r>
            <a:r>
              <a:rPr lang="nl-NL" sz="2400" b="1" dirty="0">
                <a:latin typeface="+mj-lt"/>
                <a:ea typeface="+mj-ea"/>
                <a:cs typeface="+mj-cs"/>
              </a:rPr>
              <a:t>dat studenten een studie gaan doen die ze leuk vinden</a:t>
            </a:r>
          </a:p>
        </p:txBody>
      </p:sp>
      <p:pic>
        <p:nvPicPr>
          <p:cNvPr id="3" name="Picture 6" descr="Studiekeuze Bootcamp">
            <a:extLst>
              <a:ext uri="{FF2B5EF4-FFF2-40B4-BE49-F238E27FC236}">
                <a16:creationId xmlns:a16="http://schemas.microsoft.com/office/drawing/2014/main" xmlns="" id="{696A5825-E16E-6A04-0A4A-BAD5BB56C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914" y="158418"/>
            <a:ext cx="1634971" cy="113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500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TotalTime>
  <Words>373</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Söhne</vt:lpstr>
      <vt:lpstr>Wingdings</vt:lpstr>
      <vt:lpstr>Office Theme</vt:lpstr>
      <vt:lpstr>Arbeidsmarkt &amp; Baanperspectief</vt:lpstr>
      <vt:lpstr>Inhoud  Sh 3   MBO opleidingen Sh 4   Beroepen Sh 5   HBO opleidingen Sh 6   Beroepen Sh 7   WO opleidingen Sh 8   Beroepen Sh 9   Stellingen Sh 10 Banen in opkomst  Sh 11 Opleidingen Sh 12 &amp; 13 45 Meest kansrijke banen 2023  </vt:lpstr>
      <vt:lpstr>MBO opleidingen in Nederland met goede baankansen</vt:lpstr>
      <vt:lpstr> Een greep uit de Banen die bij de MBO opleidingen passen</vt:lpstr>
      <vt:lpstr>HBO opleidingen in Nederland met goede baankansen</vt:lpstr>
      <vt:lpstr>Een greep uit de Banen die bij de HBO opleidingen passen</vt:lpstr>
      <vt:lpstr>WO opleidingen in Nederland met goede baankansen</vt:lpstr>
      <vt:lpstr>Een greep uit de Banen die bij de WO opleidingen passen</vt:lpstr>
      <vt:lpstr>Stelling 1  Ik adviseer alleen studies met het beste loopbaan perspectief</vt:lpstr>
      <vt:lpstr>Creatieve studies met meer baanzekerheid</vt:lpstr>
      <vt:lpstr>Banen in opkomst</vt:lpstr>
      <vt:lpstr>Opleidingen die passen bij #baneninopkomst</vt:lpstr>
      <vt:lpstr>   De 29 nieuwkomers in de lijst ten opzichte van voorgaande jaargang zijn aangegeven met (n). administratief, secretarieel en hr mbo verzuimadviseur (n) campus recruiter (n) hr-adviseur / hr business partner agrarisch &amp; groen hovenier / medewerker groen voorman / projectleider groenvoorziening (n) maaimachinist (n) analyse, onderzoek &amp; ontwikkeling kam coördinator (n) adviseur duurzaamheid (n) business analist &amp; -consultant bouw monteur installatietechniek schilder projectleider nieuwbouw (n) financieel risk analyst (n) salarisadministrateur (n) financieel-administratief medewerker horeca &amp; recreatie horecamanager (n) chef-kok medewerker restaurant (n) ict cloud engineer (n) embedded software engineer (n) .net developer (n)   </vt:lpstr>
      <vt:lpstr>onderwijs docent n2t (nederlands 2e taal) (n) docent wiskunde groepsleerkracht (basisonderwijs) openbaar bestuur, rechtspraak &amp; veiligheid boa/handhaver openbare ruimte (n) beleidsadviseur (o.a. ruimtelijke ordening, sociaal domein) jurist (bestuursrecht, bedrijfsrecht) techniek monteur zonnepanelen (n) beveiligingsmonteur (n) mechanical engineer (n) transport &amp; logistiek teamleider logistiek (n) vrachtwagenchauffeur logistiek operator (n) verkoop, marketing &amp; communicatie commercieel technisch adviseur (n) accountmanager (n) inkoopadviseur (n) welzijn persoonlijk begeleider schuldhulpverlener (n) pedagogisch medewerker kinderopvang zorg gespecialiseerd verpleegkundige (o.a. spoedeisende hulp, ambulance, dialyse) apothekersassistent (n) opticien (n) klantadvies accountmanager binnendienst (n) medewerker burgerzaken (n) ict support medewerker onderwijs    </vt:lpstr>
      <vt:lpstr>Competenties van de toekomst</vt:lpstr>
      <vt:lpstr>Skills van de toekomst </vt:lpstr>
      <vt:lpstr>Vragen?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Stichting Anne Bo</dc:title>
  <dc:creator>Valeri</dc:creator>
  <cp:lastModifiedBy>Valeri</cp:lastModifiedBy>
  <cp:revision>20</cp:revision>
  <dcterms:created xsi:type="dcterms:W3CDTF">2023-02-08T18:16:12Z</dcterms:created>
  <dcterms:modified xsi:type="dcterms:W3CDTF">2023-03-21T16:15:51Z</dcterms:modified>
</cp:coreProperties>
</file>