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3" r:id="rId2"/>
    <p:sldId id="272" r:id="rId3"/>
    <p:sldId id="271" r:id="rId4"/>
    <p:sldId id="280" r:id="rId5"/>
    <p:sldId id="270" r:id="rId6"/>
    <p:sldId id="287" r:id="rId7"/>
    <p:sldId id="269" r:id="rId8"/>
    <p:sldId id="288" r:id="rId9"/>
    <p:sldId id="268" r:id="rId10"/>
    <p:sldId id="294" r:id="rId11"/>
    <p:sldId id="279" r:id="rId12"/>
    <p:sldId id="289" r:id="rId13"/>
    <p:sldId id="261" r:id="rId14"/>
    <p:sldId id="290" r:id="rId15"/>
    <p:sldId id="260" r:id="rId16"/>
    <p:sldId id="291" r:id="rId17"/>
    <p:sldId id="259" r:id="rId18"/>
    <p:sldId id="292" r:id="rId19"/>
    <p:sldId id="258" r:id="rId20"/>
    <p:sldId id="257" r:id="rId21"/>
    <p:sldId id="27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7"/>
    <p:restoredTop sz="83521"/>
  </p:normalViewPr>
  <p:slideViewPr>
    <p:cSldViewPr snapToGrid="0" snapToObjects="1">
      <p:cViewPr varScale="1">
        <p:scale>
          <a:sx n="77" d="100"/>
          <a:sy n="77" d="100"/>
        </p:scale>
        <p:origin x="11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306-99D0-154B-B928-347784406CB3}" type="datetimeFigureOut">
              <a:rPr lang="nl-NL" smtClean="0"/>
              <a:t>22-9-2023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E4073-4D13-D441-A3DB-14C235B6D327}" type="slidenum">
              <a:rPr lang="nl-NL" smtClean="0"/>
              <a:t>‹#›</a:t>
            </a:fld>
            <a:endParaRPr lang="nl-NL"/>
          </a:p>
        </p:txBody>
      </p:sp>
    </p:spTree>
    <p:extLst>
      <p:ext uri="{BB962C8B-B14F-4D97-AF65-F5344CB8AC3E}">
        <p14:creationId xmlns:p14="http://schemas.microsoft.com/office/powerpoint/2010/main" val="48292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tudiekeuze123.nl/selectie/welke-opleidingen-hebben-een-numerus-fixu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chemeClr val="bg1">
                    <a:lumMod val="50000"/>
                  </a:schemeClr>
                </a:solidFill>
              </a:rPr>
              <a:t>IN BEELD ALS MENSEN DE SESSIE BINNENKOMEN?</a:t>
            </a:r>
          </a:p>
          <a:p>
            <a:endParaRPr lang="nl-NL" dirty="0"/>
          </a:p>
          <a:p>
            <a:r>
              <a:rPr lang="nl-NL" dirty="0">
                <a:solidFill>
                  <a:srgbClr val="FF0000"/>
                </a:solidFill>
              </a:rPr>
              <a:t>WELKOM: FIJN DAT JULLIE ER ALLEMAAL ZIJN</a:t>
            </a:r>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2</a:t>
            </a:fld>
            <a:endParaRPr lang="nl-NL"/>
          </a:p>
        </p:txBody>
      </p:sp>
    </p:spTree>
    <p:extLst>
      <p:ext uri="{BB962C8B-B14F-4D97-AF65-F5344CB8AC3E}">
        <p14:creationId xmlns:p14="http://schemas.microsoft.com/office/powerpoint/2010/main" val="123247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OFTEWEL: </a:t>
            </a:r>
          </a:p>
          <a:p>
            <a:r>
              <a:rPr lang="nl-NL" dirty="0"/>
              <a:t>DOOR JEZELF GOED TE KENNEN</a:t>
            </a:r>
          </a:p>
          <a:p>
            <a:r>
              <a:rPr lang="nl-NL" dirty="0"/>
              <a:t>WEET JE WAT JOUW KWALITEITEN EN TALENTEN ZIJN EN WAT JOU ENERGIE GEEFT EN MOTIVEERT</a:t>
            </a:r>
          </a:p>
          <a:p>
            <a:endParaRPr lang="nl-NL" dirty="0"/>
          </a:p>
          <a:p>
            <a:r>
              <a:rPr lang="nl-NL" dirty="0"/>
              <a:t>BIJ JOUW KWALITEITEN HOREN TAKEN DIE JE JE MAKKELIJK AFGAAN</a:t>
            </a:r>
          </a:p>
          <a:p>
            <a:endParaRPr lang="nl-NL" dirty="0"/>
          </a:p>
          <a:p>
            <a:r>
              <a:rPr lang="nl-NL" dirty="0"/>
              <a:t>DEZE TAKEN VIND JE TERUG IN BEROEPEN </a:t>
            </a:r>
          </a:p>
          <a:p>
            <a:endParaRPr lang="nl-NL" dirty="0"/>
          </a:p>
          <a:p>
            <a:r>
              <a:rPr lang="nl-NL" dirty="0"/>
              <a:t>WELKE STUDIES HOREN BIJ DE BEROEPEN DIE BIJ JOUW PROFIEL , INTERESSE EN CAPACITEITEN PASSEN &amp; JOU DUS AANSPREKEN</a:t>
            </a:r>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11</a:t>
            </a:fld>
            <a:endParaRPr lang="nl-NL"/>
          </a:p>
        </p:txBody>
      </p:sp>
    </p:spTree>
    <p:extLst>
      <p:ext uri="{BB962C8B-B14F-4D97-AF65-F5344CB8AC3E}">
        <p14:creationId xmlns:p14="http://schemas.microsoft.com/office/powerpoint/2010/main" val="378965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12</a:t>
            </a:fld>
            <a:endParaRPr lang="nl-NL"/>
          </a:p>
        </p:txBody>
      </p:sp>
    </p:spTree>
    <p:extLst>
      <p:ext uri="{BB962C8B-B14F-4D97-AF65-F5344CB8AC3E}">
        <p14:creationId xmlns:p14="http://schemas.microsoft.com/office/powerpoint/2010/main" val="3342968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VOORONDERZOEK IS BELANGRIJK ALS JE EEN GROTE KEUZE GAAT MAKEN. </a:t>
            </a:r>
          </a:p>
          <a:p>
            <a:r>
              <a:rPr lang="nl-NL" sz="1200" kern="1200" dirty="0">
                <a:solidFill>
                  <a:schemeClr val="tx1"/>
                </a:solidFill>
                <a:effectLst/>
                <a:latin typeface="+mn-lt"/>
                <a:ea typeface="+mn-ea"/>
                <a:cs typeface="+mn-cs"/>
              </a:rPr>
              <a:t>ZO KIES JE NIET ALLEEN MET JE HART, MAAR OOK MET JE HOOFD.</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EEN DURE MOBIEL GAAT KOPEN DOE JE DIT OOK NIET ZOMAAR, MAAR ONDERZOEK JE JE KEUZE EN VERGELIJK JE DE DIVERSE OPTIES. </a:t>
            </a:r>
          </a:p>
          <a:p>
            <a:r>
              <a:rPr lang="nl-NL" sz="1200" kern="1200" dirty="0">
                <a:solidFill>
                  <a:schemeClr val="tx1"/>
                </a:solidFill>
                <a:effectLst/>
                <a:latin typeface="+mn-lt"/>
                <a:ea typeface="+mn-ea"/>
                <a:cs typeface="+mn-cs"/>
              </a:rPr>
              <a:t>DAT GELDT DUS OOK VOOR EEN STUDIE. EEN STUDIE KIEZEN IS EEN STUDIE OP ZICH! DAAR MOET JE TIJD VOOR VRIJMAKEN.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PLAN WEKELIJKS EEN UURTJE IN JE AGENDA OM INFORMATIE OVER STUDIES TE LEZEN. DIT KAN BIJVOORBEELD ONLINE</a:t>
            </a:r>
          </a:p>
          <a:p>
            <a:r>
              <a:rPr lang="nl-NL" sz="1200" kern="1200" dirty="0">
                <a:solidFill>
                  <a:schemeClr val="tx1"/>
                </a:solidFill>
                <a:effectLst/>
                <a:latin typeface="+mn-lt"/>
                <a:ea typeface="+mn-ea"/>
                <a:cs typeface="+mn-cs"/>
              </a:rPr>
              <a:t>ER IS HELAAS ZO VEEL INFORMATIE TE VINDEN DAT JE SOMS NIET WEET WAAR JE MOET BEGINNEN. </a:t>
            </a:r>
          </a:p>
          <a:p>
            <a:r>
              <a:rPr lang="nl-NL" sz="1200" kern="1200" dirty="0">
                <a:solidFill>
                  <a:schemeClr val="tx1"/>
                </a:solidFill>
                <a:effectLst/>
                <a:latin typeface="+mn-lt"/>
                <a:ea typeface="+mn-ea"/>
                <a:cs typeface="+mn-cs"/>
              </a:rPr>
              <a:t>BETROUWBARE BRONNEN ZIJN: </a:t>
            </a:r>
          </a:p>
          <a:p>
            <a:pPr marL="171450" lvl="0" indent="-171450">
              <a:buFontTx/>
              <a:buChar char="-"/>
            </a:pPr>
            <a:r>
              <a:rPr lang="nl-NL" sz="1200" kern="1200" dirty="0">
                <a:solidFill>
                  <a:schemeClr val="tx1"/>
                </a:solidFill>
                <a:effectLst/>
                <a:latin typeface="+mn-lt"/>
                <a:ea typeface="+mn-ea"/>
                <a:cs typeface="+mn-cs"/>
              </a:rPr>
              <a:t>STUDIEKEUZE123.NL (HBO/WO)</a:t>
            </a:r>
          </a:p>
          <a:p>
            <a:pPr marL="171450" lvl="0" indent="-171450">
              <a:buFontTx/>
              <a:buChar char="-"/>
            </a:pPr>
            <a:r>
              <a:rPr lang="nl-NL" sz="1200" kern="1200" dirty="0">
                <a:solidFill>
                  <a:schemeClr val="tx1"/>
                </a:solidFill>
                <a:effectLst/>
                <a:latin typeface="+mn-lt"/>
                <a:ea typeface="+mn-ea"/>
                <a:cs typeface="+mn-cs"/>
              </a:rPr>
              <a:t>CARRIERETIJGER.NL/OPLEIDING (HBO/WO)</a:t>
            </a:r>
          </a:p>
          <a:p>
            <a:pPr marL="171450" lvl="0" indent="-171450">
              <a:buFontTx/>
              <a:buChar char="-"/>
            </a:pPr>
            <a:r>
              <a:rPr lang="nl-NL" sz="1200" kern="1200" dirty="0">
                <a:solidFill>
                  <a:schemeClr val="tx1"/>
                </a:solidFill>
                <a:effectLst/>
                <a:latin typeface="+mn-lt"/>
                <a:ea typeface="+mn-ea"/>
                <a:cs typeface="+mn-cs"/>
              </a:rPr>
              <a:t>MBOSTART.NL OF KIESMBO (MBO)</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DAARNAAST KUN JE GEBRUIK MAKEN VAN DE KEUZEGIDSEN VOOR (MBO/HBO/WO) DE KEUZEGIDS IS EEN SOORT CONSUMENTENGIDS VOOR STUDIES DIE JAARLIJKS WORDT BIJGEHOUEDEN EN GEEFT PRECIES DE BEOORDELING EN RANKING VAN EEN STUDIE. OOK KAN DE KWALITEIT VAN HET ONDERWIJS PER INSTELLING ENORM VERSCHILLEN. </a:t>
            </a:r>
          </a:p>
          <a:p>
            <a:r>
              <a:rPr lang="nl-NL" sz="1200" kern="1200" dirty="0">
                <a:solidFill>
                  <a:schemeClr val="tx1"/>
                </a:solidFill>
                <a:effectLst/>
                <a:latin typeface="+mn-lt"/>
                <a:ea typeface="+mn-ea"/>
                <a:cs typeface="+mn-cs"/>
              </a:rPr>
              <a:t>STUDIES IN DE ENE STAD KUNNEN HEEL ANDERE INHOUD HEBBEN DAN IN EEN ANDERE STAD. JE KUNT DE KEUZEGIDS BESTELLEN, MAAR WELLICHT DAT JE DECAAN DE KEUZEGIDS OOK TER INZAGE HEEFT.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ALLE VERMELDE SITES EN HULPBRONNEN STAAN OOK IN DE TOOLKIT DIE JE VAN ONS ONTVANGT.</a:t>
            </a:r>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13</a:t>
            </a:fld>
            <a:endParaRPr lang="nl-NL"/>
          </a:p>
        </p:txBody>
      </p:sp>
    </p:spTree>
    <p:extLst>
      <p:ext uri="{BB962C8B-B14F-4D97-AF65-F5344CB8AC3E}">
        <p14:creationId xmlns:p14="http://schemas.microsoft.com/office/powerpoint/2010/main" val="324641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14</a:t>
            </a:fld>
            <a:endParaRPr lang="nl-NL"/>
          </a:p>
        </p:txBody>
      </p:sp>
    </p:spTree>
    <p:extLst>
      <p:ext uri="{BB962C8B-B14F-4D97-AF65-F5344CB8AC3E}">
        <p14:creationId xmlns:p14="http://schemas.microsoft.com/office/powerpoint/2010/main" val="36609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none" strike="noStrike" dirty="0">
                <a:solidFill>
                  <a:srgbClr val="000000"/>
                </a:solidFill>
                <a:effectLst/>
                <a:latin typeface="Verdana" panose="020B0604030504040204" pitchFamily="34" charset="0"/>
              </a:rPr>
              <a:t>EEN STUDIE KIEZEN IS MEER DAN ALLEEN BEDENKEN WAT JE WORDT EN WAT JE WIL LEREN. </a:t>
            </a:r>
          </a:p>
          <a:p>
            <a:pPr algn="l"/>
            <a:r>
              <a:rPr lang="nl-NL" b="0" i="0" u="none" strike="noStrike" dirty="0">
                <a:solidFill>
                  <a:srgbClr val="000000"/>
                </a:solidFill>
                <a:effectLst/>
                <a:latin typeface="Verdana" panose="020B0604030504040204" pitchFamily="34" charset="0"/>
              </a:rPr>
              <a:t>HET IS OOK BELANGRIJK DAT DE OMGEVING EN DE MENSEN PRETTIG EN LEUK ZIJN. DAT KUN JE NIET LEZEN OP DE WEBSITE MAAR MOET JE ERVAREN...</a:t>
            </a:r>
          </a:p>
          <a:p>
            <a:pPr algn="l"/>
            <a:r>
              <a:rPr lang="nl-NL" b="0" i="0" u="none" strike="noStrike" dirty="0">
                <a:solidFill>
                  <a:srgbClr val="000000"/>
                </a:solidFill>
                <a:effectLst/>
                <a:latin typeface="Verdana" panose="020B0604030504040204" pitchFamily="34" charset="0"/>
              </a:rPr>
              <a:t>DAAROM IS HET BELANGRIJK NAAR OPEN DAGEN TE GAAN, MEELOOPDAGEN TE BEZOEKEN EN TE PRATEN MET DOCENTEN DIE JOU LATER LES EN COLLEGE GAAN GEVEN. </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ERVARINGEN MET JE STUDIE ZIJN SUPER BELANGRIJK! DAT WIL ZEGGEN: </a:t>
            </a:r>
          </a:p>
          <a:p>
            <a:pPr marL="171450" indent="-171450">
              <a:buFontTx/>
              <a:buChar char="-"/>
            </a:pPr>
            <a:r>
              <a:rPr lang="nl-NL" sz="1200" kern="1200" dirty="0">
                <a:solidFill>
                  <a:schemeClr val="tx1"/>
                </a:solidFill>
                <a:effectLst/>
                <a:latin typeface="+mn-lt"/>
                <a:ea typeface="+mn-ea"/>
                <a:cs typeface="+mn-cs"/>
              </a:rPr>
              <a:t>Bezoek open dagen; </a:t>
            </a:r>
          </a:p>
          <a:p>
            <a:pPr marL="171450" indent="-171450">
              <a:buFontTx/>
              <a:buChar char="-"/>
            </a:pPr>
            <a:r>
              <a:rPr lang="nl-NL" sz="1200" kern="1200" dirty="0">
                <a:solidFill>
                  <a:schemeClr val="tx1"/>
                </a:solidFill>
                <a:effectLst/>
                <a:latin typeface="+mn-lt"/>
                <a:ea typeface="+mn-ea"/>
                <a:cs typeface="+mn-cs"/>
              </a:rPr>
              <a:t>en praat met studenten over hun studie!</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ALLE INFO ONLINE GELEZEN HEBT KUN JE GERICHT GAAN KIJKEN:</a:t>
            </a:r>
          </a:p>
          <a:p>
            <a:pPr marL="171450" indent="-171450">
              <a:buFontTx/>
              <a:buChar char="-"/>
            </a:pPr>
            <a:r>
              <a:rPr lang="nl-NL" sz="1200" kern="1200" dirty="0">
                <a:solidFill>
                  <a:schemeClr val="tx1"/>
                </a:solidFill>
                <a:effectLst/>
                <a:latin typeface="+mn-lt"/>
                <a:ea typeface="+mn-ea"/>
                <a:cs typeface="+mn-cs"/>
              </a:rPr>
              <a:t>WELKE STUDIES BIJ JE PASSEN; EN </a:t>
            </a:r>
          </a:p>
          <a:p>
            <a:pPr marL="171450" indent="-171450">
              <a:buFontTx/>
              <a:buChar char="-"/>
            </a:pPr>
            <a:r>
              <a:rPr lang="nl-NL" sz="1200" kern="1200" dirty="0">
                <a:solidFill>
                  <a:schemeClr val="tx1"/>
                </a:solidFill>
                <a:effectLst/>
                <a:latin typeface="+mn-lt"/>
                <a:ea typeface="+mn-ea"/>
                <a:cs typeface="+mn-cs"/>
              </a:rPr>
              <a:t>AAN WELKE MBO, HOGESCHOOL OF UNIVERSITEIT JIJ DEZE STUDIE HET BESTE KAN GAAN STUDEREN.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VAN DE STUDIES BIJ DIE SCHOLEN EN UNIVERSITEITEN ZOEK JE DE OPEN DAGEN ONLINE OP.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DEZE ZULLEN ZOALS GEZEGD HELAAS DIT JAAR ONLINE PLAATSVINDEN. HELAAS OMDAT JE HIERMEE MINDER MAKKELIJK GEVOEL KRIJGT VAN DE SFEER, DE LOCATIE.</a:t>
            </a:r>
          </a:p>
          <a:p>
            <a:r>
              <a:rPr lang="nl-NL" sz="1200" kern="1200" dirty="0">
                <a:solidFill>
                  <a:schemeClr val="tx1"/>
                </a:solidFill>
                <a:effectLst/>
                <a:latin typeface="+mn-lt"/>
                <a:ea typeface="+mn-ea"/>
                <a:cs typeface="+mn-cs"/>
              </a:rPr>
              <a:t>MAAR HET HEEFT OOK EEN VOORDEEL: VEEL INSTELLINGEN HEBBEN HUN FILMPJES VAN MAART/APRIL/MEI 2020 NOG ONLINE STAAN DUS JE HOEFT NIET TE WACHTEN!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EIGENLIJK BETEKENT ONLINE OPEN DAGEN DAT JE MEER TAAKGERICHT MOET LUISTEREN OFTEWEL FEITELIJK INFORMATIE KUNT VERZAMELEN EN WAT MINDER MENSGERICHT. MEER HOOFD EN MINDER HART, MAAR DUS OOK DAT JE JE NOG BETER MOET VOORBEREIDEN OM DE JUISTE VRAGEN TE STELLEN DIE JOU HELPEN IN JE KEUZE.</a:t>
            </a:r>
          </a:p>
          <a:p>
            <a:r>
              <a:rPr lang="nl-NL" sz="1200" kern="1200" dirty="0">
                <a:solidFill>
                  <a:schemeClr val="tx1"/>
                </a:solidFill>
                <a:effectLst/>
                <a:latin typeface="+mn-lt"/>
                <a:ea typeface="+mn-ea"/>
                <a:cs typeface="+mn-cs"/>
              </a:rPr>
              <a:t>WEET DUS OP BASIS VAN WELKE CRITERIA JE WILT KIEZEN EN BEREID JE VRAGEN EXTRA GOED VOOR (ZIE TOOLKIT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NA DEZE EERSTE STAP VAN EXPLORATIE IN DE VORM VAN OPEN DAGEN KUN JE VOOR DE LAATSTE STAP GEBRUIK MAKEN VAN MEELOOPDAGEN EN/OF PROEFSTUDEREN OM DEFINITIEVE KEUZE TE KUNNEN GAAN MAKEN.</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VERSCHIL TUSSEN DE OPEN DAG EN EEN PROEFSTUDEERDAG EN/OF MEELOOPDAG IS HET FEIT DAT DEZE WEL OF NIET PROFESSIONEEL GEORGANISEERD WORDT. </a:t>
            </a:r>
          </a:p>
          <a:p>
            <a:r>
              <a:rPr lang="nl-NL" sz="1200" kern="1200" dirty="0">
                <a:solidFill>
                  <a:schemeClr val="tx1"/>
                </a:solidFill>
                <a:effectLst/>
                <a:latin typeface="+mn-lt"/>
                <a:ea typeface="+mn-ea"/>
                <a:cs typeface="+mn-cs"/>
              </a:rPr>
              <a:t>EEN OPEN DAG OF PROEFSTUDEERDAG WORDT (VAAK ONDER STRAKKE REGIE) PROFESSIONEEL GEORGANISEERD. </a:t>
            </a:r>
          </a:p>
          <a:p>
            <a:r>
              <a:rPr lang="nl-NL" sz="1200" kern="1200" dirty="0">
                <a:solidFill>
                  <a:schemeClr val="tx1"/>
                </a:solidFill>
                <a:effectLst/>
                <a:latin typeface="+mn-lt"/>
                <a:ea typeface="+mn-ea"/>
                <a:cs typeface="+mn-cs"/>
              </a:rPr>
              <a:t>NET ALS BIJ JOUW SCHOOL DAT GEBEURT ALS GROEP 8 VAN DE BASISSCHOOL OP EEN OPE DAG LANGS KOMT. DE INSTELLING DOET ZIJN BEST EEN ZO GOED MOGELIJK BEELD TE GEVEN. DAT BEELD IS VAAK NIET REALISTISCH. HET IS VERSTANDIG IN IEDERE GEVAL VAN DE STUDIE DIE JE WIL KIEZEN AAN EEN MEELOOPDAG (1 OP 1 MEELOPEN MET EEN STUDENT) DEEL TE NEMEN OF CONTACT HEBT GEHAD MET EEN STUDENT DIE ONAFHANKELIJKE INFORMATIE KAN GEVEN. VRAAG IN ZO’N GESPREK OOK NAAR DE MINDERE KANTEN VAN DE STUDIE. WAT VALT ER TEGEN? SPREEKT DE STUDIE JE NA HET BEZOEKEN VAN EEN MEELOOPDAG NOG STEEDS AAN? DAN ZIT JE GOED!</a:t>
            </a: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SLIMME VRAGEN AAN DIE JE KAN STELLEN OP EEN OPEN/MEELOOP/PROEFSTUDEERDAG VIND JE TERUG IN DE TOOLKIT</a:t>
            </a:r>
          </a:p>
          <a:p>
            <a:endParaRPr lang="nl-NL"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PRAAT VOORAL OOK MET STUDENTEN. VEEL SCHOLEN HEBBEN MOGELIJKHEDEN OM TE CHATTEN MET STUDENTEN IN DIVERSE JAREN, MAAR ANDERE OPTIES ZIJN:</a:t>
            </a:r>
          </a:p>
          <a:p>
            <a:pPr lvl="0"/>
            <a:r>
              <a:rPr lang="nl-NL" sz="1200" kern="1200" dirty="0">
                <a:solidFill>
                  <a:schemeClr val="tx1"/>
                </a:solidFill>
                <a:effectLst/>
                <a:latin typeface="+mn-lt"/>
                <a:ea typeface="+mn-ea"/>
                <a:cs typeface="+mn-cs"/>
              </a:rPr>
              <a:t>VRAAGHETDESTUDENT.NL KUN JE IN CONTACT KOMEN MET ONAFHANKELIJKE STUDENTEN DIE EEN BEPAALDE STUDIE AL DOEN</a:t>
            </a:r>
          </a:p>
          <a:p>
            <a:pPr lvl="0"/>
            <a:r>
              <a:rPr lang="nl-NL" sz="1200" kern="1200" dirty="0">
                <a:solidFill>
                  <a:schemeClr val="tx1"/>
                </a:solidFill>
                <a:effectLst/>
                <a:latin typeface="+mn-lt"/>
                <a:ea typeface="+mn-ea"/>
                <a:cs typeface="+mn-cs"/>
              </a:rPr>
              <a:t>STUDIEKEUZE_STRESS OP INSTA</a:t>
            </a:r>
          </a:p>
          <a:p>
            <a:pPr lvl="0"/>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EN BINNENKORT OP DE APP TMRRW (BRUG NAAR BEROEPSORIENTATIE)</a:t>
            </a:r>
          </a:p>
          <a:p>
            <a:r>
              <a:rPr lang="nl-NL" sz="1200" b="0" kern="1200" dirty="0">
                <a:solidFill>
                  <a:schemeClr val="tx1"/>
                </a:solidFill>
                <a:effectLst/>
                <a:latin typeface="+mn-lt"/>
                <a:ea typeface="+mn-ea"/>
                <a:cs typeface="+mn-cs"/>
              </a:rPr>
              <a:t>APP WAAROP FILMPJES STAAN OM STUDIES EN BEROEPEN TE VERDUIDELIJKEN</a:t>
            </a:r>
            <a:endParaRPr lang="nl-NL" b="0"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15</a:t>
            </a:fld>
            <a:endParaRPr lang="nl-NL"/>
          </a:p>
        </p:txBody>
      </p:sp>
    </p:spTree>
    <p:extLst>
      <p:ext uri="{BB962C8B-B14F-4D97-AF65-F5344CB8AC3E}">
        <p14:creationId xmlns:p14="http://schemas.microsoft.com/office/powerpoint/2010/main" val="273224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16</a:t>
            </a:fld>
            <a:endParaRPr lang="nl-NL"/>
          </a:p>
        </p:txBody>
      </p:sp>
    </p:spTree>
    <p:extLst>
      <p:ext uri="{BB962C8B-B14F-4D97-AF65-F5344CB8AC3E}">
        <p14:creationId xmlns:p14="http://schemas.microsoft.com/office/powerpoint/2010/main" val="184453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none" strike="noStrike" dirty="0">
                <a:solidFill>
                  <a:srgbClr val="000000"/>
                </a:solidFill>
                <a:effectLst/>
                <a:latin typeface="Verdana" panose="020B0604030504040204" pitchFamily="34" charset="0"/>
              </a:rPr>
              <a:t>JONGEREN KENNEN MAAR CA 20 BEROEPEN (BRANDWEER, DOKTER, LERAAR, PILOOT) MAAR HEEL VEEL BEROEPEN KENNEN ZE NIET. </a:t>
            </a:r>
          </a:p>
          <a:p>
            <a:pPr algn="l"/>
            <a:r>
              <a:rPr lang="nl-NL" b="0" i="0" u="none" strike="noStrike" dirty="0">
                <a:solidFill>
                  <a:srgbClr val="000000"/>
                </a:solidFill>
                <a:effectLst/>
                <a:latin typeface="Verdana" panose="020B0604030504040204" pitchFamily="34" charset="0"/>
              </a:rPr>
              <a:t>VRAAG VOLWASSENEN DAAROM WAT ZE DOEN, WEES NIEUWSGIERIG, MSS HOOR JE WAT WAT JE AANSPREEKT</a:t>
            </a:r>
          </a:p>
          <a:p>
            <a:pPr algn="l"/>
            <a:r>
              <a:rPr lang="nl-NL" b="0" i="0" u="none" strike="noStrike" dirty="0">
                <a:solidFill>
                  <a:srgbClr val="000000"/>
                </a:solidFill>
                <a:effectLst/>
                <a:latin typeface="Verdana" panose="020B0604030504040204" pitchFamily="34" charset="0"/>
              </a:rPr>
              <a:t>IN IEDER GEVAL IS HET SLIM OM MENSEN DIE HET BEROEP DOEN WAAR JOUW STUDIE VOOR OPLEIDT, EENS UITVOERIG TE INTERVIEWEN. IN ONZE TOOLKIT TREF JE HIERVOOR VRAGEN AAN</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ERVARINGEN VAN ANDEREN ZIJN BELANGRIJKE INPUT OM EEN GOED BEELD TE KRIJGEN VAN FUNCTIES EN VAN STUDIES.</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SPREEK MET (VEEL) MENSEN DIE HET BEROEP DIE AANSLUITEN BIJ DE STUDIES DIE JE ONDERZOEKT.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DE STUDIE KAN AANSPREKEN MAAR WAT WORD JE ER NU MEE? </a:t>
            </a:r>
          </a:p>
          <a:p>
            <a:r>
              <a:rPr lang="nl-NL" sz="1200" kern="1200" dirty="0">
                <a:solidFill>
                  <a:schemeClr val="tx1"/>
                </a:solidFill>
                <a:effectLst/>
                <a:latin typeface="+mn-lt"/>
                <a:ea typeface="+mn-ea"/>
                <a:cs typeface="+mn-cs"/>
              </a:rPr>
              <a:t>- WAT ZIJN DE ONTWIKKELINGEN BINNEN HET VAKGEBIED? </a:t>
            </a:r>
          </a:p>
          <a:p>
            <a:r>
              <a:rPr lang="nl-NL" sz="1200" kern="1200" dirty="0">
                <a:solidFill>
                  <a:schemeClr val="tx1"/>
                </a:solidFill>
                <a:effectLst/>
                <a:latin typeface="+mn-lt"/>
                <a:ea typeface="+mn-ea"/>
                <a:cs typeface="+mn-cs"/>
              </a:rPr>
              <a:t>- SPREKEN DIE AAN? </a:t>
            </a:r>
          </a:p>
          <a:p>
            <a:r>
              <a:rPr lang="nl-NL" sz="1200" kern="1200" dirty="0">
                <a:solidFill>
                  <a:schemeClr val="tx1"/>
                </a:solidFill>
                <a:effectLst/>
                <a:latin typeface="+mn-lt"/>
                <a:ea typeface="+mn-ea"/>
                <a:cs typeface="+mn-cs"/>
              </a:rPr>
              <a:t>- WAT MAAKT EEN BAAN WAARDEVOL? </a:t>
            </a:r>
          </a:p>
          <a:p>
            <a:r>
              <a:rPr lang="nl-NL" sz="1200" kern="1200" dirty="0">
                <a:solidFill>
                  <a:schemeClr val="tx1"/>
                </a:solidFill>
                <a:effectLst/>
                <a:latin typeface="+mn-lt"/>
                <a:ea typeface="+mn-ea"/>
                <a:cs typeface="+mn-cs"/>
              </a:rPr>
              <a:t>- WELKE BANEN VERSCHIJNEN IN DE KOMENDE JAREN?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JONGEREN KENNEN DOORGAANS MAAR 20-30 BEROEPEN EN KUNNEN ZICH DAAROM GEEN BEELD VORMEN BIJ DE ANDERE 1000-EN BANEN DIE ER ZIJN.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PRAAT MET JE OUDERS OVER WAT ZIJ DOEN. </a:t>
            </a:r>
          </a:p>
          <a:p>
            <a:r>
              <a:rPr lang="nl-NL" sz="1200" kern="1200" dirty="0">
                <a:solidFill>
                  <a:schemeClr val="tx1"/>
                </a:solidFill>
                <a:effectLst/>
                <a:latin typeface="+mn-lt"/>
                <a:ea typeface="+mn-ea"/>
                <a:cs typeface="+mn-cs"/>
              </a:rPr>
              <a:t>- UIT WELKE TAKEN BESTAAT HUN BEROEP, </a:t>
            </a:r>
          </a:p>
          <a:p>
            <a:r>
              <a:rPr lang="nl-NL" sz="1200" kern="1200" dirty="0">
                <a:solidFill>
                  <a:schemeClr val="tx1"/>
                </a:solidFill>
                <a:effectLst/>
                <a:latin typeface="+mn-lt"/>
                <a:ea typeface="+mn-ea"/>
                <a:cs typeface="+mn-cs"/>
              </a:rPr>
              <a:t>- WELKE VINDEN ZIJ LEUK EN WAAR HEBBEN ZE EEN HEKEL AAN?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MAAK GEBRUIK VAN JE NETWERK OM IN CONTACT TE KOMEN MET DE MENSEN DIE HET BEROEP DOEN WAT JE DENKT GRAAG TE WILLEN. </a:t>
            </a:r>
          </a:p>
          <a:p>
            <a:r>
              <a:rPr lang="nl-NL" sz="1200" kern="1200" dirty="0">
                <a:solidFill>
                  <a:schemeClr val="tx1"/>
                </a:solidFill>
                <a:effectLst/>
                <a:latin typeface="+mn-lt"/>
                <a:ea typeface="+mn-ea"/>
                <a:cs typeface="+mn-cs"/>
              </a:rPr>
              <a:t>IEDEREEN VIND HET LEUK OM OVER ZIJN OF HAAR WERK TE VERTELLEN EN HELPT JE GRAAG</a:t>
            </a:r>
          </a:p>
          <a:p>
            <a:r>
              <a:rPr lang="nl-NL" sz="1200" kern="1200" dirty="0">
                <a:solidFill>
                  <a:schemeClr val="tx1"/>
                </a:solidFill>
                <a:effectLst/>
                <a:latin typeface="+mn-lt"/>
                <a:ea typeface="+mn-ea"/>
                <a:cs typeface="+mn-cs"/>
              </a:rPr>
              <a:t>OOK VRAGEN DIE JE KAN STELLEN BIJ DE BEROEPSORIËNTATIE VIND JE IN DE TOOLKIT. </a:t>
            </a:r>
          </a:p>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17</a:t>
            </a:fld>
            <a:endParaRPr lang="nl-NL"/>
          </a:p>
        </p:txBody>
      </p:sp>
    </p:spTree>
    <p:extLst>
      <p:ext uri="{BB962C8B-B14F-4D97-AF65-F5344CB8AC3E}">
        <p14:creationId xmlns:p14="http://schemas.microsoft.com/office/powerpoint/2010/main" val="33258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18</a:t>
            </a:fld>
            <a:endParaRPr lang="nl-NL"/>
          </a:p>
        </p:txBody>
      </p:sp>
    </p:spTree>
    <p:extLst>
      <p:ext uri="{BB962C8B-B14F-4D97-AF65-F5344CB8AC3E}">
        <p14:creationId xmlns:p14="http://schemas.microsoft.com/office/powerpoint/2010/main" val="192049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none" strike="noStrike" dirty="0">
                <a:solidFill>
                  <a:srgbClr val="000000"/>
                </a:solidFill>
                <a:effectLst/>
                <a:latin typeface="Verdana" panose="020B0604030504040204" pitchFamily="34" charset="0"/>
              </a:rPr>
              <a:t>EEN STUDIE KIEZEN KOST TIJD. EINDEXAMEN DOEN KOST TIJD, SPORT KOST TIJD, BAANTJES EN VRIENDEN KOSTEN TIJD. STEL HET STUDIEKEUZE PROCES NIET UIT. ALS JE NIET WEET HOE JE HET AAN MOET PAKKEN GEEFT DAT NIET. HET IS DE EERSTE KEER DAT JE EEN STUDIE GAAT KIEZEN DUS HET IS BEST LOGISCH DAT JE HET NIET WEET..</a:t>
            </a:r>
          </a:p>
          <a:p>
            <a:pPr algn="l"/>
            <a:r>
              <a:rPr lang="nl-NL" b="0" i="0" u="none" strike="noStrike" dirty="0">
                <a:solidFill>
                  <a:srgbClr val="000000"/>
                </a:solidFill>
                <a:effectLst/>
                <a:latin typeface="Verdana" panose="020B0604030504040204" pitchFamily="34" charset="0"/>
              </a:rPr>
              <a:t>VRAAG DAAROM OP TIJD OM HULP. </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MOCHT JE ER NIET UITKOMEN: VRAAG HULP!</a:t>
            </a:r>
          </a:p>
          <a:p>
            <a:endParaRPr lang="nl-NL" sz="1200" kern="1200" dirty="0">
              <a:solidFill>
                <a:schemeClr val="tx1"/>
              </a:solidFill>
              <a:effectLst/>
              <a:latin typeface="+mn-lt"/>
              <a:ea typeface="+mn-ea"/>
              <a:cs typeface="+mn-cs"/>
            </a:endParaRPr>
          </a:p>
          <a:p>
            <a:r>
              <a:rPr lang="nl-NL" b="0" i="0" u="none" strike="noStrike" dirty="0">
                <a:solidFill>
                  <a:srgbClr val="000000"/>
                </a:solidFill>
                <a:effectLst/>
                <a:latin typeface="Verdana" panose="020B0604030504040204" pitchFamily="34" charset="0"/>
              </a:rPr>
              <a:t>vooral bij het </a:t>
            </a:r>
            <a:r>
              <a:rPr lang="nl-NL" b="0" i="0" u="sng" dirty="0">
                <a:solidFill>
                  <a:srgbClr val="000000"/>
                </a:solidFill>
                <a:effectLst/>
                <a:latin typeface="Verdana" panose="020B0604030504040204" pitchFamily="34" charset="0"/>
              </a:rPr>
              <a:t>goed</a:t>
            </a:r>
            <a:r>
              <a:rPr lang="nl-NL" b="0" i="0" u="none" strike="noStrike" dirty="0">
                <a:solidFill>
                  <a:srgbClr val="000000"/>
                </a:solidFill>
                <a:effectLst/>
                <a:latin typeface="Verdana" panose="020B0604030504040204" pitchFamily="34" charset="0"/>
              </a:rPr>
              <a:t> opstellen van je persoonlijke boodschappenlijst. Wie ben jij en wat geeft jou energie? </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WEET JE NIET WAAR JE MOET BEGINNEN?</a:t>
            </a:r>
          </a:p>
          <a:p>
            <a:r>
              <a:rPr lang="nl-NL" sz="1200" kern="1200" dirty="0">
                <a:solidFill>
                  <a:schemeClr val="tx1"/>
                </a:solidFill>
                <a:effectLst/>
                <a:latin typeface="+mn-lt"/>
                <a:ea typeface="+mn-ea"/>
                <a:cs typeface="+mn-cs"/>
              </a:rPr>
              <a:t>ZIT JE ‘VAST’? </a:t>
            </a:r>
          </a:p>
          <a:p>
            <a:r>
              <a:rPr lang="nl-NL" sz="1200" kern="1200" dirty="0">
                <a:solidFill>
                  <a:schemeClr val="tx1"/>
                </a:solidFill>
                <a:effectLst/>
                <a:latin typeface="+mn-lt"/>
                <a:ea typeface="+mn-ea"/>
                <a:cs typeface="+mn-cs"/>
              </a:rPr>
              <a:t>KRIJG JE STRESS ALS JE AAN JE STUDIEKEUZE DENKT? </a:t>
            </a:r>
          </a:p>
          <a:p>
            <a:r>
              <a:rPr lang="nl-NL" sz="1200" kern="1200" dirty="0">
                <a:solidFill>
                  <a:schemeClr val="tx1"/>
                </a:solidFill>
                <a:effectLst/>
                <a:latin typeface="+mn-lt"/>
                <a:ea typeface="+mn-ea"/>
                <a:cs typeface="+mn-cs"/>
              </a:rPr>
              <a:t>RAAK JE GEDEMOTIVEERD OMDAT HET NIET LUKT?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UIT ONDERZOEK BLIJKT DAT VEEL JONGEREN HET DENKEN OVER HUN STUDIEKEUZE UITSTELLEN. ZE STEKEN HUN ‘KOP IN HET ZAND’ EN VERTONEN DAARMEE VLUCHTGEDRAG. DAT IS JAMMER WANT HET LOST NIKS OP. </a:t>
            </a:r>
          </a:p>
          <a:p>
            <a:r>
              <a:rPr lang="nl-NL" sz="1200" kern="1200" dirty="0">
                <a:solidFill>
                  <a:schemeClr val="tx1"/>
                </a:solidFill>
                <a:effectLst/>
                <a:latin typeface="+mn-lt"/>
                <a:ea typeface="+mn-ea"/>
                <a:cs typeface="+mn-cs"/>
              </a:rPr>
              <a:t>WEES SLIMMER EN VRAAG HULP!</a:t>
            </a:r>
          </a:p>
          <a:p>
            <a:r>
              <a:rPr lang="nl-NL" sz="1200" kern="1200" dirty="0">
                <a:solidFill>
                  <a:schemeClr val="tx1"/>
                </a:solidFill>
                <a:effectLst/>
                <a:latin typeface="+mn-lt"/>
                <a:ea typeface="+mn-ea"/>
                <a:cs typeface="+mn-cs"/>
              </a:rPr>
              <a:t>BIJVOORBEELD AAN JE OUDERS, MENTOR OF DECAAN. </a:t>
            </a:r>
          </a:p>
          <a:p>
            <a:r>
              <a:rPr lang="nl-NL" sz="1200" kern="1200" dirty="0">
                <a:solidFill>
                  <a:schemeClr val="tx1"/>
                </a:solidFill>
                <a:effectLst/>
                <a:latin typeface="+mn-lt"/>
                <a:ea typeface="+mn-ea"/>
                <a:cs typeface="+mn-cs"/>
              </a:rPr>
              <a:t>OF GEBRUIK MAKEN VAN STUDIEKEUZE ADVIES. DIT IS ER VOLOP. VAN LANGERE TRAJECTEN TOT DE STUDIEKEUZE TRAJECTEN. VAN ONLINE TOT FACE-2-FACE; EIGENLIJK JOUW PERSONAL SHOPPER DIE JE KAN HELPEN MET JOUW STUDIEKEUZE PROCES</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JE HOEFT HET NIET ALLEEN TE DOEN!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19</a:t>
            </a:fld>
            <a:endParaRPr lang="nl-NL"/>
          </a:p>
        </p:txBody>
      </p:sp>
    </p:spTree>
    <p:extLst>
      <p:ext uri="{BB962C8B-B14F-4D97-AF65-F5344CB8AC3E}">
        <p14:creationId xmlns:p14="http://schemas.microsoft.com/office/powerpoint/2010/main" val="3465046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HIERMEE ZIJN WE AAN HET EINDE GEKOMEN VAN ONZE PRESENTATIE.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 WILLEN HET WEBINAR GRAAG AFSLUITEN MET DE VRAGEN DIE JULLIE HEBBEN. RONDLOPEN MET MICROG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WELKE VRAGEN KAN IK STELLEN AAN STUDENTEN?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LIJST MET VRAGEN IN DE TOOLKIT DIE WE MET JE DELEN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HOE BEREID IK ME GOED VOOR OP EEN OPEN DAG?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DENK NA OVER DE CRITERIA DIE JIJ BELANGRIJK VINDT ZOALS SFEER, WEL NIET OP KAMERS, INHOUD VAN DE STUDIE/THEORIE OF JUIST MEER PRAKTIJK,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r>
              <a:rPr lang="nl-NL" dirty="0"/>
              <a:t>DAARNA OVERGANG NAAR AFSLUITEN</a:t>
            </a:r>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20</a:t>
            </a:fld>
            <a:endParaRPr lang="nl-NL"/>
          </a:p>
        </p:txBody>
      </p:sp>
    </p:spTree>
    <p:extLst>
      <p:ext uri="{BB962C8B-B14F-4D97-AF65-F5344CB8AC3E}">
        <p14:creationId xmlns:p14="http://schemas.microsoft.com/office/powerpoint/2010/main" val="408614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Tx/>
              <a:buNone/>
            </a:pPr>
            <a:r>
              <a:rPr lang="nl-NL" sz="1200" kern="1200" dirty="0">
                <a:solidFill>
                  <a:schemeClr val="tx1"/>
                </a:solidFill>
                <a:effectLst/>
                <a:latin typeface="+mn-lt"/>
                <a:ea typeface="+mn-ea"/>
                <a:cs typeface="Poppins" pitchFamily="2" charset="77"/>
              </a:rPr>
              <a:t>WAT: </a:t>
            </a:r>
          </a:p>
          <a:p>
            <a:pPr marL="171450" lvl="0" indent="-171450">
              <a:buFont typeface="Arial" panose="020B0604020202020204" pitchFamily="34" charset="0"/>
              <a:buChar char="•"/>
            </a:pPr>
            <a:r>
              <a:rPr lang="nl-NL" sz="1200" kern="1200" dirty="0">
                <a:solidFill>
                  <a:schemeClr val="tx1"/>
                </a:solidFill>
                <a:effectLst/>
                <a:latin typeface="+mn-lt"/>
                <a:ea typeface="+mn-ea"/>
                <a:cs typeface="Poppins" pitchFamily="2" charset="77"/>
              </a:rPr>
              <a:t>SESSIE IS OPGEBOUWD RONDOM ONZE 7 TIPS VOOR HET MAKEN VAN JE STUDIEKEUZE </a:t>
            </a:r>
          </a:p>
          <a:p>
            <a:pPr marL="171450" lvl="0" indent="-171450">
              <a:buFont typeface="Arial" panose="020B0604020202020204" pitchFamily="34" charset="0"/>
              <a:buChar char="•"/>
            </a:pPr>
            <a:r>
              <a:rPr lang="nl-NL" sz="1200" kern="1200" dirty="0">
                <a:solidFill>
                  <a:schemeClr val="tx1"/>
                </a:solidFill>
                <a:effectLst/>
                <a:latin typeface="+mn-lt"/>
                <a:ea typeface="+mn-ea"/>
                <a:cs typeface="Poppins" pitchFamily="2" charset="77"/>
              </a:rPr>
              <a:t>DOEL: JE KEUZE ONDERBOUWD EN GESTRUCTUREERD MAKEN EN JE INSPIREREN</a:t>
            </a:r>
          </a:p>
          <a:p>
            <a:pPr marL="171450" lvl="0" indent="-171450">
              <a:buFont typeface="Arial" panose="020B0604020202020204" pitchFamily="34" charset="0"/>
              <a:buChar char="•"/>
            </a:pPr>
            <a:r>
              <a:rPr lang="nl-NL" sz="1200" kern="1200" dirty="0">
                <a:solidFill>
                  <a:schemeClr val="tx1"/>
                </a:solidFill>
                <a:effectLst/>
                <a:latin typeface="+mn-lt"/>
                <a:ea typeface="+mn-ea"/>
                <a:cs typeface="Poppins" pitchFamily="2" charset="77"/>
              </a:rPr>
              <a:t>INTERACTIEF &amp; INSPIRATIE</a:t>
            </a:r>
          </a:p>
          <a:p>
            <a:pPr marL="171450" lvl="0" indent="-171450">
              <a:buFontTx/>
              <a:buChar char="-"/>
            </a:pPr>
            <a:endParaRPr lang="nl-NL" sz="1200" kern="1200" dirty="0">
              <a:solidFill>
                <a:schemeClr val="tx1"/>
              </a:solidFill>
              <a:effectLst/>
              <a:latin typeface="+mn-lt"/>
              <a:ea typeface="+mn-ea"/>
              <a:cs typeface="Poppins" pitchFamily="2" charset="77"/>
            </a:endParaRPr>
          </a:p>
          <a:p>
            <a:pPr marL="171450" lvl="0" indent="-171450">
              <a:buFontTx/>
              <a:buChar char="-"/>
            </a:pPr>
            <a:endParaRPr lang="nl-NL" sz="1200" kern="1200" dirty="0">
              <a:solidFill>
                <a:schemeClr val="tx1"/>
              </a:solidFill>
              <a:effectLst/>
              <a:latin typeface="+mn-lt"/>
              <a:ea typeface="+mn-ea"/>
              <a:cs typeface="Poppins" pitchFamily="2" charset="77"/>
            </a:endParaRPr>
          </a:p>
          <a:p>
            <a:pPr marL="0" lvl="0" indent="0">
              <a:buFontTx/>
              <a:buNone/>
            </a:pPr>
            <a:r>
              <a:rPr lang="nl-NL" sz="1200" kern="1200" dirty="0">
                <a:solidFill>
                  <a:schemeClr val="tx1"/>
                </a:solidFill>
                <a:effectLst/>
                <a:latin typeface="+mn-lt"/>
                <a:ea typeface="+mn-ea"/>
                <a:cs typeface="Poppins" pitchFamily="2" charset="77"/>
              </a:rPr>
              <a:t>KORTE INTRODUCTIE WIE WE ZIJN: </a:t>
            </a:r>
          </a:p>
          <a:p>
            <a:pPr marL="171450" lvl="0" indent="-171450">
              <a:buFontTx/>
              <a:buChar char="-"/>
            </a:pPr>
            <a:r>
              <a:rPr lang="nl-NL" sz="1200" kern="1200" dirty="0">
                <a:solidFill>
                  <a:schemeClr val="tx1"/>
                </a:solidFill>
                <a:effectLst/>
                <a:latin typeface="+mn-lt"/>
                <a:ea typeface="+mn-ea"/>
                <a:cs typeface="Poppins" pitchFamily="2" charset="77"/>
              </a:rPr>
              <a:t>PERSOONLIJK</a:t>
            </a:r>
          </a:p>
          <a:p>
            <a:pPr marL="171450" lvl="0" indent="-171450">
              <a:buFontTx/>
              <a:buChar char="-"/>
            </a:pPr>
            <a:r>
              <a:rPr lang="nl-NL" sz="1200" kern="1200" dirty="0">
                <a:solidFill>
                  <a:schemeClr val="tx1"/>
                </a:solidFill>
                <a:effectLst/>
                <a:latin typeface="+mn-lt"/>
                <a:ea typeface="+mn-ea"/>
                <a:cs typeface="Poppins" pitchFamily="2" charset="77"/>
              </a:rPr>
              <a:t>STUDIEKEUZE BOOTCAMP®*</a:t>
            </a:r>
            <a:br>
              <a:rPr lang="nl-NL" sz="1200" kern="1200" dirty="0">
                <a:solidFill>
                  <a:schemeClr val="tx1"/>
                </a:solidFill>
                <a:effectLst/>
                <a:latin typeface="+mn-lt"/>
                <a:ea typeface="+mn-ea"/>
                <a:cs typeface="Poppins" pitchFamily="2" charset="77"/>
              </a:rPr>
            </a:br>
            <a:r>
              <a:rPr lang="nl-NL" sz="1200" kern="1200" dirty="0">
                <a:solidFill>
                  <a:schemeClr val="tx1"/>
                </a:solidFill>
                <a:effectLst/>
                <a:latin typeface="+mn-lt"/>
                <a:ea typeface="+mn-ea"/>
                <a:cs typeface="Poppins" pitchFamily="2" charset="77"/>
              </a:rPr>
              <a:t/>
            </a:r>
            <a:br>
              <a:rPr lang="nl-NL" sz="1200" kern="1200" dirty="0">
                <a:solidFill>
                  <a:schemeClr val="tx1"/>
                </a:solidFill>
                <a:effectLst/>
                <a:latin typeface="+mn-lt"/>
                <a:ea typeface="+mn-ea"/>
                <a:cs typeface="Poppins" pitchFamily="2" charset="77"/>
              </a:rPr>
            </a:br>
            <a:r>
              <a:rPr lang="nl-NL" sz="1200" kern="1200" dirty="0">
                <a:solidFill>
                  <a:schemeClr val="tx1"/>
                </a:solidFill>
                <a:effectLst/>
                <a:latin typeface="+mn-lt"/>
                <a:ea typeface="+mn-ea"/>
                <a:cs typeface="Poppins" pitchFamily="2" charset="77"/>
              </a:rPr>
              <a:t>* SKB IS EEN ORGANISATIE VAN 16 STUDIEKEUZEADVISEURS VERSPREID OVER HET LAND DIE TOT DOEL HEBBEN HET STUDIEKEUZEPROBLEEM IN NEDERLAND OP TE LOSSEN; HET AANTAL STUDIES WAAR JE UIT KUNT KIEZEN NEEMT IEDER JAAR TOE, HET AANTAL JONGEREN DAT STOPT MET HUN STUDIE IS HOOG. SKB FOCUST BIJ STUDIEKEUZE OP JEZELF GOED KENNEN EN JE STUDIE-ORIENTATIE &amp; UITEINDELIJKE KEUZE GOED ONDERBOUWD EN GESTRUCTUREERD AAN TE PAKKEN. IETS WAAR WE JE HET KOMENDE HALF UUR IN MEE GAAN NEMEN.</a:t>
            </a:r>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3</a:t>
            </a:fld>
            <a:endParaRPr lang="nl-NL"/>
          </a:p>
        </p:txBody>
      </p:sp>
    </p:spTree>
    <p:extLst>
      <p:ext uri="{BB962C8B-B14F-4D97-AF65-F5344CB8AC3E}">
        <p14:creationId xmlns:p14="http://schemas.microsoft.com/office/powerpoint/2010/main" val="360617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AFSLUITING:</a:t>
            </a:r>
          </a:p>
          <a:p>
            <a:endParaRPr lang="nl-NL" dirty="0"/>
          </a:p>
          <a:p>
            <a:pPr marL="171450" indent="-171450">
              <a:buFontTx/>
              <a:buChar char="-"/>
            </a:pPr>
            <a:r>
              <a:rPr lang="nl-NL" dirty="0"/>
              <a:t>IEDEREEN DIE ZICH HEEFT AANGEMELD ONTVANGT DE KOMENDE WEEK MAIL MET TOOLKIT WAARIN JE DE TIPS NOG EENS RUSTIG KUNT NALEZEN</a:t>
            </a:r>
          </a:p>
          <a:p>
            <a:pPr marL="171450" indent="-171450">
              <a:buFontTx/>
              <a:buChar char="-"/>
            </a:pPr>
            <a:r>
              <a:rPr lang="nl-NL" dirty="0"/>
              <a:t>DAARNAAST KUN JE VOOR €5,00 GEBRUIK MAKEN VAN EEN SPEEDCOACHSESSIE MET EEN ADVISEUR VAN STUDIEKEUZE BOOTCAMP OP HET COACHPLEN</a:t>
            </a:r>
          </a:p>
          <a:p>
            <a:pPr marL="171450" indent="-171450">
              <a:buFontTx/>
              <a:buChar char="-"/>
            </a:pPr>
            <a:r>
              <a:rPr lang="nl-NL" dirty="0"/>
              <a:t>VOOR ALLE DEELNEMERS AAN DEZE SESSIE 20% KORTING VIA QR CODE OP DE DEZE SLIDE OF HET KAARTJE DAT JE BIJ DE UITGANG KUNT MEENEMEN</a:t>
            </a:r>
          </a:p>
          <a:p>
            <a:pPr marL="171450" indent="-171450">
              <a:buFontTx/>
              <a:buChar char="-"/>
            </a:pPr>
            <a:endParaRPr lang="nl-NL"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BEDANKT VOOR JE INTERESSE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VEEL SUCCES &amp; PLEZIER GEWENST OP DE BEURS ÉN MET JE STUDIEKEUZEPROCES</a:t>
            </a:r>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21</a:t>
            </a:fld>
            <a:endParaRPr lang="nl-NL"/>
          </a:p>
        </p:txBody>
      </p:sp>
    </p:spTree>
    <p:extLst>
      <p:ext uri="{BB962C8B-B14F-4D97-AF65-F5344CB8AC3E}">
        <p14:creationId xmlns:p14="http://schemas.microsoft.com/office/powerpoint/2010/main" val="363366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4</a:t>
            </a:fld>
            <a:endParaRPr lang="nl-NL"/>
          </a:p>
        </p:txBody>
      </p:sp>
    </p:spTree>
    <p:extLst>
      <p:ext uri="{BB962C8B-B14F-4D97-AF65-F5344CB8AC3E}">
        <p14:creationId xmlns:p14="http://schemas.microsoft.com/office/powerpoint/2010/main" val="192626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kern="1200" dirty="0">
                <a:solidFill>
                  <a:schemeClr val="tx1"/>
                </a:solidFill>
                <a:effectLst/>
                <a:latin typeface="+mn-lt"/>
                <a:ea typeface="+mn-ea"/>
                <a:cs typeface="+mn-cs"/>
              </a:rPr>
              <a:t>BIJ STUDIEKEUZE IS HET VERSTANDIG OP TIJD TE BEGIN EN DIT NIET TOT HET LAATST UIT TE STELLEN</a:t>
            </a:r>
          </a:p>
          <a:p>
            <a:endParaRPr lang="nl-NL"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kern="1200" dirty="0">
                <a:solidFill>
                  <a:schemeClr val="tx1"/>
                </a:solidFill>
                <a:effectLst/>
                <a:latin typeface="+mn-lt"/>
                <a:ea typeface="+mn-ea"/>
                <a:cs typeface="+mn-cs"/>
              </a:rPr>
              <a:t>ONZE ERVARING IS DAT EEN GEDEGEN STUDIEKEUZE PROCES ONGEVEER 1,5 JAAR IN BESLAG NEEMT.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kern="1200" dirty="0">
                <a:solidFill>
                  <a:schemeClr val="tx1"/>
                </a:solidFill>
                <a:effectLst/>
                <a:latin typeface="+mn-lt"/>
                <a:ea typeface="+mn-ea"/>
                <a:cs typeface="+mn-cs"/>
              </a:rPr>
              <a:t>EEN PERIODE WAARIN JE BEZIG BENT MET ONTDEKKEN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kern="1200" dirty="0">
                <a:solidFill>
                  <a:schemeClr val="tx1"/>
                </a:solidFill>
                <a:effectLst/>
                <a:latin typeface="+mn-lt"/>
                <a:ea typeface="+mn-ea"/>
                <a:cs typeface="+mn-cs"/>
              </a:rPr>
              <a:t>[1] WELKE STUDIES BIJ JE PASSEN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kern="1200" dirty="0">
                <a:solidFill>
                  <a:schemeClr val="tx1"/>
                </a:solidFill>
                <a:effectLst/>
                <a:latin typeface="+mn-lt"/>
                <a:ea typeface="+mn-ea"/>
                <a:cs typeface="+mn-cs"/>
              </a:rPr>
              <a:t>[2] DEZE VERVOLGENS TE GAAN ONDERZOEKEN EN ERVAREN DOOR BIJVOORBEELD OPEN DAGEN TE BEZOEKEN; 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kern="1200" dirty="0">
                <a:solidFill>
                  <a:schemeClr val="tx1"/>
                </a:solidFill>
                <a:effectLst/>
                <a:latin typeface="+mn-lt"/>
                <a:ea typeface="+mn-ea"/>
                <a:cs typeface="+mn-cs"/>
              </a:rPr>
              <a:t>[3] EEN DEFINITIEVE KEUZE TE KUNNEN MAKEN</a:t>
            </a:r>
          </a:p>
          <a:p>
            <a:endParaRPr lang="nl-NL" sz="1100" kern="1200" dirty="0">
              <a:solidFill>
                <a:schemeClr val="tx1"/>
              </a:solidFill>
              <a:effectLst/>
              <a:latin typeface="+mn-lt"/>
              <a:ea typeface="+mn-ea"/>
              <a:cs typeface="+mn-cs"/>
            </a:endParaRPr>
          </a:p>
          <a:p>
            <a:r>
              <a:rPr lang="nl-NL" sz="1100" kern="1200" dirty="0">
                <a:solidFill>
                  <a:schemeClr val="tx1"/>
                </a:solidFill>
                <a:effectLst/>
                <a:latin typeface="+mn-lt"/>
                <a:ea typeface="+mn-ea"/>
                <a:cs typeface="+mn-cs"/>
              </a:rPr>
              <a:t>DE MEESTE MBO SCHOLEN, HOGESCHOLEN EN UNIVERSITEITEN ORGANISEREN TWEE TOT DRIE KEER PER JAAR EEN OPEN DAG:</a:t>
            </a:r>
          </a:p>
          <a:p>
            <a:pPr lvl="0"/>
            <a:r>
              <a:rPr lang="nl-NL" sz="1100" kern="1200" dirty="0">
                <a:solidFill>
                  <a:schemeClr val="tx1"/>
                </a:solidFill>
                <a:effectLst/>
                <a:latin typeface="+mn-lt"/>
                <a:ea typeface="+mn-ea"/>
                <a:cs typeface="+mn-cs"/>
              </a:rPr>
              <a:t>IN OKTOBER/NOVEMBER [NU DUS]</a:t>
            </a:r>
          </a:p>
          <a:p>
            <a:pPr lvl="0"/>
            <a:r>
              <a:rPr lang="nl-NL" sz="1100" kern="1200" dirty="0">
                <a:solidFill>
                  <a:schemeClr val="tx1"/>
                </a:solidFill>
                <a:effectLst/>
                <a:latin typeface="+mn-lt"/>
                <a:ea typeface="+mn-ea"/>
                <a:cs typeface="+mn-cs"/>
              </a:rPr>
              <a:t>IN FEBRUARI/MAART</a:t>
            </a:r>
          </a:p>
          <a:p>
            <a:pPr lvl="0"/>
            <a:r>
              <a:rPr lang="nl-NL" sz="1100" kern="1200" dirty="0">
                <a:solidFill>
                  <a:schemeClr val="tx1"/>
                </a:solidFill>
                <a:effectLst/>
                <a:latin typeface="+mn-lt"/>
                <a:ea typeface="+mn-ea"/>
                <a:cs typeface="+mn-cs"/>
              </a:rPr>
              <a:t>EN SOMS IN APRIL</a:t>
            </a:r>
          </a:p>
          <a:p>
            <a:endParaRPr lang="nl-NL" sz="1100" kern="1200" dirty="0">
              <a:solidFill>
                <a:schemeClr val="tx1"/>
              </a:solidFill>
              <a:effectLst/>
              <a:latin typeface="+mn-lt"/>
              <a:ea typeface="+mn-ea"/>
              <a:cs typeface="+mn-cs"/>
            </a:endParaRPr>
          </a:p>
          <a:p>
            <a:r>
              <a:rPr lang="nl-NL" sz="1100" kern="1200" dirty="0">
                <a:solidFill>
                  <a:schemeClr val="tx1"/>
                </a:solidFill>
                <a:effectLst/>
                <a:latin typeface="+mn-lt"/>
                <a:ea typeface="+mn-ea"/>
                <a:cs typeface="+mn-cs"/>
              </a:rPr>
              <a:t>NA OPEN DAGEN VOLGEN ER NOG MEELOOPDAGEN EN PROEFSTUDEERDAGEN. </a:t>
            </a:r>
          </a:p>
          <a:p>
            <a:endParaRPr lang="nl-NL" sz="1100" kern="1200" dirty="0">
              <a:solidFill>
                <a:schemeClr val="tx1"/>
              </a:solidFill>
              <a:effectLst/>
              <a:latin typeface="+mn-lt"/>
              <a:ea typeface="+mn-ea"/>
              <a:cs typeface="+mn-cs"/>
            </a:endParaRPr>
          </a:p>
          <a:p>
            <a:r>
              <a:rPr lang="nl-NL" sz="1100" kern="1200" dirty="0">
                <a:solidFill>
                  <a:schemeClr val="tx1"/>
                </a:solidFill>
                <a:effectLst/>
                <a:latin typeface="+mn-lt"/>
                <a:ea typeface="+mn-ea"/>
                <a:cs typeface="+mn-cs"/>
              </a:rPr>
              <a:t>HOUDT BIJ JE PLANNING OOK REKENING MET FORMELE DATA, WANT WIL JE IN SEPTEMBER GAAN STUDEREN?</a:t>
            </a:r>
          </a:p>
          <a:p>
            <a:r>
              <a:rPr lang="nl-NL" sz="1100" kern="1200" dirty="0">
                <a:solidFill>
                  <a:schemeClr val="tx1"/>
                </a:solidFill>
                <a:effectLst/>
                <a:latin typeface="+mn-lt"/>
                <a:ea typeface="+mn-ea"/>
                <a:cs typeface="+mn-cs"/>
              </a:rPr>
              <a:t>- DAN GELDT VOOR MBO OPLEIDINGEN DAT JE JE VOOR 1 APRIL MOET OPGEVEN</a:t>
            </a:r>
          </a:p>
          <a:p>
            <a:pPr marL="171450" indent="-171450">
              <a:buFontTx/>
              <a:buChar char="-"/>
            </a:pPr>
            <a:r>
              <a:rPr lang="nl-NL" sz="1100" kern="1200" dirty="0">
                <a:solidFill>
                  <a:schemeClr val="tx1"/>
                </a:solidFill>
                <a:effectLst/>
                <a:latin typeface="+mn-lt"/>
                <a:ea typeface="+mn-ea"/>
                <a:cs typeface="+mn-cs"/>
              </a:rPr>
              <a:t>VOOR HBO EN UNIVERSITEITEN VOOR 1 MEI TENZIJ HET EEN NUMURUS FIXUS STUDIE IS. DAN IS DE UITERSTE INSCHRIJFDATUM 15 JANUARI. </a:t>
            </a:r>
          </a:p>
          <a:p>
            <a:pPr marL="171450" indent="-171450">
              <a:buFontTx/>
              <a:buChar char="-"/>
            </a:pPr>
            <a:endParaRPr lang="nl-NL" sz="1100" kern="1200" dirty="0">
              <a:solidFill>
                <a:schemeClr val="tx1"/>
              </a:solidFill>
              <a:effectLst/>
              <a:latin typeface="+mn-lt"/>
              <a:ea typeface="+mn-ea"/>
              <a:cs typeface="+mn-cs"/>
            </a:endParaRPr>
          </a:p>
          <a:p>
            <a:pPr marL="171450" indent="-171450">
              <a:buFontTx/>
              <a:buChar char="-"/>
            </a:pPr>
            <a:r>
              <a:rPr lang="nl-NL" sz="1100" kern="1200" dirty="0">
                <a:solidFill>
                  <a:schemeClr val="tx1"/>
                </a:solidFill>
                <a:effectLst/>
                <a:latin typeface="+mn-lt"/>
                <a:ea typeface="+mn-ea"/>
                <a:cs typeface="+mn-cs"/>
              </a:rPr>
              <a:t>VOOR EEN OVERZICHT VAN ALLE NUMURUS FIXUS STUDIES IN 2021 KUN JE TERECHT OP STUDIEKEUZE123.NL</a:t>
            </a:r>
          </a:p>
          <a:p>
            <a:pPr marL="171450" indent="-171450">
              <a:buFontTx/>
              <a:buChar char="-"/>
            </a:pPr>
            <a:r>
              <a:rPr lang="nl-NL" sz="1100" kern="1200" dirty="0">
                <a:solidFill>
                  <a:schemeClr val="tx1"/>
                </a:solidFill>
                <a:effectLst/>
                <a:latin typeface="+mn-lt"/>
                <a:ea typeface="+mn-ea"/>
                <a:cs typeface="+mn-cs"/>
              </a:rPr>
              <a:t>NAAR </a:t>
            </a:r>
            <a:r>
              <a:rPr lang="nl-NL" sz="1100" u="sng" kern="1200" dirty="0">
                <a:solidFill>
                  <a:schemeClr val="tx1"/>
                </a:solidFill>
                <a:effectLst/>
                <a:latin typeface="+mn-lt"/>
                <a:ea typeface="+mn-ea"/>
                <a:cs typeface="+mn-cs"/>
                <a:hlinkClick r:id="rId3"/>
              </a:rPr>
              <a:t>HTTPS://WWW.STUDIEKEUZE123.NL/SELECTIE/WELKE-OPLEIDINGEN-HEBBEN-EEN-NUMERUS-FIXUS</a:t>
            </a:r>
            <a:endParaRPr lang="nl-NL" sz="1100" u="sng" kern="1200" dirty="0">
              <a:solidFill>
                <a:schemeClr val="tx1"/>
              </a:solidFill>
              <a:effectLst/>
              <a:latin typeface="+mn-lt"/>
              <a:ea typeface="+mn-ea"/>
              <a:cs typeface="+mn-cs"/>
            </a:endParaRPr>
          </a:p>
          <a:p>
            <a:pPr marL="171450" indent="-171450">
              <a:buFontTx/>
              <a:buChar char="-"/>
            </a:pPr>
            <a:endParaRPr lang="nl-NL" sz="1100" u="sng" kern="1200" dirty="0">
              <a:solidFill>
                <a:schemeClr val="tx1"/>
              </a:solidFill>
              <a:effectLst/>
              <a:latin typeface="+mn-lt"/>
              <a:ea typeface="+mn-ea"/>
              <a:cs typeface="+mn-cs"/>
            </a:endParaRPr>
          </a:p>
          <a:p>
            <a:r>
              <a:rPr lang="nl-NL" sz="1100" kern="1200" dirty="0">
                <a:solidFill>
                  <a:schemeClr val="tx1"/>
                </a:solidFill>
                <a:effectLst/>
                <a:latin typeface="+mn-lt"/>
                <a:ea typeface="+mn-ea"/>
                <a:cs typeface="+mn-cs"/>
              </a:rPr>
              <a:t>HET IS DUS FIJN OM TIJDIG TE STARTEN MET JOUW STUDIEKEUZEPROCES, MAAR MOCHT JE NU NAAR DIT WEBINAR KIJKEN EN AL WAT LATER ZIJN</a:t>
            </a:r>
          </a:p>
          <a:p>
            <a:r>
              <a:rPr lang="nl-NL" sz="1100" kern="1200" dirty="0">
                <a:solidFill>
                  <a:schemeClr val="tx1"/>
                </a:solidFill>
                <a:effectLst/>
                <a:latin typeface="+mn-lt"/>
                <a:ea typeface="+mn-ea"/>
                <a:cs typeface="+mn-cs"/>
              </a:rPr>
              <a:t>START DAN NU, PROBEER STAPPEN SLIM TE PLANNEN, KIJK WIE JE KAN HELPEN, MAAR DOORLOOP JE PROCES JUIST DAN OOK VOLGENS EEN AANTAL VASTE STAPPEN.</a:t>
            </a:r>
          </a:p>
          <a:p>
            <a:pPr marL="171450" indent="-171450">
              <a:buFontTx/>
              <a:buChar char="-"/>
            </a:pPr>
            <a:endParaRPr lang="nl-NL" sz="11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5</a:t>
            </a:fld>
            <a:endParaRPr lang="nl-NL"/>
          </a:p>
        </p:txBody>
      </p:sp>
    </p:spTree>
    <p:extLst>
      <p:ext uri="{BB962C8B-B14F-4D97-AF65-F5344CB8AC3E}">
        <p14:creationId xmlns:p14="http://schemas.microsoft.com/office/powerpoint/2010/main" val="416193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6</a:t>
            </a:fld>
            <a:endParaRPr lang="nl-NL"/>
          </a:p>
        </p:txBody>
      </p:sp>
    </p:spTree>
    <p:extLst>
      <p:ext uri="{BB962C8B-B14F-4D97-AF65-F5344CB8AC3E}">
        <p14:creationId xmlns:p14="http://schemas.microsoft.com/office/powerpoint/2010/main" val="371531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TIP 2 DOORLOOP JE STUDIEKEUZE PROCES GESTRUCTUREERD; BEGIN BIJ HET BEGIN! EN DOORLOOP ALLE STAPPEN EN IN DE JUISTE VOLGORDE</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GESTRUCTUREERD EN ALLES OMVATTEND STUDIEKEUZE PROCES BESTAAT UIT 3 STAPPEN, DIE ZIJN WEERGEGEVEN IN DEZE SLIDE, NL:</a:t>
            </a:r>
          </a:p>
          <a:p>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1. BETROUWBARE ZELFKENNIS OPBOUWEN </a:t>
            </a:r>
          </a:p>
          <a:p>
            <a:r>
              <a:rPr lang="nl-NL" sz="1200" kern="1200" dirty="0">
                <a:solidFill>
                  <a:schemeClr val="tx1"/>
                </a:solidFill>
                <a:effectLst/>
                <a:latin typeface="+mn-lt"/>
                <a:ea typeface="+mn-ea"/>
                <a:cs typeface="+mn-cs"/>
              </a:rPr>
              <a:t>DOOR TE KIJKEN WAT JOUW PERSOONLIJKE EIGENSCHAPPEN ZIJN, WAAR JE GOED IN BENT, WAT JE MOTIVEERT EN ENERGIE GEEFT EN WAT JE GRAAG WILT; WE GAAN JULLIE STRAKS UITGEBREID MEENEMEN IN DEZE 1</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ESSENTIELE STAP DIE HET FUNDAMENT VORMT VAN JE KEUZE.</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WAARDOOR JE NA JE STUDIEKEUZEPROCES NIET ALLEEN EEN STUDIE HEBT KUNNEN KIEZEN DIE OPTIMAAL BIJ JE PAST, MAAR OOK JE INZICHT IN JEZELF VERGROOT. EN HET VERTROUWEN IN JE ZELF EN DE KEUZE DIE JE MAAKT</a:t>
            </a:r>
          </a:p>
          <a:p>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2. INFORMATIE &amp; ERVARINGEN VERZAMELEN OVER STUDIES DIE AANSLUITEN BIJ JOUW ALS PERSOON: DOOR INFORMATIE OP ALLERLEI SITES TE VERZAMELEN, OPEN DAGEN TE BEZOEKEN, ETC. VEEL GAAT NU ONLINE ZOALS DEZE VOORLICHTINGSWEEK.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HEEFT VOOR- EN NADELEN. EEN NADEEL IS DAT HET LASTIGER IS OM JE STUDIE EN ONDERWIJSINSTELLING TE ERVAREN, DE SFEER TE PROEVEN, DE STUDENTEN EN DOCENTEN TE ONTMOETEN. MAAR GELUKKIG IS ER WEL VEEL INFORMATIE ONLINE TE VINDEN DOOR ALLE ONLINE ACTIVITEITEN SINDS MAART DIT JAAR (AGV CORONA)</a:t>
            </a:r>
          </a:p>
          <a:p>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3. STUDIEKEUZE MAKEN; JOUW DEFINITIEVE STUDIE TE KIEZEN DOOR STUDIES DIE BIJ JOU KUNNEN PASSEN TE VERGELIJKEN OP BASIS VAN DE CRITERIA DIE JIJ BELANGRIJK VINDT. ZOALS NAAST DE INHOUD VAN DE STUDIE OOK DE SFEER OP EEN OPLEIDING, DE KWALITEIT VAN DOCENTEN EN ONDERWIJS.</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HOE PAK JE DE 1</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STAP ‘ONTDEKKEN WIE JE BENT’ AAN?</a:t>
            </a:r>
          </a:p>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7</a:t>
            </a:fld>
            <a:endParaRPr lang="nl-NL"/>
          </a:p>
        </p:txBody>
      </p:sp>
    </p:spTree>
    <p:extLst>
      <p:ext uri="{BB962C8B-B14F-4D97-AF65-F5344CB8AC3E}">
        <p14:creationId xmlns:p14="http://schemas.microsoft.com/office/powerpoint/2010/main" val="220327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8</a:t>
            </a:fld>
            <a:endParaRPr lang="nl-NL"/>
          </a:p>
        </p:txBody>
      </p:sp>
    </p:spTree>
    <p:extLst>
      <p:ext uri="{BB962C8B-B14F-4D97-AF65-F5344CB8AC3E}">
        <p14:creationId xmlns:p14="http://schemas.microsoft.com/office/powerpoint/2010/main" val="292373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GESTELDE VRAAG IS ONDERDEEL VAN EEN VERDIEPENDE QUIZ DIE WE ME JONGEREN DOEN OM BETER INZICHT TE KRIJGEN IN ZICHZELF</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DE SHEET ZIE JE JOUW  PERSOONLIJKE ‘BOODSCHAPPENLIJST’. HIERMEE KUN JE GERICHT OP PAD. MET JE BOODSCHAPPENLIJST VOORKOM JE ‘STUDIESHOPPEN’: GEWOON OP PAD GAAN EN KIJKEN OF JE TOEVALLIG TEGEN WAT LEUKS AAN LOOPT. DE KANS IS GROOT DAT DIT NIET DE BESTE KEUZE IS.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BETROUWBARE ZELF KENNIS IS HET ANTWOORD OP DE VOLGENDE DRIE VRAGEN.  </a:t>
            </a:r>
          </a:p>
          <a:p>
            <a:pPr lvl="0"/>
            <a:r>
              <a:rPr lang="nl-NL" sz="1200" kern="1200" dirty="0">
                <a:solidFill>
                  <a:schemeClr val="tx1"/>
                </a:solidFill>
                <a:effectLst/>
                <a:latin typeface="+mn-lt"/>
                <a:ea typeface="+mn-ea"/>
                <a:cs typeface="+mn-cs"/>
              </a:rPr>
              <a:t>WIE BEN IK? </a:t>
            </a:r>
          </a:p>
          <a:p>
            <a:pPr lvl="0"/>
            <a:r>
              <a:rPr lang="nl-NL" sz="1200" kern="1200" dirty="0">
                <a:solidFill>
                  <a:schemeClr val="tx1"/>
                </a:solidFill>
                <a:effectLst/>
                <a:latin typeface="+mn-lt"/>
                <a:ea typeface="+mn-ea"/>
                <a:cs typeface="+mn-cs"/>
              </a:rPr>
              <a:t>WAT KAN IK? </a:t>
            </a:r>
          </a:p>
          <a:p>
            <a:pPr lvl="0"/>
            <a:r>
              <a:rPr lang="nl-NL" sz="1200" kern="1200" dirty="0">
                <a:solidFill>
                  <a:schemeClr val="tx1"/>
                </a:solidFill>
                <a:effectLst/>
                <a:latin typeface="+mn-lt"/>
                <a:ea typeface="+mn-ea"/>
                <a:cs typeface="+mn-cs"/>
              </a:rPr>
              <a:t>WAT WIL IK?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DEZE STAP IN JOUW STUDIEKEUZE PROCES IS ECHT SUPER BELANGRIJK, WE BESTEDEN HIER DUS OOK DE MEESTE TIJD AAN IN DE PRESENTATIE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HET IS MISSCHIEN NIET GEMAKKELIJK EN HET KOST VAAK TIJD DIE JE GRAAG AAN LEUKERE DINGEN WIL BESTEDEN MAAR ZONDER ZELFKENNIS WORDT EEN STUDIE KIEZEN EEN BEETJE ‘GOKKEN’. JAARLIJKS VALLEN OM DIE REDEN 32 % STUDENTEN UIT OF SWITCHEN VAN STUDIE. DAT IS JAMMER VAN HET GELD, JOUW ENERGIE EN HET GEEFT VEEL STUDENTEN EEN DEUK IN HUN ZELFVERTROUWEN. </a:t>
            </a:r>
          </a:p>
          <a:p>
            <a:endParaRPr lang="nl-NL" dirty="0"/>
          </a:p>
          <a:p>
            <a:r>
              <a:rPr lang="nl-NL" sz="1200" kern="1200" dirty="0">
                <a:solidFill>
                  <a:schemeClr val="tx1"/>
                </a:solidFill>
                <a:effectLst/>
                <a:latin typeface="+mn-lt"/>
                <a:ea typeface="+mn-ea"/>
                <a:cs typeface="+mn-cs"/>
              </a:rPr>
              <a:t>JOUW IDEALE STUDIE ZIT ALS HET GOED IS PRECIES IN HET MIDDEN. </a:t>
            </a:r>
          </a:p>
          <a:p>
            <a:r>
              <a:rPr lang="nl-NL" sz="1200" kern="1200" dirty="0">
                <a:solidFill>
                  <a:schemeClr val="tx1"/>
                </a:solidFill>
                <a:effectLst/>
                <a:latin typeface="+mn-lt"/>
                <a:ea typeface="+mn-ea"/>
                <a:cs typeface="+mn-cs"/>
              </a:rPr>
              <a:t>MAAR HOE VIND JE DE ANTWOORDEN OP DEZE 3 VRAGEN?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VOORBEELDVRAGEN:</a:t>
            </a:r>
          </a:p>
          <a:p>
            <a:r>
              <a:rPr lang="nl-NL" sz="1200" b="1" kern="1200" dirty="0">
                <a:solidFill>
                  <a:schemeClr val="tx1"/>
                </a:solidFill>
                <a:effectLst/>
                <a:latin typeface="+mn-lt"/>
                <a:ea typeface="+mn-ea"/>
                <a:cs typeface="+mn-cs"/>
              </a:rPr>
              <a:t>WIE BEN IK?</a:t>
            </a:r>
            <a:r>
              <a:rPr lang="nl-NL" sz="1200" kern="1200" dirty="0">
                <a:solidFill>
                  <a:schemeClr val="tx1"/>
                </a:solidFill>
                <a:effectLst/>
                <a:latin typeface="+mn-lt"/>
                <a:ea typeface="+mn-ea"/>
                <a:cs typeface="+mn-cs"/>
              </a:rPr>
              <a: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VRAAG ANDEREN WAT JOUW KWALITEITEN ZIJN.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WAT TYPEERT JOU? WAAR KRIJG JIJ ENERGIE VAN?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DOE EEN GEVALIDEERD GEDRAGSASSESSMENT EN LAAT HET METEN. </a:t>
            </a:r>
          </a:p>
          <a:p>
            <a:r>
              <a:rPr lang="nl-NL" sz="1200" b="1" kern="1200" dirty="0">
                <a:solidFill>
                  <a:schemeClr val="tx1"/>
                </a:solidFill>
                <a:effectLst/>
                <a:latin typeface="+mn-lt"/>
                <a:ea typeface="+mn-ea"/>
                <a:cs typeface="+mn-cs"/>
              </a:rPr>
              <a:t>WAT KAN IK?</a:t>
            </a:r>
            <a:r>
              <a:rPr lang="nl-NL" sz="1200" kern="1200" dirty="0">
                <a:solidFill>
                  <a:schemeClr val="tx1"/>
                </a:solidFill>
                <a:effectLst/>
                <a:latin typeface="+mn-lt"/>
                <a:ea typeface="+mn-ea"/>
                <a:cs typeface="+mn-cs"/>
              </a:rPr>
              <a: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WAT ZIJN JE LIEVELINGSVAKKEN, WAT GAAT JE MAKKELIJK AF? </a:t>
            </a:r>
          </a:p>
          <a:p>
            <a:r>
              <a:rPr lang="nl-NL" sz="1200" kern="1200" dirty="0">
                <a:solidFill>
                  <a:schemeClr val="tx1"/>
                </a:solidFill>
                <a:effectLst/>
                <a:latin typeface="+mn-lt"/>
                <a:ea typeface="+mn-ea"/>
                <a:cs typeface="+mn-cs"/>
              </a:rPr>
              <a:t>WAT ZIJN LASTIGE VAKKEN VOOR JE? </a:t>
            </a:r>
          </a:p>
          <a:p>
            <a:r>
              <a:rPr lang="nl-NL" sz="1200" kern="1200" dirty="0">
                <a:solidFill>
                  <a:schemeClr val="tx1"/>
                </a:solidFill>
                <a:effectLst/>
                <a:latin typeface="+mn-lt"/>
                <a:ea typeface="+mn-ea"/>
                <a:cs typeface="+mn-cs"/>
              </a:rPr>
              <a:t>VOOR WELKE VAKKEN DOE JE GRAAG EXTRA MOEITE?</a:t>
            </a:r>
          </a:p>
          <a:p>
            <a:r>
              <a:rPr lang="nl-NL" sz="1200" b="1" kern="1200" dirty="0">
                <a:solidFill>
                  <a:schemeClr val="tx1"/>
                </a:solidFill>
                <a:effectLst/>
                <a:latin typeface="+mn-lt"/>
                <a:ea typeface="+mn-ea"/>
                <a:cs typeface="+mn-cs"/>
              </a:rPr>
              <a:t>WAT WIL IK?</a:t>
            </a:r>
            <a:r>
              <a:rPr lang="nl-NL" sz="1200" kern="1200" dirty="0">
                <a:solidFill>
                  <a:schemeClr val="tx1"/>
                </a:solidFill>
                <a:effectLst/>
                <a:latin typeface="+mn-lt"/>
                <a:ea typeface="+mn-ea"/>
                <a:cs typeface="+mn-cs"/>
              </a:rPr>
              <a: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WAT JE ALS KIND LEUK VOND OM TE DOEN EN WAAROM?</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GROTE DROMEN/HOBBY’S  MAAR OOK HEEL PRAKTISCH: WAAR WIL IK STUDEREN, WIL IK LATER BAANZEKERHEID OF ZIE IK DAT LATER WEL</a:t>
            </a:r>
            <a:r>
              <a:rPr lang="nl-NL" dirty="0">
                <a:effectLst/>
              </a:rPr>
              <a:t> </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OPVALLEND IS DAT:</a:t>
            </a:r>
          </a:p>
          <a:p>
            <a:r>
              <a:rPr lang="nl-NL" sz="1200" kern="1200" dirty="0">
                <a:solidFill>
                  <a:schemeClr val="tx1"/>
                </a:solidFill>
                <a:effectLst/>
                <a:latin typeface="+mn-lt"/>
                <a:ea typeface="+mn-ea"/>
                <a:cs typeface="+mn-cs"/>
              </a:rPr>
              <a:t>AANDACHT OP SCHOOL/DECAAN MET NAME OP WAT KAN IK</a:t>
            </a:r>
          </a:p>
          <a:p>
            <a:r>
              <a:rPr lang="nl-NL" sz="1200" kern="1200" dirty="0">
                <a:solidFill>
                  <a:schemeClr val="tx1"/>
                </a:solidFill>
                <a:effectLst/>
                <a:latin typeface="+mn-lt"/>
                <a:ea typeface="+mn-ea"/>
                <a:cs typeface="+mn-cs"/>
              </a:rPr>
              <a:t>AANDACHT THUIS MET NAME OP WAT WIL IK GRAAG</a:t>
            </a:r>
          </a:p>
          <a:p>
            <a:r>
              <a:rPr lang="nl-NL" sz="1200" kern="1200" dirty="0">
                <a:solidFill>
                  <a:schemeClr val="tx1"/>
                </a:solidFill>
                <a:effectLst/>
                <a:latin typeface="+mn-lt"/>
                <a:ea typeface="+mn-ea"/>
                <a:cs typeface="+mn-cs"/>
              </a:rPr>
              <a:t>STUDIEKEUZE ADVIES {ZOALS DE STUDIEKEUZE BOOTCAMP} RICHT ZICH MET NAME OP WIE BEN IK: </a:t>
            </a:r>
          </a:p>
          <a:p>
            <a:r>
              <a:rPr lang="nl-NL" sz="1200" kern="1200" dirty="0">
                <a:solidFill>
                  <a:schemeClr val="tx1"/>
                </a:solidFill>
                <a:effectLst/>
                <a:latin typeface="+mn-lt"/>
                <a:ea typeface="+mn-ea"/>
                <a:cs typeface="+mn-cs"/>
              </a:rPr>
              <a:t>DIT GEEFT NIEUW PERSPECTIEF ALS JE BIJVOORBEELD VAST LOOPT IN JE STUDIEKEUZEPROCES EN HET ECHT (NOG) NIET WEET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BINNEN SKB® MAKEN WE GEBRUIK VAN EEN GEVALIDEERD ASSESSMENT, DAT WIL ZEGGEN EEN ONLINE ASSESSMENT DAT EEN BETROUWBARE BESCHRIJVING OPLEVERT VAN WIE JIJ BENT EN WAT JE MOTIVEERT</a:t>
            </a:r>
          </a:p>
          <a:p>
            <a:r>
              <a:rPr lang="nl-NL" sz="1200" kern="1200" dirty="0">
                <a:solidFill>
                  <a:schemeClr val="tx1"/>
                </a:solidFill>
                <a:effectLst/>
                <a:latin typeface="+mn-lt"/>
                <a:ea typeface="+mn-ea"/>
                <a:cs typeface="+mn-cs"/>
              </a:rPr>
              <a:t>DEZE  STUDENT PROFIEL ANALYSE GAAT ER VANUIT DAT ER 4 GEDRAGSPROFIELEN ZIJN DIE WE ALLEMAAL IN MEER OF MINDERE MATE IN ONS GEDRAG TERUG ZIEN,</a:t>
            </a:r>
          </a:p>
          <a:p>
            <a:r>
              <a:rPr lang="nl-NL" sz="1200" kern="1200" dirty="0">
                <a:solidFill>
                  <a:schemeClr val="tx1"/>
                </a:solidFill>
                <a:effectLst/>
                <a:latin typeface="+mn-lt"/>
                <a:ea typeface="+mn-ea"/>
                <a:cs typeface="+mn-cs"/>
              </a:rPr>
              <a:t>NL:</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9</a:t>
            </a:fld>
            <a:endParaRPr lang="nl-NL"/>
          </a:p>
        </p:txBody>
      </p:sp>
    </p:spTree>
    <p:extLst>
      <p:ext uri="{BB962C8B-B14F-4D97-AF65-F5344CB8AC3E}">
        <p14:creationId xmlns:p14="http://schemas.microsoft.com/office/powerpoint/2010/main" val="409162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E4073-4D13-D441-A3DB-14C235B6D327}" type="slidenum">
              <a:rPr lang="nl-NL" smtClean="0"/>
              <a:t>10</a:t>
            </a:fld>
            <a:endParaRPr lang="nl-NL"/>
          </a:p>
        </p:txBody>
      </p:sp>
    </p:spTree>
    <p:extLst>
      <p:ext uri="{BB962C8B-B14F-4D97-AF65-F5344CB8AC3E}">
        <p14:creationId xmlns:p14="http://schemas.microsoft.com/office/powerpoint/2010/main" val="49637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F700CF-7177-8A49-82EF-6844B3A1D9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F227472A-7238-4046-97BC-7896FBD70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5FEF8828-27C6-F64A-8726-AED096562BDD}"/>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5" name="Tijdelijke aanduiding voor voettekst 4">
            <a:extLst>
              <a:ext uri="{FF2B5EF4-FFF2-40B4-BE49-F238E27FC236}">
                <a16:creationId xmlns:a16="http://schemas.microsoft.com/office/drawing/2014/main" xmlns="" id="{84F52ABF-C638-BB4C-A42B-5217A98410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BBF06784-A7B5-AF43-BD22-D3CDB54DBC1E}"/>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201567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9A8197-117C-5E4C-9CE1-C8861B0CE3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C7A652FB-BE14-FF40-BFF6-05D757F00A52}"/>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xmlns="" id="{6461D72E-F4EE-9F4B-8A4B-4B1B2A582A04}"/>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5" name="Tijdelijke aanduiding voor voettekst 4">
            <a:extLst>
              <a:ext uri="{FF2B5EF4-FFF2-40B4-BE49-F238E27FC236}">
                <a16:creationId xmlns:a16="http://schemas.microsoft.com/office/drawing/2014/main" xmlns="" id="{BF164338-1A0E-8A4E-BAA4-DC4028B439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D973FB77-3639-634E-8BFA-BB4F41466321}"/>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348130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A426E32D-EEAB-044B-B8DD-1D84F86FAB9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AB360C03-C84C-BA4E-A9A1-4365C718893E}"/>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xmlns="" id="{6546DAB2-E224-E246-A9E3-A71E8DEADEA5}"/>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5" name="Tijdelijke aanduiding voor voettekst 4">
            <a:extLst>
              <a:ext uri="{FF2B5EF4-FFF2-40B4-BE49-F238E27FC236}">
                <a16:creationId xmlns:a16="http://schemas.microsoft.com/office/drawing/2014/main" xmlns="" id="{981602AF-B683-164F-9B6F-88FA4BCC07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F2E39ED1-03DB-F542-B2F7-CB8948AB7066}"/>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247769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E7542A-EC59-0746-84C6-9F5095ACC1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0B0E64E3-9F23-C344-BEEB-FA9CFAF94372}"/>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xmlns="" id="{E00A6D8A-AB05-9F49-BA5B-1C217496B3C9}"/>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5" name="Tijdelijke aanduiding voor voettekst 4">
            <a:extLst>
              <a:ext uri="{FF2B5EF4-FFF2-40B4-BE49-F238E27FC236}">
                <a16:creationId xmlns:a16="http://schemas.microsoft.com/office/drawing/2014/main" xmlns="" id="{13E75715-BD93-5E44-B81C-41C15E81D7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D0837057-3BA0-724B-AE28-EB36665AE9BB}"/>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297611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0C0F9B1-AF5B-834A-AC53-F17CB366976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5B2D44E2-F16B-264E-92E7-37FA3D749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xmlns="" id="{0F267F62-65F7-9A49-B2FD-888EE2F80445}"/>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5" name="Tijdelijke aanduiding voor voettekst 4">
            <a:extLst>
              <a:ext uri="{FF2B5EF4-FFF2-40B4-BE49-F238E27FC236}">
                <a16:creationId xmlns:a16="http://schemas.microsoft.com/office/drawing/2014/main" xmlns="" id="{D0CE9D36-74E3-1C48-A396-F437AEA771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FAC406D7-870E-7141-B7F8-73B2CC5B3979}"/>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364305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6ABD7DD-8E25-9346-910E-10FAB8E1F1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5B67621F-8B15-514F-BB0F-F23ADF9795CE}"/>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xmlns="" id="{936260EB-7383-114D-A389-8FCB09FFED37}"/>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xmlns="" id="{2AAE48F3-8A38-0F48-B382-AE5598E96F59}"/>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6" name="Tijdelijke aanduiding voor voettekst 5">
            <a:extLst>
              <a:ext uri="{FF2B5EF4-FFF2-40B4-BE49-F238E27FC236}">
                <a16:creationId xmlns:a16="http://schemas.microsoft.com/office/drawing/2014/main" xmlns="" id="{EDABCD48-0EBD-5E4E-BFD3-D47EB5A324F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22F801E7-BC1C-3548-96C3-53BE96B73A19}"/>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99562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BA0E0C-6839-894F-BB97-DBAC44057F6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DB470827-D916-2B4C-AAB6-E1B1583B1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xmlns="" id="{F924DE6C-7CBF-FD41-B9B5-2A2EC724753A}"/>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xmlns="" id="{EE6D3E1A-EC4F-7246-A9E4-AE2CBCA2B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xmlns="" id="{18E528C6-915E-5643-BABB-2E03906F26CB}"/>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xmlns="" id="{102F27D1-008A-584A-9FB2-5B2D16D426DB}"/>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8" name="Tijdelijke aanduiding voor voettekst 7">
            <a:extLst>
              <a:ext uri="{FF2B5EF4-FFF2-40B4-BE49-F238E27FC236}">
                <a16:creationId xmlns:a16="http://schemas.microsoft.com/office/drawing/2014/main" xmlns="" id="{96C06C3A-0FB8-B842-8888-BE80B5F670D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6723F662-3EB2-F940-8C84-DC1927421456}"/>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43703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FCE18E-8785-8E46-889F-AC17655C4E7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98C329CF-E373-8E43-A1E3-6DADB2424647}"/>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4" name="Tijdelijke aanduiding voor voettekst 3">
            <a:extLst>
              <a:ext uri="{FF2B5EF4-FFF2-40B4-BE49-F238E27FC236}">
                <a16:creationId xmlns:a16="http://schemas.microsoft.com/office/drawing/2014/main" xmlns="" id="{D5BA0CEB-82CF-5842-8E50-027615A2A18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BEDEEDEF-6A51-7644-8245-5538296C122C}"/>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126837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E8AF5234-3FE5-1F4B-9A99-CBA1D9A2CFFB}"/>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3" name="Tijdelijke aanduiding voor voettekst 2">
            <a:extLst>
              <a:ext uri="{FF2B5EF4-FFF2-40B4-BE49-F238E27FC236}">
                <a16:creationId xmlns:a16="http://schemas.microsoft.com/office/drawing/2014/main" xmlns="" id="{3545C43B-7580-C440-971E-AA9F3ABE3B2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BBB6B76E-C1D1-164D-B367-5729209022A0}"/>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75801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BA88FD8-5802-9E4F-A640-386B1240C4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434BBE11-5B00-C64F-AEC7-FE3D3BE917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xmlns="" id="{557E28C7-3417-1642-9197-DB258BE57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xmlns="" id="{1B1F4E02-966A-3E48-AFF3-9FA686E30CE2}"/>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6" name="Tijdelijke aanduiding voor voettekst 5">
            <a:extLst>
              <a:ext uri="{FF2B5EF4-FFF2-40B4-BE49-F238E27FC236}">
                <a16:creationId xmlns:a16="http://schemas.microsoft.com/office/drawing/2014/main" xmlns="" id="{78B546DA-145D-CF4A-B8CA-2E945FA797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21755E3B-BABA-C747-B8A4-81A29F762C24}"/>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150730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33DA44-2EB2-B34F-9F2C-EEBEE7DD2D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AADD8FCF-D69E-5549-A982-F025073F9D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D0536D53-B32C-FC4C-A307-9E9EC0330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xmlns="" id="{6538C52F-962C-E143-9455-694F9BF202BB}"/>
              </a:ext>
            </a:extLst>
          </p:cNvPr>
          <p:cNvSpPr>
            <a:spLocks noGrp="1"/>
          </p:cNvSpPr>
          <p:nvPr>
            <p:ph type="dt" sz="half" idx="10"/>
          </p:nvPr>
        </p:nvSpPr>
        <p:spPr/>
        <p:txBody>
          <a:bodyPr/>
          <a:lstStyle/>
          <a:p>
            <a:fld id="{9F1B00F4-E633-AB44-AC1A-03E6D808FFF3}" type="datetimeFigureOut">
              <a:rPr lang="nl-NL" smtClean="0"/>
              <a:t>22-9-2023</a:t>
            </a:fld>
            <a:endParaRPr lang="nl-NL"/>
          </a:p>
        </p:txBody>
      </p:sp>
      <p:sp>
        <p:nvSpPr>
          <p:cNvPr id="6" name="Tijdelijke aanduiding voor voettekst 5">
            <a:extLst>
              <a:ext uri="{FF2B5EF4-FFF2-40B4-BE49-F238E27FC236}">
                <a16:creationId xmlns:a16="http://schemas.microsoft.com/office/drawing/2014/main" xmlns="" id="{916D6DD5-E74D-E54F-B40F-C2A55FEC0A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95B261D8-E5B6-AB46-B577-BEE558619EF3}"/>
              </a:ext>
            </a:extLst>
          </p:cNvPr>
          <p:cNvSpPr>
            <a:spLocks noGrp="1"/>
          </p:cNvSpPr>
          <p:nvPr>
            <p:ph type="sldNum" sz="quarter" idx="12"/>
          </p:nvPr>
        </p:nvSpPr>
        <p:spPr/>
        <p:txBody>
          <a:bodyPr/>
          <a:lstStyle/>
          <a:p>
            <a:fld id="{A71D8768-C9AF-2342-829F-940E88F61C47}" type="slidenum">
              <a:rPr lang="nl-NL" smtClean="0"/>
              <a:t>‹#›</a:t>
            </a:fld>
            <a:endParaRPr lang="nl-NL"/>
          </a:p>
        </p:txBody>
      </p:sp>
    </p:spTree>
    <p:extLst>
      <p:ext uri="{BB962C8B-B14F-4D97-AF65-F5344CB8AC3E}">
        <p14:creationId xmlns:p14="http://schemas.microsoft.com/office/powerpoint/2010/main" val="290386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628E9EDA-BE7C-7640-AC74-394CA502E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B8ABB901-AB2B-F145-AC3E-39BD5278F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xmlns="" id="{AEFC8115-2539-3047-AA49-C10C4B47A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B00F4-E633-AB44-AC1A-03E6D808FFF3}" type="datetimeFigureOut">
              <a:rPr lang="nl-NL" smtClean="0"/>
              <a:t>22-9-2023</a:t>
            </a:fld>
            <a:endParaRPr lang="nl-NL"/>
          </a:p>
        </p:txBody>
      </p:sp>
      <p:sp>
        <p:nvSpPr>
          <p:cNvPr id="5" name="Tijdelijke aanduiding voor voettekst 4">
            <a:extLst>
              <a:ext uri="{FF2B5EF4-FFF2-40B4-BE49-F238E27FC236}">
                <a16:creationId xmlns:a16="http://schemas.microsoft.com/office/drawing/2014/main" xmlns="" id="{C1FC8B81-2FF6-D44F-90C1-BE5EF8F9B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FFAA24D6-D92C-2746-BFE5-C4499C0D1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D8768-C9AF-2342-829F-940E88F61C47}" type="slidenum">
              <a:rPr lang="nl-NL" smtClean="0"/>
              <a:t>‹#›</a:t>
            </a:fld>
            <a:endParaRPr lang="nl-NL"/>
          </a:p>
        </p:txBody>
      </p:sp>
    </p:spTree>
    <p:extLst>
      <p:ext uri="{BB962C8B-B14F-4D97-AF65-F5344CB8AC3E}">
        <p14:creationId xmlns:p14="http://schemas.microsoft.com/office/powerpoint/2010/main" val="48364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ontwerp&#10;&#10;Automatisch gegenereerde beschrijving">
            <a:extLst>
              <a:ext uri="{FF2B5EF4-FFF2-40B4-BE49-F238E27FC236}">
                <a16:creationId xmlns:a16="http://schemas.microsoft.com/office/drawing/2014/main" xmlns="" id="{3F16802E-10F8-85E6-031A-0F71F3EADDC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828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ontwerp&#10;&#10;Automatisch gegenereerde beschrijving">
            <a:extLst>
              <a:ext uri="{FF2B5EF4-FFF2-40B4-BE49-F238E27FC236}">
                <a16:creationId xmlns:a16="http://schemas.microsoft.com/office/drawing/2014/main" xmlns="" id="{3F16802E-10F8-85E6-031A-0F71F3EADDC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6171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xmlns="" id="{E60DAEC4-FC1C-DD43-B7D2-D8D18B07E6CD}"/>
              </a:ext>
            </a:extLst>
          </p:cNvPr>
          <p:cNvPicPr>
            <a:picLocks noChangeAspect="1"/>
          </p:cNvPicPr>
          <p:nvPr/>
        </p:nvPicPr>
        <p:blipFill>
          <a:blip r:embed="rId3"/>
          <a:stretch>
            <a:fillRect/>
          </a:stretch>
        </p:blipFill>
        <p:spPr>
          <a:xfrm>
            <a:off x="0" y="-4823"/>
            <a:ext cx="12192000" cy="6867646"/>
          </a:xfrm>
          <a:prstGeom prst="rect">
            <a:avLst/>
          </a:prstGeom>
        </p:spPr>
      </p:pic>
    </p:spTree>
    <p:extLst>
      <p:ext uri="{BB962C8B-B14F-4D97-AF65-F5344CB8AC3E}">
        <p14:creationId xmlns:p14="http://schemas.microsoft.com/office/powerpoint/2010/main" val="335491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xmlns="" id="{1CED4C67-7E02-270E-029E-70DFE85869F6}"/>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54995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D6EE745C-5639-EA4D-BED2-1E8E3EF4DB6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908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schermopname&#10;&#10;Automatisch gegenereerde beschrijving">
            <a:extLst>
              <a:ext uri="{FF2B5EF4-FFF2-40B4-BE49-F238E27FC236}">
                <a16:creationId xmlns:a16="http://schemas.microsoft.com/office/drawing/2014/main" xmlns="" id="{278B2E9C-7CDE-5501-3A6D-3AE7F84DA220}"/>
              </a:ext>
            </a:extLst>
          </p:cNvPr>
          <p:cNvPicPr>
            <a:picLocks noChangeAspect="1"/>
          </p:cNvPicPr>
          <p:nvPr/>
        </p:nvPicPr>
        <p:blipFill>
          <a:blip r:embed="rId3"/>
          <a:stretch>
            <a:fillRect/>
          </a:stretch>
        </p:blipFill>
        <p:spPr>
          <a:xfrm>
            <a:off x="-1" y="0"/>
            <a:ext cx="12201897" cy="6858000"/>
          </a:xfrm>
          <a:prstGeom prst="rect">
            <a:avLst/>
          </a:prstGeom>
        </p:spPr>
      </p:pic>
    </p:spTree>
    <p:extLst>
      <p:ext uri="{BB962C8B-B14F-4D97-AF65-F5344CB8AC3E}">
        <p14:creationId xmlns:p14="http://schemas.microsoft.com/office/powerpoint/2010/main" val="293468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59C765F8-AB5A-F947-9520-02E9EB02B85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663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descr="Afbeelding met tekst, schermopname&#10;&#10;Automatisch gegenereerde beschrijving">
            <a:extLst>
              <a:ext uri="{FF2B5EF4-FFF2-40B4-BE49-F238E27FC236}">
                <a16:creationId xmlns:a16="http://schemas.microsoft.com/office/drawing/2014/main" xmlns="" id="{DD9F0A17-50A4-076E-F4D1-E497B7508270}"/>
              </a:ext>
            </a:extLst>
          </p:cNvPr>
          <p:cNvPicPr>
            <a:picLocks noChangeAspect="1"/>
          </p:cNvPicPr>
          <p:nvPr/>
        </p:nvPicPr>
        <p:blipFill>
          <a:blip r:embed="rId3"/>
          <a:stretch>
            <a:fillRect/>
          </a:stretch>
        </p:blipFill>
        <p:spPr>
          <a:xfrm>
            <a:off x="0" y="0"/>
            <a:ext cx="12192000" cy="6880193"/>
          </a:xfrm>
          <a:prstGeom prst="rect">
            <a:avLst/>
          </a:prstGeom>
        </p:spPr>
      </p:pic>
    </p:spTree>
    <p:extLst>
      <p:ext uri="{BB962C8B-B14F-4D97-AF65-F5344CB8AC3E}">
        <p14:creationId xmlns:p14="http://schemas.microsoft.com/office/powerpoint/2010/main" val="310323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C5BF6B2F-3B06-EB42-9E90-6509A60CB76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7876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schermopname, Menselijk gezicht, kleding&#10;&#10;Automatisch gegenereerde beschrijving">
            <a:extLst>
              <a:ext uri="{FF2B5EF4-FFF2-40B4-BE49-F238E27FC236}">
                <a16:creationId xmlns:a16="http://schemas.microsoft.com/office/drawing/2014/main" xmlns="" id="{DAA0CCED-4558-03C4-E41F-9597203E20F0}"/>
              </a:ext>
            </a:extLst>
          </p:cNvPr>
          <p:cNvPicPr>
            <a:picLocks noChangeAspect="1"/>
          </p:cNvPicPr>
          <p:nvPr/>
        </p:nvPicPr>
        <p:blipFill>
          <a:blip r:embed="rId3"/>
          <a:stretch>
            <a:fillRect/>
          </a:stretch>
        </p:blipFill>
        <p:spPr>
          <a:xfrm>
            <a:off x="0" y="-1"/>
            <a:ext cx="12188952" cy="6860935"/>
          </a:xfrm>
          <a:prstGeom prst="rect">
            <a:avLst/>
          </a:prstGeom>
        </p:spPr>
      </p:pic>
    </p:spTree>
    <p:extLst>
      <p:ext uri="{BB962C8B-B14F-4D97-AF65-F5344CB8AC3E}">
        <p14:creationId xmlns:p14="http://schemas.microsoft.com/office/powerpoint/2010/main" val="2421070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Afbeelding 5" descr="Afbeelding met tekst, schermopname&#10;&#10;Automatisch gegenereerde beschrijving">
            <a:extLst>
              <a:ext uri="{FF2B5EF4-FFF2-40B4-BE49-F238E27FC236}">
                <a16:creationId xmlns:a16="http://schemas.microsoft.com/office/drawing/2014/main" xmlns="" id="{5BDDE75A-9F5D-239F-251A-E8E247479039}"/>
              </a:ext>
            </a:extLst>
          </p:cNvPr>
          <p:cNvPicPr>
            <a:picLocks noChangeAspect="1"/>
          </p:cNvPicPr>
          <p:nvPr/>
        </p:nvPicPr>
        <p:blipFill>
          <a:blip r:embed="rId3"/>
          <a:stretch>
            <a:fillRect/>
          </a:stretch>
        </p:blipFill>
        <p:spPr>
          <a:xfrm>
            <a:off x="-1" y="0"/>
            <a:ext cx="12152673" cy="6858000"/>
          </a:xfrm>
          <a:prstGeom prst="rect">
            <a:avLst/>
          </a:prstGeom>
        </p:spPr>
      </p:pic>
    </p:spTree>
    <p:extLst>
      <p:ext uri="{BB962C8B-B14F-4D97-AF65-F5344CB8AC3E}">
        <p14:creationId xmlns:p14="http://schemas.microsoft.com/office/powerpoint/2010/main" val="170055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xmlns="" id="{0718C520-9284-F5F6-70A1-03CF06B593D2}"/>
              </a:ext>
            </a:extLst>
          </p:cNvPr>
          <p:cNvPicPr>
            <a:picLocks noChangeAspect="1"/>
          </p:cNvPicPr>
          <p:nvPr/>
        </p:nvPicPr>
        <p:blipFill>
          <a:blip r:embed="rId3"/>
          <a:stretch>
            <a:fillRect/>
          </a:stretch>
        </p:blipFill>
        <p:spPr>
          <a:xfrm>
            <a:off x="-23919" y="0"/>
            <a:ext cx="12239839" cy="6858000"/>
          </a:xfrm>
          <a:prstGeom prst="rect">
            <a:avLst/>
          </a:prstGeom>
        </p:spPr>
      </p:pic>
    </p:spTree>
    <p:extLst>
      <p:ext uri="{BB962C8B-B14F-4D97-AF65-F5344CB8AC3E}">
        <p14:creationId xmlns:p14="http://schemas.microsoft.com/office/powerpoint/2010/main" val="2075649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xmlns="" id="{13513F5C-2796-5E86-E101-8B6C78BA10E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43891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descr="Afbeelding met tekst&#10;&#10;Automatisch gegenereerde beschrijving">
            <a:extLst>
              <a:ext uri="{FF2B5EF4-FFF2-40B4-BE49-F238E27FC236}">
                <a16:creationId xmlns:a16="http://schemas.microsoft.com/office/drawing/2014/main" xmlns="" id="{E7853B62-05D1-BA27-3D25-6DB56E1CFAB3}"/>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56378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10;&#10;Automatisch gegenereerde beschrijving">
            <a:extLst>
              <a:ext uri="{FF2B5EF4-FFF2-40B4-BE49-F238E27FC236}">
                <a16:creationId xmlns:a16="http://schemas.microsoft.com/office/drawing/2014/main" xmlns="" id="{D304AEF6-5991-650D-3E23-C78FF458472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7141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descr="Afbeelding met tekst&#10;&#10;Automatisch gegenereerde beschrijving">
            <a:extLst>
              <a:ext uri="{FF2B5EF4-FFF2-40B4-BE49-F238E27FC236}">
                <a16:creationId xmlns:a16="http://schemas.microsoft.com/office/drawing/2014/main" xmlns="" id="{B1F9909C-8161-5F68-2DFE-8A4CE0F473A4}"/>
              </a:ext>
            </a:extLst>
          </p:cNvPr>
          <p:cNvPicPr>
            <a:picLocks noChangeAspect="1"/>
          </p:cNvPicPr>
          <p:nvPr/>
        </p:nvPicPr>
        <p:blipFill rotWithShape="1">
          <a:blip r:embed="rId3"/>
          <a:srcRect b="900"/>
          <a:stretch/>
        </p:blipFill>
        <p:spPr>
          <a:xfrm>
            <a:off x="20" y="1282"/>
            <a:ext cx="12191980" cy="6856718"/>
          </a:xfrm>
          <a:prstGeom prst="rect">
            <a:avLst/>
          </a:prstGeom>
        </p:spPr>
      </p:pic>
    </p:spTree>
    <p:extLst>
      <p:ext uri="{BB962C8B-B14F-4D97-AF65-F5344CB8AC3E}">
        <p14:creationId xmlns:p14="http://schemas.microsoft.com/office/powerpoint/2010/main" val="54855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EBF967A1-4530-7943-9D4D-10486EF452F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573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descr="Afbeelding met tekst&#10;&#10;Automatisch gegenereerde beschrijving">
            <a:extLst>
              <a:ext uri="{FF2B5EF4-FFF2-40B4-BE49-F238E27FC236}">
                <a16:creationId xmlns:a16="http://schemas.microsoft.com/office/drawing/2014/main" xmlns="" id="{C47535BD-A1B9-A0F0-7185-D68F3E019A5E}"/>
              </a:ext>
            </a:extLst>
          </p:cNvPr>
          <p:cNvPicPr>
            <a:picLocks noChangeAspect="1"/>
          </p:cNvPicPr>
          <p:nvPr/>
        </p:nvPicPr>
        <p:blipFill rotWithShape="1">
          <a:blip r:embed="rId3"/>
          <a:srcRect l="871" r="1" b="1"/>
          <a:stretch/>
        </p:blipFill>
        <p:spPr>
          <a:xfrm>
            <a:off x="20" y="1282"/>
            <a:ext cx="12191980" cy="6856718"/>
          </a:xfrm>
          <a:prstGeom prst="rect">
            <a:avLst/>
          </a:prstGeom>
        </p:spPr>
      </p:pic>
    </p:spTree>
    <p:extLst>
      <p:ext uri="{BB962C8B-B14F-4D97-AF65-F5344CB8AC3E}">
        <p14:creationId xmlns:p14="http://schemas.microsoft.com/office/powerpoint/2010/main" val="382068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3D699A98-B51F-F34C-97B1-953E4766AE3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171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Menselijk gezicht, schermopname, tekenfilm&#10;&#10;Automatisch gegenereerde beschrijving">
            <a:extLst>
              <a:ext uri="{FF2B5EF4-FFF2-40B4-BE49-F238E27FC236}">
                <a16:creationId xmlns:a16="http://schemas.microsoft.com/office/drawing/2014/main" xmlns="" id="{A26F38E4-FD12-AD8C-4FB5-38CE734A1A50}"/>
              </a:ext>
            </a:extLst>
          </p:cNvPr>
          <p:cNvPicPr>
            <a:picLocks noChangeAspect="1"/>
          </p:cNvPicPr>
          <p:nvPr/>
        </p:nvPicPr>
        <p:blipFill>
          <a:blip r:embed="rId3"/>
          <a:stretch>
            <a:fillRect/>
          </a:stretch>
        </p:blipFill>
        <p:spPr>
          <a:xfrm>
            <a:off x="0" y="0"/>
            <a:ext cx="12190476" cy="6857143"/>
          </a:xfrm>
          <a:prstGeom prst="rect">
            <a:avLst/>
          </a:prstGeom>
        </p:spPr>
      </p:pic>
    </p:spTree>
    <p:extLst>
      <p:ext uri="{BB962C8B-B14F-4D97-AF65-F5344CB8AC3E}">
        <p14:creationId xmlns:p14="http://schemas.microsoft.com/office/powerpoint/2010/main" val="51926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xmlns="" id="{996543C1-3869-C45E-89C7-FABBC1759D5A}"/>
              </a:ext>
            </a:extLst>
          </p:cNvPr>
          <p:cNvPicPr>
            <a:picLocks noChangeAspect="1"/>
          </p:cNvPicPr>
          <p:nvPr/>
        </p:nvPicPr>
        <p:blipFill>
          <a:blip r:embed="rId3"/>
          <a:stretch>
            <a:fillRect/>
          </a:stretch>
        </p:blipFill>
        <p:spPr>
          <a:xfrm>
            <a:off x="0" y="0"/>
            <a:ext cx="12248638" cy="6858000"/>
          </a:xfrm>
          <a:prstGeom prst="rect">
            <a:avLst/>
          </a:prstGeom>
        </p:spPr>
      </p:pic>
    </p:spTree>
    <p:extLst>
      <p:ext uri="{BB962C8B-B14F-4D97-AF65-F5344CB8AC3E}">
        <p14:creationId xmlns:p14="http://schemas.microsoft.com/office/powerpoint/2010/main" val="36723521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1007</Words>
  <Application>Microsoft Office PowerPoint</Application>
  <PresentationFormat>Widescreen</PresentationFormat>
  <Paragraphs>224</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Poppins</vt:lpstr>
      <vt:lpstr>Verdana</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Marco Oosterveld</dc:creator>
  <cp:lastModifiedBy>Valeri</cp:lastModifiedBy>
  <cp:revision>52</cp:revision>
  <cp:lastPrinted>2020-11-18T21:39:38Z</cp:lastPrinted>
  <dcterms:created xsi:type="dcterms:W3CDTF">2020-09-04T13:47:49Z</dcterms:created>
  <dcterms:modified xsi:type="dcterms:W3CDTF">2023-09-22T13:14:24Z</dcterms:modified>
</cp:coreProperties>
</file>