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9" r:id="rId1"/>
    <p:sldMasterId id="2147483718" r:id="rId2"/>
    <p:sldMasterId id="2147483728" r:id="rId3"/>
  </p:sldMasterIdLst>
  <p:notesMasterIdLst>
    <p:notesMasterId r:id="rId55"/>
  </p:notesMasterIdLst>
  <p:handoutMasterIdLst>
    <p:handoutMasterId r:id="rId56"/>
  </p:handoutMasterIdLst>
  <p:sldIdLst>
    <p:sldId id="513" r:id="rId4"/>
    <p:sldId id="582" r:id="rId5"/>
    <p:sldId id="547" r:id="rId6"/>
    <p:sldId id="559" r:id="rId7"/>
    <p:sldId id="514" r:id="rId8"/>
    <p:sldId id="516" r:id="rId9"/>
    <p:sldId id="517" r:id="rId10"/>
    <p:sldId id="518" r:id="rId11"/>
    <p:sldId id="519" r:id="rId12"/>
    <p:sldId id="566" r:id="rId13"/>
    <p:sldId id="521" r:id="rId14"/>
    <p:sldId id="571" r:id="rId15"/>
    <p:sldId id="522" r:id="rId16"/>
    <p:sldId id="523" r:id="rId17"/>
    <p:sldId id="524" r:id="rId18"/>
    <p:sldId id="525" r:id="rId19"/>
    <p:sldId id="526" r:id="rId20"/>
    <p:sldId id="527" r:id="rId21"/>
    <p:sldId id="528" r:id="rId22"/>
    <p:sldId id="529" r:id="rId23"/>
    <p:sldId id="531" r:id="rId24"/>
    <p:sldId id="546" r:id="rId25"/>
    <p:sldId id="552" r:id="rId26"/>
    <p:sldId id="557" r:id="rId27"/>
    <p:sldId id="555" r:id="rId28"/>
    <p:sldId id="556" r:id="rId29"/>
    <p:sldId id="554" r:id="rId30"/>
    <p:sldId id="562" r:id="rId31"/>
    <p:sldId id="563" r:id="rId32"/>
    <p:sldId id="564" r:id="rId33"/>
    <p:sldId id="565" r:id="rId34"/>
    <p:sldId id="568" r:id="rId35"/>
    <p:sldId id="578" r:id="rId36"/>
    <p:sldId id="579" r:id="rId37"/>
    <p:sldId id="580" r:id="rId38"/>
    <p:sldId id="581" r:id="rId39"/>
    <p:sldId id="576" r:id="rId40"/>
    <p:sldId id="588" r:id="rId41"/>
    <p:sldId id="587" r:id="rId42"/>
    <p:sldId id="590" r:id="rId43"/>
    <p:sldId id="589" r:id="rId44"/>
    <p:sldId id="572" r:id="rId45"/>
    <p:sldId id="573" r:id="rId46"/>
    <p:sldId id="574" r:id="rId47"/>
    <p:sldId id="575" r:id="rId48"/>
    <p:sldId id="577" r:id="rId49"/>
    <p:sldId id="537" r:id="rId50"/>
    <p:sldId id="543" r:id="rId51"/>
    <p:sldId id="567" r:id="rId52"/>
    <p:sldId id="558" r:id="rId53"/>
    <p:sldId id="561" r:id="rId54"/>
  </p:sldIdLst>
  <p:sldSz cx="12125325" cy="6858000"/>
  <p:notesSz cx="6858000" cy="9144000"/>
  <p:embeddedFontLst>
    <p:embeddedFont>
      <p:font typeface="MS PGothic" panose="020B0600070205080204" pitchFamily="34" charset="-128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mbria" panose="02040503050406030204" pitchFamily="18" charset="0"/>
      <p:regular r:id="rId62"/>
      <p:bold r:id="rId63"/>
      <p:italic r:id="rId64"/>
      <p:boldItalic r:id="rId6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1888">
          <p15:clr>
            <a:srgbClr val="A4A3A4"/>
          </p15:clr>
        </p15:guide>
        <p15:guide id="3">
          <p15:clr>
            <a:srgbClr val="A4A3A4"/>
          </p15:clr>
        </p15:guide>
        <p15:guide id="4" orient="horz" pos="865">
          <p15:clr>
            <a:srgbClr val="A4A3A4"/>
          </p15:clr>
        </p15:guide>
        <p15:guide id="5" pos="104">
          <p15:clr>
            <a:srgbClr val="A4A3A4"/>
          </p15:clr>
        </p15:guide>
        <p15:guide id="6" orient="horz" pos="2414">
          <p15:clr>
            <a:srgbClr val="A4A3A4"/>
          </p15:clr>
        </p15:guide>
        <p15:guide id="7" orient="horz" pos="502">
          <p15:clr>
            <a:srgbClr val="A4A3A4"/>
          </p15:clr>
        </p15:guide>
        <p15:guide id="8" pos="3748">
          <p15:clr>
            <a:srgbClr val="A4A3A4"/>
          </p15:clr>
        </p15:guide>
        <p15:guide id="9" pos="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34B"/>
    <a:srgbClr val="64D48C"/>
    <a:srgbClr val="558CFF"/>
    <a:srgbClr val="6675FF"/>
    <a:srgbClr val="FEE75E"/>
    <a:srgbClr val="FF4F59"/>
    <a:srgbClr val="009FC3"/>
    <a:srgbClr val="D30026"/>
    <a:srgbClr val="82BD51"/>
    <a:srgbClr val="0E6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325" autoAdjust="0"/>
  </p:normalViewPr>
  <p:slideViewPr>
    <p:cSldViewPr snapToObjects="1">
      <p:cViewPr varScale="1">
        <p:scale>
          <a:sx n="84" d="100"/>
          <a:sy n="84" d="100"/>
        </p:scale>
        <p:origin x="738" y="90"/>
      </p:cViewPr>
      <p:guideLst>
        <p:guide orient="horz" pos="4319"/>
        <p:guide pos="1888"/>
        <p:guide/>
        <p:guide orient="horz" pos="865"/>
        <p:guide pos="104"/>
        <p:guide orient="horz" pos="2414"/>
        <p:guide orient="horz" pos="502"/>
        <p:guide pos="3748"/>
        <p:guide pos="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E6D77-5FBA-4912-B661-31F80D28A699}" type="datetimeFigureOut">
              <a:rPr lang="en-GB" smtClean="0"/>
              <a:t>16/03/2021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AD825-E86E-4A01-9379-6E1D923263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21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32007-AD89-0B4A-AD2A-2E5AE6B84105}" type="datetimeFigureOut">
              <a:rPr lang="en-US" smtClean="0"/>
              <a:pPr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85800"/>
            <a:ext cx="60610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B875C-26A6-B04D-AEDE-384DF80AA5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2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opening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B875C-26A6-B04D-AEDE-384DF80AA59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97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540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6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97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1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746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6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40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71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7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Vandaag</a:t>
            </a:r>
            <a:r>
              <a:rPr lang="nl-NL" baseline="0" dirty="0" smtClean="0"/>
              <a:t> mee aan de slag met paars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B875C-26A6-B04D-AEDE-384DF80AA5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94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806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93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1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672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4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42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255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60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52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/>
            <a:r>
              <a:rPr lang="nl-NL" dirty="0">
                <a:ea typeface="MS PGothic" charset="0"/>
              </a:rPr>
              <a:t>NG = wiskunde A/B – Biologie – Scheikunde</a:t>
            </a:r>
          </a:p>
          <a:p>
            <a:pPr lvl="2"/>
            <a:r>
              <a:rPr lang="nl-NL" dirty="0">
                <a:ea typeface="MS PGothic" charset="0"/>
              </a:rPr>
              <a:t>NT = wiskunde B – natuurkunde – scheikunde</a:t>
            </a:r>
          </a:p>
          <a:p>
            <a:pPr lvl="2"/>
            <a:r>
              <a:rPr lang="nl-NL" dirty="0">
                <a:ea typeface="MS PGothic" charset="0"/>
              </a:rPr>
              <a:t>CM = Geschiedenis – Duits/frans – Wiskunde C / A*</a:t>
            </a:r>
          </a:p>
          <a:p>
            <a:pPr lvl="2"/>
            <a:r>
              <a:rPr lang="nl-NL" dirty="0">
                <a:ea typeface="MS PGothic" charset="0"/>
              </a:rPr>
              <a:t>EM = wiskunde A/B – geschiedenis - Economie</a:t>
            </a:r>
          </a:p>
        </p:txBody>
      </p:sp>
    </p:spTree>
    <p:extLst>
      <p:ext uri="{BB962C8B-B14F-4D97-AF65-F5344CB8AC3E}">
        <p14:creationId xmlns:p14="http://schemas.microsoft.com/office/powerpoint/2010/main" val="376618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2"/>
            <a:endParaRPr lang="nl-NL" dirty="0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98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80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18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 dirty="0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1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nl-NL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48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1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952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39688" eaLnBrk="1" hangingPunct="1">
              <a:spcBef>
                <a:spcPts val="413"/>
              </a:spcBef>
            </a:pPr>
            <a:endParaRPr lang="nl-NL">
              <a:solidFill>
                <a:srgbClr val="000000"/>
              </a:solidFill>
              <a:latin typeface="Arial" charset="0"/>
              <a:ea typeface="MS PGothic" charset="0"/>
              <a:cs typeface="Lucida Grande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253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ound Single Corner Rectangle 6"/>
          <p:cNvSpPr/>
          <p:nvPr userDrawn="1"/>
        </p:nvSpPr>
        <p:spPr>
          <a:xfrm>
            <a:off x="0" y="1645920"/>
            <a:ext cx="12125325" cy="4345670"/>
          </a:xfrm>
          <a:prstGeom prst="round1Rect">
            <a:avLst>
              <a:gd name="adj" fmla="val 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solidFill>
                <a:srgbClr val="000000"/>
              </a:solidFill>
              <a:cs typeface="Arial Hebrew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5370768" y="608773"/>
            <a:ext cx="498474" cy="619124"/>
            <a:chOff x="10985501" y="476251"/>
            <a:chExt cx="498474" cy="619124"/>
          </a:xfrm>
          <a:solidFill>
            <a:schemeClr val="accent2"/>
          </a:solidFill>
        </p:grpSpPr>
        <p:sp>
          <p:nvSpPr>
            <p:cNvPr id="58" name="Round Same Side Corner Rectangle 57"/>
            <p:cNvSpPr/>
            <p:nvPr userDrawn="1"/>
          </p:nvSpPr>
          <p:spPr>
            <a:xfrm>
              <a:off x="11195050" y="879475"/>
              <a:ext cx="288925" cy="215900"/>
            </a:xfrm>
            <a:prstGeom prst="round2SameRect">
              <a:avLst>
                <a:gd name="adj1" fmla="val 32843"/>
                <a:gd name="adj2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11255375" y="622299"/>
              <a:ext cx="168275" cy="16827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60" name="Round Same Side Corner Rectangle 59"/>
            <p:cNvSpPr/>
            <p:nvPr userDrawn="1"/>
          </p:nvSpPr>
          <p:spPr>
            <a:xfrm>
              <a:off x="10985501" y="791691"/>
              <a:ext cx="306843" cy="303684"/>
            </a:xfrm>
            <a:custGeom>
              <a:avLst/>
              <a:gdLst/>
              <a:ahLst/>
              <a:cxnLst/>
              <a:rect l="l" t="t" r="r" b="b"/>
              <a:pathLst>
                <a:path w="306843" h="303684">
                  <a:moveTo>
                    <a:pt x="99739" y="0"/>
                  </a:moveTo>
                  <a:lnTo>
                    <a:pt x="255506" y="0"/>
                  </a:lnTo>
                  <a:lnTo>
                    <a:pt x="260842" y="7915"/>
                  </a:lnTo>
                  <a:cubicBezTo>
                    <a:pt x="272765" y="19837"/>
                    <a:pt x="286961" y="29485"/>
                    <a:pt x="302725" y="36153"/>
                  </a:cubicBezTo>
                  <a:lnTo>
                    <a:pt x="306843" y="36984"/>
                  </a:lnTo>
                  <a:lnTo>
                    <a:pt x="249517" y="36984"/>
                  </a:lnTo>
                  <a:cubicBezTo>
                    <a:pt x="201141" y="36984"/>
                    <a:pt x="161925" y="76200"/>
                    <a:pt x="161925" y="124576"/>
                  </a:cubicBezTo>
                  <a:lnTo>
                    <a:pt x="161925" y="303684"/>
                  </a:lnTo>
                  <a:lnTo>
                    <a:pt x="0" y="303684"/>
                  </a:lnTo>
                  <a:lnTo>
                    <a:pt x="0" y="99739"/>
                  </a:lnTo>
                  <a:cubicBezTo>
                    <a:pt x="0" y="44655"/>
                    <a:pt x="44655" y="0"/>
                    <a:pt x="9973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64" name="Oval 60"/>
            <p:cNvSpPr/>
            <p:nvPr userDrawn="1"/>
          </p:nvSpPr>
          <p:spPr>
            <a:xfrm>
              <a:off x="11044236" y="476251"/>
              <a:ext cx="280246" cy="288924"/>
            </a:xfrm>
            <a:custGeom>
              <a:avLst/>
              <a:gdLst/>
              <a:ahLst/>
              <a:cxnLst/>
              <a:rect l="l" t="t" r="r" b="b"/>
              <a:pathLst>
                <a:path w="280246" h="288924">
                  <a:moveTo>
                    <a:pt x="144464" y="0"/>
                  </a:moveTo>
                  <a:cubicBezTo>
                    <a:pt x="204303" y="0"/>
                    <a:pt x="255644" y="36381"/>
                    <a:pt x="277575" y="88231"/>
                  </a:cubicBezTo>
                  <a:lnTo>
                    <a:pt x="280246" y="101460"/>
                  </a:lnTo>
                  <a:lnTo>
                    <a:pt x="243989" y="108779"/>
                  </a:lnTo>
                  <a:cubicBezTo>
                    <a:pt x="196697" y="128782"/>
                    <a:pt x="163514" y="175609"/>
                    <a:pt x="163514" y="230186"/>
                  </a:cubicBezTo>
                  <a:cubicBezTo>
                    <a:pt x="163514" y="248379"/>
                    <a:pt x="167201" y="265710"/>
                    <a:pt x="173869" y="281474"/>
                  </a:cubicBezTo>
                  <a:lnTo>
                    <a:pt x="174767" y="282806"/>
                  </a:lnTo>
                  <a:lnTo>
                    <a:pt x="144464" y="288924"/>
                  </a:lnTo>
                  <a:cubicBezTo>
                    <a:pt x="64679" y="288924"/>
                    <a:pt x="0" y="224246"/>
                    <a:pt x="0" y="144462"/>
                  </a:cubicBezTo>
                  <a:cubicBezTo>
                    <a:pt x="0" y="64678"/>
                    <a:pt x="64679" y="0"/>
                    <a:pt x="14446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" y="593337"/>
            <a:ext cx="2610632" cy="637663"/>
          </a:xfrm>
          <a:prstGeom prst="rect">
            <a:avLst/>
          </a:prstGeom>
        </p:spPr>
      </p:pic>
      <p:grpSp>
        <p:nvGrpSpPr>
          <p:cNvPr id="38" name="Group 37"/>
          <p:cNvGrpSpPr/>
          <p:nvPr userDrawn="1"/>
        </p:nvGrpSpPr>
        <p:grpSpPr>
          <a:xfrm>
            <a:off x="-1" y="6102428"/>
            <a:ext cx="12125325" cy="143162"/>
            <a:chOff x="0" y="6686549"/>
            <a:chExt cx="11925300" cy="72000"/>
          </a:xfrm>
        </p:grpSpPr>
        <p:sp>
          <p:nvSpPr>
            <p:cNvPr id="39" name="Rectangle 38"/>
            <p:cNvSpPr/>
            <p:nvPr userDrawn="1"/>
          </p:nvSpPr>
          <p:spPr>
            <a:xfrm>
              <a:off x="0" y="6686549"/>
              <a:ext cx="2981325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2981325" y="6686549"/>
              <a:ext cx="2981325" cy="72000"/>
            </a:xfrm>
            <a:prstGeom prst="rect">
              <a:avLst/>
            </a:prstGeom>
            <a:solidFill>
              <a:srgbClr val="009F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5962650" y="6686549"/>
              <a:ext cx="2981325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943975" y="6686549"/>
              <a:ext cx="2981325" cy="7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7947281" y="512302"/>
            <a:ext cx="890266" cy="812067"/>
            <a:chOff x="4289425" y="963613"/>
            <a:chExt cx="469900" cy="428625"/>
          </a:xfrm>
          <a:solidFill>
            <a:schemeClr val="accent2"/>
          </a:solidFill>
        </p:grpSpPr>
        <p:sp>
          <p:nvSpPr>
            <p:cNvPr id="49" name="Freeform 841"/>
            <p:cNvSpPr>
              <a:spLocks noEditPoints="1"/>
            </p:cNvSpPr>
            <p:nvPr/>
          </p:nvSpPr>
          <p:spPr bwMode="auto">
            <a:xfrm>
              <a:off x="4289425" y="1238250"/>
              <a:ext cx="469900" cy="153988"/>
            </a:xfrm>
            <a:custGeom>
              <a:avLst/>
              <a:gdLst>
                <a:gd name="T0" fmla="*/ 205 w 274"/>
                <a:gd name="T1" fmla="*/ 27 h 90"/>
                <a:gd name="T2" fmla="*/ 200 w 274"/>
                <a:gd name="T3" fmla="*/ 55 h 90"/>
                <a:gd name="T4" fmla="*/ 233 w 274"/>
                <a:gd name="T5" fmla="*/ 41 h 90"/>
                <a:gd name="T6" fmla="*/ 166 w 274"/>
                <a:gd name="T7" fmla="*/ 71 h 90"/>
                <a:gd name="T8" fmla="*/ 196 w 274"/>
                <a:gd name="T9" fmla="*/ 56 h 90"/>
                <a:gd name="T10" fmla="*/ 138 w 274"/>
                <a:gd name="T11" fmla="*/ 57 h 90"/>
                <a:gd name="T12" fmla="*/ 166 w 274"/>
                <a:gd name="T13" fmla="*/ 71 h 90"/>
                <a:gd name="T14" fmla="*/ 134 w 274"/>
                <a:gd name="T15" fmla="*/ 59 h 90"/>
                <a:gd name="T16" fmla="*/ 102 w 274"/>
                <a:gd name="T17" fmla="*/ 72 h 90"/>
                <a:gd name="T18" fmla="*/ 162 w 274"/>
                <a:gd name="T19" fmla="*/ 73 h 90"/>
                <a:gd name="T20" fmla="*/ 67 w 274"/>
                <a:gd name="T21" fmla="*/ 25 h 90"/>
                <a:gd name="T22" fmla="*/ 39 w 274"/>
                <a:gd name="T23" fmla="*/ 11 h 90"/>
                <a:gd name="T24" fmla="*/ 36 w 274"/>
                <a:gd name="T25" fmla="*/ 39 h 90"/>
                <a:gd name="T26" fmla="*/ 67 w 274"/>
                <a:gd name="T27" fmla="*/ 25 h 90"/>
                <a:gd name="T28" fmla="*/ 99 w 274"/>
                <a:gd name="T29" fmla="*/ 41 h 90"/>
                <a:gd name="T30" fmla="*/ 40 w 274"/>
                <a:gd name="T31" fmla="*/ 40 h 90"/>
                <a:gd name="T32" fmla="*/ 67 w 274"/>
                <a:gd name="T33" fmla="*/ 55 h 90"/>
                <a:gd name="T34" fmla="*/ 237 w 274"/>
                <a:gd name="T35" fmla="*/ 40 h 90"/>
                <a:gd name="T36" fmla="*/ 272 w 274"/>
                <a:gd name="T37" fmla="*/ 26 h 90"/>
                <a:gd name="T38" fmla="*/ 241 w 274"/>
                <a:gd name="T39" fmla="*/ 11 h 90"/>
                <a:gd name="T40" fmla="*/ 209 w 274"/>
                <a:gd name="T41" fmla="*/ 25 h 90"/>
                <a:gd name="T42" fmla="*/ 237 w 274"/>
                <a:gd name="T43" fmla="*/ 40 h 90"/>
                <a:gd name="T44" fmla="*/ 102 w 274"/>
                <a:gd name="T45" fmla="*/ 43 h 90"/>
                <a:gd name="T46" fmla="*/ 70 w 274"/>
                <a:gd name="T47" fmla="*/ 56 h 90"/>
                <a:gd name="T48" fmla="*/ 100 w 274"/>
                <a:gd name="T49" fmla="*/ 70 h 90"/>
                <a:gd name="T50" fmla="*/ 235 w 274"/>
                <a:gd name="T51" fmla="*/ 5 h 90"/>
                <a:gd name="T52" fmla="*/ 273 w 274"/>
                <a:gd name="T53" fmla="*/ 26 h 90"/>
                <a:gd name="T54" fmla="*/ 130 w 274"/>
                <a:gd name="T55" fmla="*/ 90 h 90"/>
                <a:gd name="T56" fmla="*/ 55 w 274"/>
                <a:gd name="T57" fmla="*/ 0 h 90"/>
                <a:gd name="T58" fmla="*/ 43 w 274"/>
                <a:gd name="T59" fmla="*/ 9 h 90"/>
                <a:gd name="T60" fmla="*/ 71 w 274"/>
                <a:gd name="T61" fmla="*/ 23 h 90"/>
                <a:gd name="T62" fmla="*/ 88 w 274"/>
                <a:gd name="T63" fmla="*/ 19 h 90"/>
                <a:gd name="T64" fmla="*/ 103 w 274"/>
                <a:gd name="T65" fmla="*/ 39 h 90"/>
                <a:gd name="T66" fmla="*/ 118 w 274"/>
                <a:gd name="T67" fmla="*/ 36 h 90"/>
                <a:gd name="T68" fmla="*/ 134 w 274"/>
                <a:gd name="T69" fmla="*/ 55 h 90"/>
                <a:gd name="T70" fmla="*/ 160 w 274"/>
                <a:gd name="T71" fmla="*/ 38 h 90"/>
                <a:gd name="T72" fmla="*/ 170 w 274"/>
                <a:gd name="T73" fmla="*/ 39 h 90"/>
                <a:gd name="T74" fmla="*/ 195 w 274"/>
                <a:gd name="T75" fmla="*/ 22 h 90"/>
                <a:gd name="T76" fmla="*/ 206 w 274"/>
                <a:gd name="T77" fmla="*/ 24 h 90"/>
                <a:gd name="T78" fmla="*/ 237 w 274"/>
                <a:gd name="T79" fmla="*/ 10 h 90"/>
                <a:gd name="T80" fmla="*/ 235 w 274"/>
                <a:gd name="T81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4" h="90">
                  <a:moveTo>
                    <a:pt x="232" y="41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174" y="41"/>
                    <a:pt x="174" y="41"/>
                    <a:pt x="174" y="41"/>
                  </a:cubicBezTo>
                  <a:cubicBezTo>
                    <a:pt x="200" y="55"/>
                    <a:pt x="200" y="55"/>
                    <a:pt x="200" y="55"/>
                  </a:cubicBezTo>
                  <a:cubicBezTo>
                    <a:pt x="201" y="55"/>
                    <a:pt x="201" y="55"/>
                    <a:pt x="201" y="55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3" y="41"/>
                    <a:pt x="232" y="41"/>
                    <a:pt x="232" y="41"/>
                  </a:cubicBezTo>
                  <a:close/>
                  <a:moveTo>
                    <a:pt x="166" y="71"/>
                  </a:moveTo>
                  <a:cubicBezTo>
                    <a:pt x="198" y="57"/>
                    <a:pt x="198" y="57"/>
                    <a:pt x="198" y="57"/>
                  </a:cubicBezTo>
                  <a:cubicBezTo>
                    <a:pt x="197" y="57"/>
                    <a:pt x="197" y="57"/>
                    <a:pt x="196" y="56"/>
                  </a:cubicBezTo>
                  <a:cubicBezTo>
                    <a:pt x="169" y="43"/>
                    <a:pt x="169" y="43"/>
                    <a:pt x="169" y="43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65" y="70"/>
                    <a:pt x="165" y="70"/>
                    <a:pt x="165" y="70"/>
                  </a:cubicBezTo>
                  <a:cubicBezTo>
                    <a:pt x="165" y="71"/>
                    <a:pt x="165" y="71"/>
                    <a:pt x="166" y="71"/>
                  </a:cubicBezTo>
                  <a:close/>
                  <a:moveTo>
                    <a:pt x="161" y="72"/>
                  </a:moveTo>
                  <a:cubicBezTo>
                    <a:pt x="134" y="59"/>
                    <a:pt x="134" y="59"/>
                    <a:pt x="134" y="59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62" y="73"/>
                    <a:pt x="162" y="73"/>
                    <a:pt x="162" y="73"/>
                  </a:cubicBezTo>
                  <a:cubicBezTo>
                    <a:pt x="162" y="72"/>
                    <a:pt x="161" y="72"/>
                    <a:pt x="161" y="72"/>
                  </a:cubicBezTo>
                  <a:close/>
                  <a:moveTo>
                    <a:pt x="67" y="25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39" y="11"/>
                    <a:pt x="39" y="11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8"/>
                    <a:pt x="37" y="38"/>
                  </a:cubicBezTo>
                  <a:lnTo>
                    <a:pt x="67" y="25"/>
                  </a:lnTo>
                  <a:close/>
                  <a:moveTo>
                    <a:pt x="68" y="54"/>
                  </a:moveTo>
                  <a:cubicBezTo>
                    <a:pt x="99" y="41"/>
                    <a:pt x="99" y="41"/>
                    <a:pt x="99" y="41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39" y="40"/>
                    <a:pt x="39" y="40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8" y="54"/>
                    <a:pt x="68" y="54"/>
                  </a:cubicBezTo>
                  <a:close/>
                  <a:moveTo>
                    <a:pt x="237" y="40"/>
                  </a:moveTo>
                  <a:cubicBezTo>
                    <a:pt x="257" y="31"/>
                    <a:pt x="257" y="31"/>
                    <a:pt x="257" y="31"/>
                  </a:cubicBezTo>
                  <a:cubicBezTo>
                    <a:pt x="263" y="28"/>
                    <a:pt x="269" y="26"/>
                    <a:pt x="272" y="26"/>
                  </a:cubicBezTo>
                  <a:cubicBezTo>
                    <a:pt x="269" y="25"/>
                    <a:pt x="264" y="23"/>
                    <a:pt x="258" y="20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240" y="12"/>
                    <a:pt x="240" y="12"/>
                    <a:pt x="239" y="12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6" y="39"/>
                    <a:pt x="237" y="39"/>
                    <a:pt x="237" y="40"/>
                  </a:cubicBezTo>
                  <a:close/>
                  <a:moveTo>
                    <a:pt x="130" y="57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6"/>
                    <a:pt x="71" y="56"/>
                    <a:pt x="70" y="56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100" y="70"/>
                  </a:cubicBezTo>
                  <a:lnTo>
                    <a:pt x="130" y="57"/>
                  </a:lnTo>
                  <a:close/>
                  <a:moveTo>
                    <a:pt x="235" y="5"/>
                  </a:moveTo>
                  <a:cubicBezTo>
                    <a:pt x="263" y="19"/>
                    <a:pt x="263" y="19"/>
                    <a:pt x="263" y="19"/>
                  </a:cubicBezTo>
                  <a:cubicBezTo>
                    <a:pt x="269" y="22"/>
                    <a:pt x="274" y="25"/>
                    <a:pt x="273" y="26"/>
                  </a:cubicBezTo>
                  <a:cubicBezTo>
                    <a:pt x="274" y="26"/>
                    <a:pt x="268" y="29"/>
                    <a:pt x="261" y="33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4" y="9"/>
                    <a:pt x="44" y="1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0" y="38"/>
                    <a:pt x="160" y="38"/>
                    <a:pt x="160" y="3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202" y="25"/>
                    <a:pt x="202" y="25"/>
                    <a:pt x="202" y="25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6" y="24"/>
                    <a:pt x="206" y="24"/>
                    <a:pt x="206" y="24"/>
                  </a:cubicBezTo>
                  <a:cubicBezTo>
                    <a:pt x="236" y="10"/>
                    <a:pt x="236" y="10"/>
                    <a:pt x="236" y="10"/>
                  </a:cubicBezTo>
                  <a:cubicBezTo>
                    <a:pt x="236" y="10"/>
                    <a:pt x="237" y="10"/>
                    <a:pt x="237" y="10"/>
                  </a:cubicBezTo>
                  <a:cubicBezTo>
                    <a:pt x="231" y="7"/>
                    <a:pt x="231" y="7"/>
                    <a:pt x="231" y="7"/>
                  </a:cubicBezTo>
                  <a:lnTo>
                    <a:pt x="23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842"/>
            <p:cNvSpPr>
              <a:spLocks/>
            </p:cNvSpPr>
            <p:nvPr/>
          </p:nvSpPr>
          <p:spPr bwMode="auto">
            <a:xfrm>
              <a:off x="4641850" y="1004888"/>
              <a:ext cx="30162" cy="25400"/>
            </a:xfrm>
            <a:custGeom>
              <a:avLst/>
              <a:gdLst>
                <a:gd name="T0" fmla="*/ 19 w 19"/>
                <a:gd name="T1" fmla="*/ 0 h 16"/>
                <a:gd name="T2" fmla="*/ 10 w 19"/>
                <a:gd name="T3" fmla="*/ 16 h 16"/>
                <a:gd name="T4" fmla="*/ 0 w 19"/>
                <a:gd name="T5" fmla="*/ 0 h 16"/>
                <a:gd name="T6" fmla="*/ 19 w 1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6">
                  <a:moveTo>
                    <a:pt x="19" y="0"/>
                  </a:moveTo>
                  <a:lnTo>
                    <a:pt x="10" y="16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843"/>
            <p:cNvSpPr>
              <a:spLocks noEditPoints="1"/>
            </p:cNvSpPr>
            <p:nvPr/>
          </p:nvSpPr>
          <p:spPr bwMode="auto">
            <a:xfrm>
              <a:off x="4605338" y="963613"/>
              <a:ext cx="104775" cy="155575"/>
            </a:xfrm>
            <a:custGeom>
              <a:avLst/>
              <a:gdLst>
                <a:gd name="T0" fmla="*/ 24 w 61"/>
                <a:gd name="T1" fmla="*/ 46 h 90"/>
                <a:gd name="T2" fmla="*/ 45 w 61"/>
                <a:gd name="T3" fmla="*/ 37 h 90"/>
                <a:gd name="T4" fmla="*/ 35 w 61"/>
                <a:gd name="T5" fmla="*/ 16 h 90"/>
                <a:gd name="T6" fmla="*/ 15 w 61"/>
                <a:gd name="T7" fmla="*/ 26 h 90"/>
                <a:gd name="T8" fmla="*/ 24 w 61"/>
                <a:gd name="T9" fmla="*/ 46 h 90"/>
                <a:gd name="T10" fmla="*/ 4 w 61"/>
                <a:gd name="T11" fmla="*/ 22 h 90"/>
                <a:gd name="T12" fmla="*/ 39 w 61"/>
                <a:gd name="T13" fmla="*/ 5 h 90"/>
                <a:gd name="T14" fmla="*/ 56 w 61"/>
                <a:gd name="T15" fmla="*/ 41 h 90"/>
                <a:gd name="T16" fmla="*/ 33 w 61"/>
                <a:gd name="T17" fmla="*/ 59 h 90"/>
                <a:gd name="T18" fmla="*/ 9 w 61"/>
                <a:gd name="T19" fmla="*/ 90 h 90"/>
                <a:gd name="T20" fmla="*/ 10 w 61"/>
                <a:gd name="T21" fmla="*/ 50 h 90"/>
                <a:gd name="T22" fmla="*/ 4 w 61"/>
                <a:gd name="T2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90">
                  <a:moveTo>
                    <a:pt x="24" y="46"/>
                  </a:moveTo>
                  <a:cubicBezTo>
                    <a:pt x="33" y="49"/>
                    <a:pt x="42" y="45"/>
                    <a:pt x="45" y="37"/>
                  </a:cubicBezTo>
                  <a:cubicBezTo>
                    <a:pt x="48" y="28"/>
                    <a:pt x="44" y="19"/>
                    <a:pt x="35" y="16"/>
                  </a:cubicBezTo>
                  <a:cubicBezTo>
                    <a:pt x="27" y="13"/>
                    <a:pt x="18" y="17"/>
                    <a:pt x="15" y="26"/>
                  </a:cubicBezTo>
                  <a:cubicBezTo>
                    <a:pt x="12" y="34"/>
                    <a:pt x="16" y="43"/>
                    <a:pt x="24" y="46"/>
                  </a:cubicBezTo>
                  <a:close/>
                  <a:moveTo>
                    <a:pt x="4" y="22"/>
                  </a:moveTo>
                  <a:cubicBezTo>
                    <a:pt x="9" y="7"/>
                    <a:pt x="25" y="0"/>
                    <a:pt x="39" y="5"/>
                  </a:cubicBezTo>
                  <a:cubicBezTo>
                    <a:pt x="54" y="10"/>
                    <a:pt x="61" y="26"/>
                    <a:pt x="56" y="41"/>
                  </a:cubicBezTo>
                  <a:cubicBezTo>
                    <a:pt x="52" y="51"/>
                    <a:pt x="43" y="58"/>
                    <a:pt x="33" y="59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3" y="43"/>
                    <a:pt x="0" y="3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2" name="Freeform 844"/>
            <p:cNvSpPr>
              <a:spLocks/>
            </p:cNvSpPr>
            <p:nvPr/>
          </p:nvSpPr>
          <p:spPr bwMode="auto">
            <a:xfrm>
              <a:off x="4603750" y="1131888"/>
              <a:ext cx="30162" cy="144463"/>
            </a:xfrm>
            <a:custGeom>
              <a:avLst/>
              <a:gdLst>
                <a:gd name="T0" fmla="*/ 19 w 19"/>
                <a:gd name="T1" fmla="*/ 83 h 91"/>
                <a:gd name="T2" fmla="*/ 0 w 19"/>
                <a:gd name="T3" fmla="*/ 91 h 91"/>
                <a:gd name="T4" fmla="*/ 0 w 19"/>
                <a:gd name="T5" fmla="*/ 0 h 91"/>
                <a:gd name="T6" fmla="*/ 19 w 19"/>
                <a:gd name="T7" fmla="*/ 0 h 91"/>
                <a:gd name="T8" fmla="*/ 19 w 19"/>
                <a:gd name="T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1">
                  <a:moveTo>
                    <a:pt x="19" y="83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3" name="Freeform 845"/>
            <p:cNvSpPr>
              <a:spLocks/>
            </p:cNvSpPr>
            <p:nvPr/>
          </p:nvSpPr>
          <p:spPr bwMode="auto">
            <a:xfrm>
              <a:off x="4533900" y="1003300"/>
              <a:ext cx="61912" cy="296863"/>
            </a:xfrm>
            <a:custGeom>
              <a:avLst/>
              <a:gdLst>
                <a:gd name="T0" fmla="*/ 39 w 39"/>
                <a:gd name="T1" fmla="*/ 173 h 187"/>
                <a:gd name="T2" fmla="*/ 0 w 39"/>
                <a:gd name="T3" fmla="*/ 187 h 187"/>
                <a:gd name="T4" fmla="*/ 0 w 39"/>
                <a:gd name="T5" fmla="*/ 0 h 187"/>
                <a:gd name="T6" fmla="*/ 39 w 39"/>
                <a:gd name="T7" fmla="*/ 21 h 187"/>
                <a:gd name="T8" fmla="*/ 39 w 39"/>
                <a:gd name="T9" fmla="*/ 17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87">
                  <a:moveTo>
                    <a:pt x="39" y="173"/>
                  </a:moveTo>
                  <a:lnTo>
                    <a:pt x="0" y="187"/>
                  </a:lnTo>
                  <a:lnTo>
                    <a:pt x="0" y="0"/>
                  </a:lnTo>
                  <a:lnTo>
                    <a:pt x="39" y="21"/>
                  </a:lnTo>
                  <a:lnTo>
                    <a:pt x="39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4" name="Freeform 846"/>
            <p:cNvSpPr>
              <a:spLocks noEditPoints="1"/>
            </p:cNvSpPr>
            <p:nvPr/>
          </p:nvSpPr>
          <p:spPr bwMode="auto">
            <a:xfrm>
              <a:off x="4454525" y="998538"/>
              <a:ext cx="71437" cy="303213"/>
            </a:xfrm>
            <a:custGeom>
              <a:avLst/>
              <a:gdLst>
                <a:gd name="T0" fmla="*/ 45 w 45"/>
                <a:gd name="T1" fmla="*/ 0 h 191"/>
                <a:gd name="T2" fmla="*/ 45 w 45"/>
                <a:gd name="T3" fmla="*/ 191 h 191"/>
                <a:gd name="T4" fmla="*/ 0 w 45"/>
                <a:gd name="T5" fmla="*/ 170 h 191"/>
                <a:gd name="T6" fmla="*/ 0 w 45"/>
                <a:gd name="T7" fmla="*/ 20 h 191"/>
                <a:gd name="T8" fmla="*/ 45 w 45"/>
                <a:gd name="T9" fmla="*/ 0 h 191"/>
                <a:gd name="T10" fmla="*/ 16 w 45"/>
                <a:gd name="T11" fmla="*/ 78 h 191"/>
                <a:gd name="T12" fmla="*/ 16 w 45"/>
                <a:gd name="T13" fmla="*/ 56 h 191"/>
                <a:gd name="T14" fmla="*/ 7 w 45"/>
                <a:gd name="T15" fmla="*/ 57 h 191"/>
                <a:gd name="T16" fmla="*/ 7 w 45"/>
                <a:gd name="T17" fmla="*/ 78 h 191"/>
                <a:gd name="T18" fmla="*/ 16 w 45"/>
                <a:gd name="T19" fmla="*/ 78 h 191"/>
                <a:gd name="T20" fmla="*/ 19 w 45"/>
                <a:gd name="T21" fmla="*/ 52 h 191"/>
                <a:gd name="T22" fmla="*/ 27 w 45"/>
                <a:gd name="T23" fmla="*/ 51 h 191"/>
                <a:gd name="T24" fmla="*/ 27 w 45"/>
                <a:gd name="T25" fmla="*/ 20 h 191"/>
                <a:gd name="T26" fmla="*/ 19 w 45"/>
                <a:gd name="T27" fmla="*/ 25 h 191"/>
                <a:gd name="T28" fmla="*/ 19 w 45"/>
                <a:gd name="T29" fmla="*/ 52 h 191"/>
                <a:gd name="T30" fmla="*/ 27 w 45"/>
                <a:gd name="T31" fmla="*/ 82 h 191"/>
                <a:gd name="T32" fmla="*/ 19 w 45"/>
                <a:gd name="T33" fmla="*/ 82 h 191"/>
                <a:gd name="T34" fmla="*/ 19 w 45"/>
                <a:gd name="T35" fmla="*/ 144 h 191"/>
                <a:gd name="T36" fmla="*/ 27 w 45"/>
                <a:gd name="T37" fmla="*/ 147 h 191"/>
                <a:gd name="T38" fmla="*/ 27 w 45"/>
                <a:gd name="T39" fmla="*/ 82 h 191"/>
                <a:gd name="T40" fmla="*/ 27 w 45"/>
                <a:gd name="T41" fmla="*/ 78 h 191"/>
                <a:gd name="T42" fmla="*/ 27 w 45"/>
                <a:gd name="T43" fmla="*/ 55 h 191"/>
                <a:gd name="T44" fmla="*/ 19 w 45"/>
                <a:gd name="T45" fmla="*/ 56 h 191"/>
                <a:gd name="T46" fmla="*/ 19 w 45"/>
                <a:gd name="T47" fmla="*/ 78 h 191"/>
                <a:gd name="T48" fmla="*/ 27 w 45"/>
                <a:gd name="T49" fmla="*/ 78 h 191"/>
                <a:gd name="T50" fmla="*/ 39 w 45"/>
                <a:gd name="T51" fmla="*/ 48 h 191"/>
                <a:gd name="T52" fmla="*/ 39 w 45"/>
                <a:gd name="T53" fmla="*/ 15 h 191"/>
                <a:gd name="T54" fmla="*/ 31 w 45"/>
                <a:gd name="T55" fmla="*/ 19 h 191"/>
                <a:gd name="T56" fmla="*/ 31 w 45"/>
                <a:gd name="T57" fmla="*/ 50 h 191"/>
                <a:gd name="T58" fmla="*/ 39 w 45"/>
                <a:gd name="T59" fmla="*/ 48 h 191"/>
                <a:gd name="T60" fmla="*/ 39 w 45"/>
                <a:gd name="T61" fmla="*/ 153 h 191"/>
                <a:gd name="T62" fmla="*/ 39 w 45"/>
                <a:gd name="T63" fmla="*/ 82 h 191"/>
                <a:gd name="T64" fmla="*/ 31 w 45"/>
                <a:gd name="T65" fmla="*/ 82 h 191"/>
                <a:gd name="T66" fmla="*/ 31 w 45"/>
                <a:gd name="T67" fmla="*/ 149 h 191"/>
                <a:gd name="T68" fmla="*/ 39 w 45"/>
                <a:gd name="T69" fmla="*/ 153 h 191"/>
                <a:gd name="T70" fmla="*/ 39 w 45"/>
                <a:gd name="T71" fmla="*/ 78 h 191"/>
                <a:gd name="T72" fmla="*/ 39 w 45"/>
                <a:gd name="T73" fmla="*/ 53 h 191"/>
                <a:gd name="T74" fmla="*/ 31 w 45"/>
                <a:gd name="T75" fmla="*/ 54 h 191"/>
                <a:gd name="T76" fmla="*/ 31 w 45"/>
                <a:gd name="T77" fmla="*/ 78 h 191"/>
                <a:gd name="T78" fmla="*/ 39 w 45"/>
                <a:gd name="T79" fmla="*/ 78 h 191"/>
                <a:gd name="T80" fmla="*/ 7 w 45"/>
                <a:gd name="T81" fmla="*/ 53 h 191"/>
                <a:gd name="T82" fmla="*/ 16 w 45"/>
                <a:gd name="T83" fmla="*/ 52 h 191"/>
                <a:gd name="T84" fmla="*/ 16 w 45"/>
                <a:gd name="T85" fmla="*/ 27 h 191"/>
                <a:gd name="T86" fmla="*/ 7 w 45"/>
                <a:gd name="T87" fmla="*/ 30 h 191"/>
                <a:gd name="T88" fmla="*/ 7 w 45"/>
                <a:gd name="T89" fmla="*/ 53 h 191"/>
                <a:gd name="T90" fmla="*/ 16 w 45"/>
                <a:gd name="T91" fmla="*/ 82 h 191"/>
                <a:gd name="T92" fmla="*/ 7 w 45"/>
                <a:gd name="T93" fmla="*/ 82 h 191"/>
                <a:gd name="T94" fmla="*/ 7 w 45"/>
                <a:gd name="T95" fmla="*/ 137 h 191"/>
                <a:gd name="T96" fmla="*/ 16 w 45"/>
                <a:gd name="T97" fmla="*/ 141 h 191"/>
                <a:gd name="T98" fmla="*/ 16 w 45"/>
                <a:gd name="T99" fmla="*/ 8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191">
                  <a:moveTo>
                    <a:pt x="45" y="0"/>
                  </a:moveTo>
                  <a:lnTo>
                    <a:pt x="45" y="191"/>
                  </a:lnTo>
                  <a:lnTo>
                    <a:pt x="0" y="170"/>
                  </a:lnTo>
                  <a:lnTo>
                    <a:pt x="0" y="20"/>
                  </a:lnTo>
                  <a:lnTo>
                    <a:pt x="45" y="0"/>
                  </a:lnTo>
                  <a:close/>
                  <a:moveTo>
                    <a:pt x="16" y="78"/>
                  </a:moveTo>
                  <a:lnTo>
                    <a:pt x="16" y="56"/>
                  </a:lnTo>
                  <a:lnTo>
                    <a:pt x="7" y="57"/>
                  </a:lnTo>
                  <a:lnTo>
                    <a:pt x="7" y="78"/>
                  </a:lnTo>
                  <a:lnTo>
                    <a:pt x="16" y="78"/>
                  </a:lnTo>
                  <a:close/>
                  <a:moveTo>
                    <a:pt x="19" y="52"/>
                  </a:moveTo>
                  <a:lnTo>
                    <a:pt x="27" y="51"/>
                  </a:lnTo>
                  <a:lnTo>
                    <a:pt x="27" y="20"/>
                  </a:lnTo>
                  <a:lnTo>
                    <a:pt x="19" y="25"/>
                  </a:lnTo>
                  <a:lnTo>
                    <a:pt x="19" y="52"/>
                  </a:lnTo>
                  <a:close/>
                  <a:moveTo>
                    <a:pt x="27" y="82"/>
                  </a:moveTo>
                  <a:lnTo>
                    <a:pt x="19" y="82"/>
                  </a:lnTo>
                  <a:lnTo>
                    <a:pt x="19" y="144"/>
                  </a:lnTo>
                  <a:lnTo>
                    <a:pt x="27" y="147"/>
                  </a:lnTo>
                  <a:lnTo>
                    <a:pt x="27" y="82"/>
                  </a:lnTo>
                  <a:close/>
                  <a:moveTo>
                    <a:pt x="27" y="78"/>
                  </a:moveTo>
                  <a:lnTo>
                    <a:pt x="27" y="55"/>
                  </a:lnTo>
                  <a:lnTo>
                    <a:pt x="19" y="56"/>
                  </a:lnTo>
                  <a:lnTo>
                    <a:pt x="19" y="78"/>
                  </a:lnTo>
                  <a:lnTo>
                    <a:pt x="27" y="78"/>
                  </a:lnTo>
                  <a:close/>
                  <a:moveTo>
                    <a:pt x="39" y="48"/>
                  </a:moveTo>
                  <a:lnTo>
                    <a:pt x="39" y="15"/>
                  </a:lnTo>
                  <a:lnTo>
                    <a:pt x="31" y="19"/>
                  </a:lnTo>
                  <a:lnTo>
                    <a:pt x="31" y="50"/>
                  </a:lnTo>
                  <a:lnTo>
                    <a:pt x="39" y="48"/>
                  </a:lnTo>
                  <a:close/>
                  <a:moveTo>
                    <a:pt x="39" y="153"/>
                  </a:moveTo>
                  <a:lnTo>
                    <a:pt x="39" y="82"/>
                  </a:lnTo>
                  <a:lnTo>
                    <a:pt x="31" y="82"/>
                  </a:lnTo>
                  <a:lnTo>
                    <a:pt x="31" y="149"/>
                  </a:lnTo>
                  <a:lnTo>
                    <a:pt x="39" y="153"/>
                  </a:lnTo>
                  <a:close/>
                  <a:moveTo>
                    <a:pt x="39" y="78"/>
                  </a:moveTo>
                  <a:lnTo>
                    <a:pt x="39" y="53"/>
                  </a:lnTo>
                  <a:lnTo>
                    <a:pt x="31" y="54"/>
                  </a:lnTo>
                  <a:lnTo>
                    <a:pt x="31" y="78"/>
                  </a:lnTo>
                  <a:lnTo>
                    <a:pt x="39" y="78"/>
                  </a:lnTo>
                  <a:close/>
                  <a:moveTo>
                    <a:pt x="7" y="53"/>
                  </a:moveTo>
                  <a:lnTo>
                    <a:pt x="16" y="52"/>
                  </a:lnTo>
                  <a:lnTo>
                    <a:pt x="16" y="27"/>
                  </a:lnTo>
                  <a:lnTo>
                    <a:pt x="7" y="30"/>
                  </a:lnTo>
                  <a:lnTo>
                    <a:pt x="7" y="53"/>
                  </a:lnTo>
                  <a:close/>
                  <a:moveTo>
                    <a:pt x="16" y="82"/>
                  </a:moveTo>
                  <a:lnTo>
                    <a:pt x="7" y="82"/>
                  </a:lnTo>
                  <a:lnTo>
                    <a:pt x="7" y="137"/>
                  </a:lnTo>
                  <a:lnTo>
                    <a:pt x="16" y="141"/>
                  </a:lnTo>
                  <a:lnTo>
                    <a:pt x="16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5" name="Freeform 847"/>
            <p:cNvSpPr>
              <a:spLocks/>
            </p:cNvSpPr>
            <p:nvPr/>
          </p:nvSpPr>
          <p:spPr bwMode="auto">
            <a:xfrm>
              <a:off x="4405313" y="1093788"/>
              <a:ext cx="42862" cy="169863"/>
            </a:xfrm>
            <a:custGeom>
              <a:avLst/>
              <a:gdLst>
                <a:gd name="T0" fmla="*/ 27 w 27"/>
                <a:gd name="T1" fmla="*/ 0 h 107"/>
                <a:gd name="T2" fmla="*/ 27 w 27"/>
                <a:gd name="T3" fmla="*/ 107 h 107"/>
                <a:gd name="T4" fmla="*/ 0 w 27"/>
                <a:gd name="T5" fmla="*/ 92 h 107"/>
                <a:gd name="T6" fmla="*/ 0 w 27"/>
                <a:gd name="T7" fmla="*/ 11 h 107"/>
                <a:gd name="T8" fmla="*/ 27 w 27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7" y="0"/>
                  </a:moveTo>
                  <a:lnTo>
                    <a:pt x="27" y="107"/>
                  </a:lnTo>
                  <a:lnTo>
                    <a:pt x="0" y="92"/>
                  </a:lnTo>
                  <a:lnTo>
                    <a:pt x="0" y="11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grpSp>
        <p:nvGrpSpPr>
          <p:cNvPr id="57" name="Group 56"/>
          <p:cNvGrpSpPr>
            <a:grpSpLocks noChangeAspect="1"/>
          </p:cNvGrpSpPr>
          <p:nvPr userDrawn="1"/>
        </p:nvGrpSpPr>
        <p:grpSpPr>
          <a:xfrm>
            <a:off x="6567799" y="568146"/>
            <a:ext cx="680925" cy="700379"/>
            <a:chOff x="8378825" y="1624013"/>
            <a:chExt cx="444501" cy="457200"/>
          </a:xfrm>
          <a:solidFill>
            <a:schemeClr val="accent2"/>
          </a:solidFill>
        </p:grpSpPr>
        <p:sp>
          <p:nvSpPr>
            <p:cNvPr id="61" name="Freeform 853"/>
            <p:cNvSpPr>
              <a:spLocks noEditPoints="1"/>
            </p:cNvSpPr>
            <p:nvPr/>
          </p:nvSpPr>
          <p:spPr bwMode="auto">
            <a:xfrm>
              <a:off x="8402638" y="1624013"/>
              <a:ext cx="420688" cy="311150"/>
            </a:xfrm>
            <a:custGeom>
              <a:avLst/>
              <a:gdLst>
                <a:gd name="T0" fmla="*/ 62 w 123"/>
                <a:gd name="T1" fmla="*/ 0 h 91"/>
                <a:gd name="T2" fmla="*/ 0 w 123"/>
                <a:gd name="T3" fmla="*/ 61 h 91"/>
                <a:gd name="T4" fmla="*/ 4 w 123"/>
                <a:gd name="T5" fmla="*/ 84 h 91"/>
                <a:gd name="T6" fmla="*/ 11 w 123"/>
                <a:gd name="T7" fmla="*/ 80 h 91"/>
                <a:gd name="T8" fmla="*/ 7 w 123"/>
                <a:gd name="T9" fmla="*/ 65 h 91"/>
                <a:gd name="T10" fmla="*/ 27 w 123"/>
                <a:gd name="T11" fmla="*/ 65 h 91"/>
                <a:gd name="T12" fmla="*/ 28 w 123"/>
                <a:gd name="T13" fmla="*/ 73 h 91"/>
                <a:gd name="T14" fmla="*/ 35 w 123"/>
                <a:gd name="T15" fmla="*/ 71 h 91"/>
                <a:gd name="T16" fmla="*/ 36 w 123"/>
                <a:gd name="T17" fmla="*/ 71 h 91"/>
                <a:gd name="T18" fmla="*/ 35 w 123"/>
                <a:gd name="T19" fmla="*/ 65 h 91"/>
                <a:gd name="T20" fmla="*/ 57 w 123"/>
                <a:gd name="T21" fmla="*/ 65 h 91"/>
                <a:gd name="T22" fmla="*/ 57 w 123"/>
                <a:gd name="T23" fmla="*/ 72 h 91"/>
                <a:gd name="T24" fmla="*/ 65 w 123"/>
                <a:gd name="T25" fmla="*/ 74 h 91"/>
                <a:gd name="T26" fmla="*/ 65 w 123"/>
                <a:gd name="T27" fmla="*/ 65 h 91"/>
                <a:gd name="T28" fmla="*/ 88 w 123"/>
                <a:gd name="T29" fmla="*/ 65 h 91"/>
                <a:gd name="T30" fmla="*/ 86 w 123"/>
                <a:gd name="T31" fmla="*/ 82 h 91"/>
                <a:gd name="T32" fmla="*/ 92 w 123"/>
                <a:gd name="T33" fmla="*/ 91 h 91"/>
                <a:gd name="T34" fmla="*/ 96 w 123"/>
                <a:gd name="T35" fmla="*/ 65 h 91"/>
                <a:gd name="T36" fmla="*/ 115 w 123"/>
                <a:gd name="T37" fmla="*/ 65 h 91"/>
                <a:gd name="T38" fmla="*/ 108 w 123"/>
                <a:gd name="T39" fmla="*/ 89 h 91"/>
                <a:gd name="T40" fmla="*/ 110 w 123"/>
                <a:gd name="T41" fmla="*/ 89 h 91"/>
                <a:gd name="T42" fmla="*/ 116 w 123"/>
                <a:gd name="T43" fmla="*/ 90 h 91"/>
                <a:gd name="T44" fmla="*/ 123 w 123"/>
                <a:gd name="T45" fmla="*/ 61 h 91"/>
                <a:gd name="T46" fmla="*/ 62 w 123"/>
                <a:gd name="T47" fmla="*/ 0 h 91"/>
                <a:gd name="T48" fmla="*/ 27 w 123"/>
                <a:gd name="T49" fmla="*/ 57 h 91"/>
                <a:gd name="T50" fmla="*/ 7 w 123"/>
                <a:gd name="T51" fmla="*/ 57 h 91"/>
                <a:gd name="T52" fmla="*/ 24 w 123"/>
                <a:gd name="T53" fmla="*/ 23 h 91"/>
                <a:gd name="T54" fmla="*/ 32 w 123"/>
                <a:gd name="T55" fmla="*/ 28 h 91"/>
                <a:gd name="T56" fmla="*/ 27 w 123"/>
                <a:gd name="T57" fmla="*/ 57 h 91"/>
                <a:gd name="T58" fmla="*/ 30 w 123"/>
                <a:gd name="T59" fmla="*/ 18 h 91"/>
                <a:gd name="T60" fmla="*/ 41 w 123"/>
                <a:gd name="T61" fmla="*/ 12 h 91"/>
                <a:gd name="T62" fmla="*/ 35 w 123"/>
                <a:gd name="T63" fmla="*/ 21 h 91"/>
                <a:gd name="T64" fmla="*/ 30 w 123"/>
                <a:gd name="T65" fmla="*/ 18 h 91"/>
                <a:gd name="T66" fmla="*/ 58 w 123"/>
                <a:gd name="T67" fmla="*/ 57 h 91"/>
                <a:gd name="T68" fmla="*/ 35 w 123"/>
                <a:gd name="T69" fmla="*/ 57 h 91"/>
                <a:gd name="T70" fmla="*/ 40 w 123"/>
                <a:gd name="T71" fmla="*/ 32 h 91"/>
                <a:gd name="T72" fmla="*/ 58 w 123"/>
                <a:gd name="T73" fmla="*/ 35 h 91"/>
                <a:gd name="T74" fmla="*/ 58 w 123"/>
                <a:gd name="T75" fmla="*/ 57 h 91"/>
                <a:gd name="T76" fmla="*/ 58 w 123"/>
                <a:gd name="T77" fmla="*/ 28 h 91"/>
                <a:gd name="T78" fmla="*/ 42 w 123"/>
                <a:gd name="T79" fmla="*/ 24 h 91"/>
                <a:gd name="T80" fmla="*/ 58 w 123"/>
                <a:gd name="T81" fmla="*/ 8 h 91"/>
                <a:gd name="T82" fmla="*/ 58 w 123"/>
                <a:gd name="T83" fmla="*/ 28 h 91"/>
                <a:gd name="T84" fmla="*/ 93 w 123"/>
                <a:gd name="T85" fmla="*/ 18 h 91"/>
                <a:gd name="T86" fmla="*/ 88 w 123"/>
                <a:gd name="T87" fmla="*/ 21 h 91"/>
                <a:gd name="T88" fmla="*/ 82 w 123"/>
                <a:gd name="T89" fmla="*/ 12 h 91"/>
                <a:gd name="T90" fmla="*/ 93 w 123"/>
                <a:gd name="T91" fmla="*/ 18 h 91"/>
                <a:gd name="T92" fmla="*/ 65 w 123"/>
                <a:gd name="T93" fmla="*/ 8 h 91"/>
                <a:gd name="T94" fmla="*/ 81 w 123"/>
                <a:gd name="T95" fmla="*/ 24 h 91"/>
                <a:gd name="T96" fmla="*/ 65 w 123"/>
                <a:gd name="T97" fmla="*/ 28 h 91"/>
                <a:gd name="T98" fmla="*/ 65 w 123"/>
                <a:gd name="T99" fmla="*/ 8 h 91"/>
                <a:gd name="T100" fmla="*/ 65 w 123"/>
                <a:gd name="T101" fmla="*/ 57 h 91"/>
                <a:gd name="T102" fmla="*/ 65 w 123"/>
                <a:gd name="T103" fmla="*/ 35 h 91"/>
                <a:gd name="T104" fmla="*/ 84 w 123"/>
                <a:gd name="T105" fmla="*/ 32 h 91"/>
                <a:gd name="T106" fmla="*/ 88 w 123"/>
                <a:gd name="T107" fmla="*/ 58 h 91"/>
                <a:gd name="T108" fmla="*/ 65 w 123"/>
                <a:gd name="T109" fmla="*/ 57 h 91"/>
                <a:gd name="T110" fmla="*/ 96 w 123"/>
                <a:gd name="T111" fmla="*/ 58 h 91"/>
                <a:gd name="T112" fmla="*/ 91 w 123"/>
                <a:gd name="T113" fmla="*/ 28 h 91"/>
                <a:gd name="T114" fmla="*/ 99 w 123"/>
                <a:gd name="T115" fmla="*/ 23 h 91"/>
                <a:gd name="T116" fmla="*/ 115 w 123"/>
                <a:gd name="T117" fmla="*/ 58 h 91"/>
                <a:gd name="T118" fmla="*/ 96 w 123"/>
                <a:gd name="T119" fmla="*/ 5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1">
                  <a:moveTo>
                    <a:pt x="62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69"/>
                    <a:pt x="1" y="77"/>
                    <a:pt x="4" y="84"/>
                  </a:cubicBezTo>
                  <a:cubicBezTo>
                    <a:pt x="6" y="83"/>
                    <a:pt x="9" y="81"/>
                    <a:pt x="11" y="80"/>
                  </a:cubicBezTo>
                  <a:cubicBezTo>
                    <a:pt x="9" y="75"/>
                    <a:pt x="8" y="70"/>
                    <a:pt x="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8"/>
                    <a:pt x="27" y="70"/>
                    <a:pt x="28" y="73"/>
                  </a:cubicBezTo>
                  <a:cubicBezTo>
                    <a:pt x="30" y="72"/>
                    <a:pt x="32" y="72"/>
                    <a:pt x="35" y="71"/>
                  </a:cubicBezTo>
                  <a:cubicBezTo>
                    <a:pt x="35" y="71"/>
                    <a:pt x="35" y="71"/>
                    <a:pt x="36" y="71"/>
                  </a:cubicBezTo>
                  <a:cubicBezTo>
                    <a:pt x="35" y="69"/>
                    <a:pt x="35" y="67"/>
                    <a:pt x="35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60" y="73"/>
                    <a:pt x="63" y="74"/>
                    <a:pt x="65" y="7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8" y="71"/>
                    <a:pt x="87" y="77"/>
                    <a:pt x="86" y="82"/>
                  </a:cubicBezTo>
                  <a:cubicBezTo>
                    <a:pt x="88" y="85"/>
                    <a:pt x="91" y="88"/>
                    <a:pt x="92" y="91"/>
                  </a:cubicBezTo>
                  <a:cubicBezTo>
                    <a:pt x="94" y="84"/>
                    <a:pt x="96" y="75"/>
                    <a:pt x="96" y="65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5" y="74"/>
                    <a:pt x="112" y="82"/>
                    <a:pt x="108" y="89"/>
                  </a:cubicBezTo>
                  <a:cubicBezTo>
                    <a:pt x="108" y="89"/>
                    <a:pt x="109" y="89"/>
                    <a:pt x="110" y="89"/>
                  </a:cubicBezTo>
                  <a:cubicBezTo>
                    <a:pt x="112" y="89"/>
                    <a:pt x="114" y="89"/>
                    <a:pt x="116" y="90"/>
                  </a:cubicBezTo>
                  <a:cubicBezTo>
                    <a:pt x="121" y="81"/>
                    <a:pt x="123" y="72"/>
                    <a:pt x="123" y="61"/>
                  </a:cubicBezTo>
                  <a:cubicBezTo>
                    <a:pt x="123" y="28"/>
                    <a:pt x="96" y="0"/>
                    <a:pt x="62" y="0"/>
                  </a:cubicBezTo>
                  <a:close/>
                  <a:moveTo>
                    <a:pt x="27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8" y="44"/>
                    <a:pt x="15" y="32"/>
                    <a:pt x="24" y="23"/>
                  </a:cubicBezTo>
                  <a:cubicBezTo>
                    <a:pt x="27" y="25"/>
                    <a:pt x="29" y="27"/>
                    <a:pt x="32" y="28"/>
                  </a:cubicBezTo>
                  <a:cubicBezTo>
                    <a:pt x="29" y="37"/>
                    <a:pt x="27" y="47"/>
                    <a:pt x="27" y="57"/>
                  </a:cubicBezTo>
                  <a:close/>
                  <a:moveTo>
                    <a:pt x="30" y="18"/>
                  </a:moveTo>
                  <a:cubicBezTo>
                    <a:pt x="33" y="15"/>
                    <a:pt x="37" y="13"/>
                    <a:pt x="41" y="12"/>
                  </a:cubicBezTo>
                  <a:cubicBezTo>
                    <a:pt x="39" y="14"/>
                    <a:pt x="37" y="18"/>
                    <a:pt x="35" y="21"/>
                  </a:cubicBezTo>
                  <a:cubicBezTo>
                    <a:pt x="33" y="20"/>
                    <a:pt x="32" y="19"/>
                    <a:pt x="30" y="18"/>
                  </a:cubicBezTo>
                  <a:close/>
                  <a:moveTo>
                    <a:pt x="58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48"/>
                    <a:pt x="37" y="39"/>
                    <a:pt x="40" y="32"/>
                  </a:cubicBezTo>
                  <a:cubicBezTo>
                    <a:pt x="45" y="34"/>
                    <a:pt x="51" y="35"/>
                    <a:pt x="58" y="35"/>
                  </a:cubicBezTo>
                  <a:lnTo>
                    <a:pt x="58" y="57"/>
                  </a:lnTo>
                  <a:close/>
                  <a:moveTo>
                    <a:pt x="58" y="28"/>
                  </a:moveTo>
                  <a:cubicBezTo>
                    <a:pt x="52" y="27"/>
                    <a:pt x="47" y="26"/>
                    <a:pt x="42" y="24"/>
                  </a:cubicBezTo>
                  <a:cubicBezTo>
                    <a:pt x="46" y="16"/>
                    <a:pt x="52" y="10"/>
                    <a:pt x="58" y="8"/>
                  </a:cubicBezTo>
                  <a:lnTo>
                    <a:pt x="58" y="28"/>
                  </a:lnTo>
                  <a:close/>
                  <a:moveTo>
                    <a:pt x="93" y="18"/>
                  </a:moveTo>
                  <a:cubicBezTo>
                    <a:pt x="91" y="19"/>
                    <a:pt x="90" y="20"/>
                    <a:pt x="88" y="21"/>
                  </a:cubicBezTo>
                  <a:cubicBezTo>
                    <a:pt x="86" y="18"/>
                    <a:pt x="84" y="14"/>
                    <a:pt x="82" y="12"/>
                  </a:cubicBezTo>
                  <a:cubicBezTo>
                    <a:pt x="86" y="13"/>
                    <a:pt x="90" y="15"/>
                    <a:pt x="93" y="18"/>
                  </a:cubicBezTo>
                  <a:close/>
                  <a:moveTo>
                    <a:pt x="65" y="8"/>
                  </a:moveTo>
                  <a:cubicBezTo>
                    <a:pt x="71" y="10"/>
                    <a:pt x="77" y="16"/>
                    <a:pt x="81" y="24"/>
                  </a:cubicBezTo>
                  <a:cubicBezTo>
                    <a:pt x="76" y="26"/>
                    <a:pt x="71" y="27"/>
                    <a:pt x="65" y="28"/>
                  </a:cubicBezTo>
                  <a:lnTo>
                    <a:pt x="65" y="8"/>
                  </a:lnTo>
                  <a:close/>
                  <a:moveTo>
                    <a:pt x="65" y="57"/>
                  </a:moveTo>
                  <a:cubicBezTo>
                    <a:pt x="65" y="35"/>
                    <a:pt x="65" y="35"/>
                    <a:pt x="65" y="35"/>
                  </a:cubicBezTo>
                  <a:cubicBezTo>
                    <a:pt x="72" y="35"/>
                    <a:pt x="78" y="34"/>
                    <a:pt x="84" y="32"/>
                  </a:cubicBezTo>
                  <a:cubicBezTo>
                    <a:pt x="86" y="39"/>
                    <a:pt x="88" y="48"/>
                    <a:pt x="88" y="58"/>
                  </a:cubicBezTo>
                  <a:lnTo>
                    <a:pt x="65" y="57"/>
                  </a:lnTo>
                  <a:close/>
                  <a:moveTo>
                    <a:pt x="96" y="58"/>
                  </a:moveTo>
                  <a:cubicBezTo>
                    <a:pt x="96" y="47"/>
                    <a:pt x="94" y="37"/>
                    <a:pt x="91" y="28"/>
                  </a:cubicBezTo>
                  <a:cubicBezTo>
                    <a:pt x="94" y="27"/>
                    <a:pt x="97" y="25"/>
                    <a:pt x="99" y="23"/>
                  </a:cubicBezTo>
                  <a:cubicBezTo>
                    <a:pt x="108" y="32"/>
                    <a:pt x="114" y="44"/>
                    <a:pt x="115" y="58"/>
                  </a:cubicBezTo>
                  <a:lnTo>
                    <a:pt x="9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2" name="Freeform 854"/>
            <p:cNvSpPr>
              <a:spLocks/>
            </p:cNvSpPr>
            <p:nvPr/>
          </p:nvSpPr>
          <p:spPr bwMode="auto">
            <a:xfrm>
              <a:off x="8378825" y="1897063"/>
              <a:ext cx="436563" cy="184150"/>
            </a:xfrm>
            <a:custGeom>
              <a:avLst/>
              <a:gdLst>
                <a:gd name="T0" fmla="*/ 106 w 128"/>
                <a:gd name="T1" fmla="*/ 23 h 54"/>
                <a:gd name="T2" fmla="*/ 68 w 128"/>
                <a:gd name="T3" fmla="*/ 31 h 54"/>
                <a:gd name="T4" fmla="*/ 50 w 128"/>
                <a:gd name="T5" fmla="*/ 20 h 54"/>
                <a:gd name="T6" fmla="*/ 76 w 128"/>
                <a:gd name="T7" fmla="*/ 22 h 54"/>
                <a:gd name="T8" fmla="*/ 78 w 128"/>
                <a:gd name="T9" fmla="*/ 7 h 54"/>
                <a:gd name="T10" fmla="*/ 43 w 128"/>
                <a:gd name="T11" fmla="*/ 2 h 54"/>
                <a:gd name="T12" fmla="*/ 0 w 128"/>
                <a:gd name="T13" fmla="*/ 24 h 54"/>
                <a:gd name="T14" fmla="*/ 17 w 128"/>
                <a:gd name="T15" fmla="*/ 50 h 54"/>
                <a:gd name="T16" fmla="*/ 38 w 128"/>
                <a:gd name="T17" fmla="*/ 47 h 54"/>
                <a:gd name="T18" fmla="*/ 74 w 128"/>
                <a:gd name="T19" fmla="*/ 54 h 54"/>
                <a:gd name="T20" fmla="*/ 115 w 128"/>
                <a:gd name="T21" fmla="*/ 35 h 54"/>
                <a:gd name="T22" fmla="*/ 106 w 128"/>
                <a:gd name="T23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54">
                  <a:moveTo>
                    <a:pt x="106" y="23"/>
                  </a:moveTo>
                  <a:cubicBezTo>
                    <a:pt x="88" y="34"/>
                    <a:pt x="83" y="37"/>
                    <a:pt x="68" y="31"/>
                  </a:cubicBezTo>
                  <a:cubicBezTo>
                    <a:pt x="53" y="25"/>
                    <a:pt x="48" y="23"/>
                    <a:pt x="50" y="20"/>
                  </a:cubicBezTo>
                  <a:cubicBezTo>
                    <a:pt x="52" y="13"/>
                    <a:pt x="69" y="20"/>
                    <a:pt x="76" y="22"/>
                  </a:cubicBezTo>
                  <a:cubicBezTo>
                    <a:pt x="89" y="25"/>
                    <a:pt x="95" y="11"/>
                    <a:pt x="78" y="7"/>
                  </a:cubicBezTo>
                  <a:cubicBezTo>
                    <a:pt x="62" y="3"/>
                    <a:pt x="56" y="0"/>
                    <a:pt x="43" y="2"/>
                  </a:cubicBezTo>
                  <a:cubicBezTo>
                    <a:pt x="26" y="4"/>
                    <a:pt x="0" y="24"/>
                    <a:pt x="0" y="24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27" y="47"/>
                    <a:pt x="38" y="47"/>
                  </a:cubicBezTo>
                  <a:cubicBezTo>
                    <a:pt x="49" y="47"/>
                    <a:pt x="59" y="54"/>
                    <a:pt x="74" y="54"/>
                  </a:cubicBezTo>
                  <a:cubicBezTo>
                    <a:pt x="93" y="54"/>
                    <a:pt x="105" y="41"/>
                    <a:pt x="115" y="35"/>
                  </a:cubicBezTo>
                  <a:cubicBezTo>
                    <a:pt x="128" y="27"/>
                    <a:pt x="123" y="12"/>
                    <a:pt x="10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3" name="Freeform 358"/>
          <p:cNvSpPr>
            <a:spLocks noChangeAspect="1" noEditPoints="1"/>
          </p:cNvSpPr>
          <p:nvPr userDrawn="1"/>
        </p:nvSpPr>
        <p:spPr bwMode="auto">
          <a:xfrm>
            <a:off x="9536104" y="583320"/>
            <a:ext cx="598714" cy="670031"/>
          </a:xfrm>
          <a:custGeom>
            <a:avLst/>
            <a:gdLst>
              <a:gd name="T0" fmla="*/ 161 w 351"/>
              <a:gd name="T1" fmla="*/ 163 h 393"/>
              <a:gd name="T2" fmla="*/ 45 w 351"/>
              <a:gd name="T3" fmla="*/ 183 h 393"/>
              <a:gd name="T4" fmla="*/ 45 w 351"/>
              <a:gd name="T5" fmla="*/ 125 h 393"/>
              <a:gd name="T6" fmla="*/ 230 w 351"/>
              <a:gd name="T7" fmla="*/ 145 h 393"/>
              <a:gd name="T8" fmla="*/ 45 w 351"/>
              <a:gd name="T9" fmla="*/ 125 h 393"/>
              <a:gd name="T10" fmla="*/ 230 w 351"/>
              <a:gd name="T11" fmla="*/ 87 h 393"/>
              <a:gd name="T12" fmla="*/ 45 w 351"/>
              <a:gd name="T13" fmla="*/ 107 h 393"/>
              <a:gd name="T14" fmla="*/ 45 w 351"/>
              <a:gd name="T15" fmla="*/ 49 h 393"/>
              <a:gd name="T16" fmla="*/ 230 w 351"/>
              <a:gd name="T17" fmla="*/ 69 h 393"/>
              <a:gd name="T18" fmla="*/ 45 w 351"/>
              <a:gd name="T19" fmla="*/ 49 h 393"/>
              <a:gd name="T20" fmla="*/ 10 w 351"/>
              <a:gd name="T21" fmla="*/ 343 h 393"/>
              <a:gd name="T22" fmla="*/ 261 w 351"/>
              <a:gd name="T23" fmla="*/ 391 h 393"/>
              <a:gd name="T24" fmla="*/ 276 w 351"/>
              <a:gd name="T25" fmla="*/ 337 h 393"/>
              <a:gd name="T26" fmla="*/ 263 w 351"/>
              <a:gd name="T27" fmla="*/ 322 h 393"/>
              <a:gd name="T28" fmla="*/ 259 w 351"/>
              <a:gd name="T29" fmla="*/ 317 h 393"/>
              <a:gd name="T30" fmla="*/ 75 w 351"/>
              <a:gd name="T31" fmla="*/ 316 h 393"/>
              <a:gd name="T32" fmla="*/ 58 w 351"/>
              <a:gd name="T33" fmla="*/ 334 h 393"/>
              <a:gd name="T34" fmla="*/ 16 w 351"/>
              <a:gd name="T35" fmla="*/ 303 h 393"/>
              <a:gd name="T36" fmla="*/ 259 w 351"/>
              <a:gd name="T37" fmla="*/ 17 h 393"/>
              <a:gd name="T38" fmla="*/ 262 w 351"/>
              <a:gd name="T39" fmla="*/ 226 h 393"/>
              <a:gd name="T40" fmla="*/ 264 w 351"/>
              <a:gd name="T41" fmla="*/ 224 h 393"/>
              <a:gd name="T42" fmla="*/ 269 w 351"/>
              <a:gd name="T43" fmla="*/ 220 h 393"/>
              <a:gd name="T44" fmla="*/ 276 w 351"/>
              <a:gd name="T45" fmla="*/ 220 h 393"/>
              <a:gd name="T46" fmla="*/ 0 w 351"/>
              <a:gd name="T47" fmla="*/ 0 h 393"/>
              <a:gd name="T48" fmla="*/ 226 w 351"/>
              <a:gd name="T49" fmla="*/ 187 h 393"/>
              <a:gd name="T50" fmla="*/ 183 w 351"/>
              <a:gd name="T51" fmla="*/ 164 h 393"/>
              <a:gd name="T52" fmla="*/ 215 w 351"/>
              <a:gd name="T53" fmla="*/ 194 h 393"/>
              <a:gd name="T54" fmla="*/ 203 w 351"/>
              <a:gd name="T55" fmla="*/ 204 h 393"/>
              <a:gd name="T56" fmla="*/ 181 w 351"/>
              <a:gd name="T57" fmla="*/ 166 h 393"/>
              <a:gd name="T58" fmla="*/ 193 w 351"/>
              <a:gd name="T59" fmla="*/ 213 h 393"/>
              <a:gd name="T60" fmla="*/ 233 w 351"/>
              <a:gd name="T61" fmla="*/ 204 h 393"/>
              <a:gd name="T62" fmla="*/ 346 w 351"/>
              <a:gd name="T63" fmla="*/ 356 h 393"/>
              <a:gd name="T64" fmla="*/ 318 w 351"/>
              <a:gd name="T65" fmla="*/ 268 h 393"/>
              <a:gd name="T66" fmla="*/ 280 w 351"/>
              <a:gd name="T67" fmla="*/ 246 h 393"/>
              <a:gd name="T68" fmla="*/ 282 w 351"/>
              <a:gd name="T69" fmla="*/ 233 h 393"/>
              <a:gd name="T70" fmla="*/ 271 w 351"/>
              <a:gd name="T71" fmla="*/ 241 h 393"/>
              <a:gd name="T72" fmla="*/ 275 w 351"/>
              <a:gd name="T73" fmla="*/ 248 h 393"/>
              <a:gd name="T74" fmla="*/ 308 w 351"/>
              <a:gd name="T75" fmla="*/ 272 h 393"/>
              <a:gd name="T76" fmla="*/ 330 w 351"/>
              <a:gd name="T77" fmla="*/ 315 h 393"/>
              <a:gd name="T78" fmla="*/ 312 w 351"/>
              <a:gd name="T79" fmla="*/ 288 h 393"/>
              <a:gd name="T80" fmla="*/ 258 w 351"/>
              <a:gd name="T81" fmla="*/ 301 h 393"/>
              <a:gd name="T82" fmla="*/ 331 w 351"/>
              <a:gd name="T83" fmla="*/ 367 h 393"/>
              <a:gd name="T84" fmla="*/ 236 w 351"/>
              <a:gd name="T85" fmla="*/ 208 h 393"/>
              <a:gd name="T86" fmla="*/ 257 w 351"/>
              <a:gd name="T87" fmla="*/ 294 h 393"/>
              <a:gd name="T88" fmla="*/ 236 w 351"/>
              <a:gd name="T89" fmla="*/ 208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51" h="393">
                <a:moveTo>
                  <a:pt x="45" y="163"/>
                </a:moveTo>
                <a:cubicBezTo>
                  <a:pt x="161" y="163"/>
                  <a:pt x="161" y="163"/>
                  <a:pt x="161" y="163"/>
                </a:cubicBezTo>
                <a:cubicBezTo>
                  <a:pt x="161" y="183"/>
                  <a:pt x="161" y="183"/>
                  <a:pt x="161" y="183"/>
                </a:cubicBezTo>
                <a:cubicBezTo>
                  <a:pt x="45" y="183"/>
                  <a:pt x="45" y="183"/>
                  <a:pt x="45" y="183"/>
                </a:cubicBezTo>
                <a:cubicBezTo>
                  <a:pt x="45" y="163"/>
                  <a:pt x="45" y="163"/>
                  <a:pt x="45" y="163"/>
                </a:cubicBezTo>
                <a:close/>
                <a:moveTo>
                  <a:pt x="45" y="125"/>
                </a:moveTo>
                <a:cubicBezTo>
                  <a:pt x="230" y="125"/>
                  <a:pt x="230" y="125"/>
                  <a:pt x="230" y="125"/>
                </a:cubicBezTo>
                <a:cubicBezTo>
                  <a:pt x="230" y="145"/>
                  <a:pt x="230" y="145"/>
                  <a:pt x="230" y="145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45" y="125"/>
                  <a:pt x="45" y="125"/>
                  <a:pt x="45" y="125"/>
                </a:cubicBezTo>
                <a:close/>
                <a:moveTo>
                  <a:pt x="45" y="87"/>
                </a:moveTo>
                <a:cubicBezTo>
                  <a:pt x="230" y="87"/>
                  <a:pt x="230" y="87"/>
                  <a:pt x="230" y="87"/>
                </a:cubicBezTo>
                <a:cubicBezTo>
                  <a:pt x="230" y="107"/>
                  <a:pt x="230" y="107"/>
                  <a:pt x="230" y="107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5" y="87"/>
                  <a:pt x="45" y="87"/>
                  <a:pt x="45" y="87"/>
                </a:cubicBezTo>
                <a:close/>
                <a:moveTo>
                  <a:pt x="45" y="49"/>
                </a:moveTo>
                <a:cubicBezTo>
                  <a:pt x="230" y="49"/>
                  <a:pt x="230" y="49"/>
                  <a:pt x="230" y="49"/>
                </a:cubicBezTo>
                <a:cubicBezTo>
                  <a:pt x="230" y="69"/>
                  <a:pt x="230" y="69"/>
                  <a:pt x="230" y="69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49"/>
                  <a:pt x="45" y="49"/>
                  <a:pt x="45" y="49"/>
                </a:cubicBezTo>
                <a:close/>
                <a:moveTo>
                  <a:pt x="0" y="306"/>
                </a:moveTo>
                <a:cubicBezTo>
                  <a:pt x="0" y="321"/>
                  <a:pt x="2" y="332"/>
                  <a:pt x="10" y="343"/>
                </a:cubicBezTo>
                <a:cubicBezTo>
                  <a:pt x="18" y="353"/>
                  <a:pt x="27" y="358"/>
                  <a:pt x="40" y="360"/>
                </a:cubicBezTo>
                <a:cubicBezTo>
                  <a:pt x="261" y="391"/>
                  <a:pt x="261" y="391"/>
                  <a:pt x="261" y="391"/>
                </a:cubicBezTo>
                <a:cubicBezTo>
                  <a:pt x="269" y="393"/>
                  <a:pt x="276" y="387"/>
                  <a:pt x="276" y="379"/>
                </a:cubicBezTo>
                <a:cubicBezTo>
                  <a:pt x="276" y="337"/>
                  <a:pt x="276" y="337"/>
                  <a:pt x="276" y="337"/>
                </a:cubicBezTo>
                <a:cubicBezTo>
                  <a:pt x="272" y="333"/>
                  <a:pt x="268" y="328"/>
                  <a:pt x="265" y="325"/>
                </a:cubicBezTo>
                <a:cubicBezTo>
                  <a:pt x="263" y="322"/>
                  <a:pt x="263" y="322"/>
                  <a:pt x="263" y="322"/>
                </a:cubicBezTo>
                <a:cubicBezTo>
                  <a:pt x="261" y="319"/>
                  <a:pt x="261" y="319"/>
                  <a:pt x="261" y="319"/>
                </a:cubicBezTo>
                <a:cubicBezTo>
                  <a:pt x="259" y="317"/>
                  <a:pt x="259" y="317"/>
                  <a:pt x="259" y="317"/>
                </a:cubicBezTo>
                <a:cubicBezTo>
                  <a:pt x="259" y="367"/>
                  <a:pt x="259" y="367"/>
                  <a:pt x="259" y="367"/>
                </a:cubicBezTo>
                <a:cubicBezTo>
                  <a:pt x="75" y="316"/>
                  <a:pt x="75" y="316"/>
                  <a:pt x="75" y="316"/>
                </a:cubicBezTo>
                <a:cubicBezTo>
                  <a:pt x="73" y="315"/>
                  <a:pt x="71" y="316"/>
                  <a:pt x="70" y="318"/>
                </a:cubicBezTo>
                <a:cubicBezTo>
                  <a:pt x="67" y="324"/>
                  <a:pt x="63" y="330"/>
                  <a:pt x="58" y="334"/>
                </a:cubicBezTo>
                <a:cubicBezTo>
                  <a:pt x="47" y="343"/>
                  <a:pt x="33" y="341"/>
                  <a:pt x="24" y="329"/>
                </a:cubicBezTo>
                <a:cubicBezTo>
                  <a:pt x="17" y="321"/>
                  <a:pt x="16" y="313"/>
                  <a:pt x="16" y="303"/>
                </a:cubicBezTo>
                <a:cubicBezTo>
                  <a:pt x="16" y="207"/>
                  <a:pt x="16" y="112"/>
                  <a:pt x="16" y="17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9" y="223"/>
                  <a:pt x="259" y="223"/>
                  <a:pt x="259" y="223"/>
                </a:cubicBezTo>
                <a:cubicBezTo>
                  <a:pt x="262" y="226"/>
                  <a:pt x="262" y="226"/>
                  <a:pt x="262" y="226"/>
                </a:cubicBezTo>
                <a:cubicBezTo>
                  <a:pt x="263" y="225"/>
                  <a:pt x="263" y="225"/>
                  <a:pt x="263" y="225"/>
                </a:cubicBezTo>
                <a:cubicBezTo>
                  <a:pt x="264" y="224"/>
                  <a:pt x="264" y="224"/>
                  <a:pt x="264" y="224"/>
                </a:cubicBezTo>
                <a:cubicBezTo>
                  <a:pt x="265" y="223"/>
                  <a:pt x="265" y="223"/>
                  <a:pt x="265" y="223"/>
                </a:cubicBezTo>
                <a:cubicBezTo>
                  <a:pt x="269" y="220"/>
                  <a:pt x="269" y="220"/>
                  <a:pt x="269" y="220"/>
                </a:cubicBezTo>
                <a:cubicBezTo>
                  <a:pt x="272" y="220"/>
                  <a:pt x="272" y="220"/>
                  <a:pt x="272" y="220"/>
                </a:cubicBezTo>
                <a:cubicBezTo>
                  <a:pt x="276" y="220"/>
                  <a:pt x="276" y="220"/>
                  <a:pt x="276" y="220"/>
                </a:cubicBezTo>
                <a:cubicBezTo>
                  <a:pt x="276" y="0"/>
                  <a:pt x="276" y="0"/>
                  <a:pt x="2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2"/>
                  <a:pt x="0" y="204"/>
                  <a:pt x="0" y="306"/>
                </a:cubicBezTo>
                <a:close/>
                <a:moveTo>
                  <a:pt x="226" y="187"/>
                </a:moveTo>
                <a:cubicBezTo>
                  <a:pt x="186" y="162"/>
                  <a:pt x="186" y="162"/>
                  <a:pt x="186" y="162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206" y="192"/>
                  <a:pt x="206" y="192"/>
                  <a:pt x="206" y="192"/>
                </a:cubicBezTo>
                <a:cubicBezTo>
                  <a:pt x="209" y="191"/>
                  <a:pt x="213" y="192"/>
                  <a:pt x="215" y="194"/>
                </a:cubicBezTo>
                <a:cubicBezTo>
                  <a:pt x="218" y="198"/>
                  <a:pt x="217" y="203"/>
                  <a:pt x="214" y="205"/>
                </a:cubicBezTo>
                <a:cubicBezTo>
                  <a:pt x="210" y="208"/>
                  <a:pt x="206" y="207"/>
                  <a:pt x="203" y="204"/>
                </a:cubicBezTo>
                <a:cubicBezTo>
                  <a:pt x="201" y="201"/>
                  <a:pt x="201" y="197"/>
                  <a:pt x="203" y="194"/>
                </a:cubicBezTo>
                <a:cubicBezTo>
                  <a:pt x="181" y="166"/>
                  <a:pt x="181" y="166"/>
                  <a:pt x="181" y="166"/>
                </a:cubicBezTo>
                <a:cubicBezTo>
                  <a:pt x="179" y="168"/>
                  <a:pt x="179" y="168"/>
                  <a:pt x="179" y="168"/>
                </a:cubicBezTo>
                <a:cubicBezTo>
                  <a:pt x="193" y="213"/>
                  <a:pt x="193" y="213"/>
                  <a:pt x="193" y="213"/>
                </a:cubicBezTo>
                <a:cubicBezTo>
                  <a:pt x="208" y="224"/>
                  <a:pt x="208" y="224"/>
                  <a:pt x="208" y="224"/>
                </a:cubicBezTo>
                <a:cubicBezTo>
                  <a:pt x="233" y="204"/>
                  <a:pt x="233" y="204"/>
                  <a:pt x="233" y="204"/>
                </a:cubicBezTo>
                <a:cubicBezTo>
                  <a:pt x="226" y="187"/>
                  <a:pt x="226" y="187"/>
                  <a:pt x="226" y="187"/>
                </a:cubicBezTo>
                <a:close/>
                <a:moveTo>
                  <a:pt x="346" y="356"/>
                </a:moveTo>
                <a:cubicBezTo>
                  <a:pt x="347" y="353"/>
                  <a:pt x="348" y="350"/>
                  <a:pt x="349" y="346"/>
                </a:cubicBezTo>
                <a:cubicBezTo>
                  <a:pt x="351" y="320"/>
                  <a:pt x="349" y="285"/>
                  <a:pt x="318" y="268"/>
                </a:cubicBezTo>
                <a:cubicBezTo>
                  <a:pt x="309" y="263"/>
                  <a:pt x="290" y="255"/>
                  <a:pt x="284" y="250"/>
                </a:cubicBezTo>
                <a:cubicBezTo>
                  <a:pt x="282" y="248"/>
                  <a:pt x="281" y="247"/>
                  <a:pt x="280" y="246"/>
                </a:cubicBezTo>
                <a:cubicBezTo>
                  <a:pt x="281" y="246"/>
                  <a:pt x="282" y="246"/>
                  <a:pt x="283" y="245"/>
                </a:cubicBezTo>
                <a:cubicBezTo>
                  <a:pt x="286" y="243"/>
                  <a:pt x="286" y="237"/>
                  <a:pt x="282" y="233"/>
                </a:cubicBezTo>
                <a:cubicBezTo>
                  <a:pt x="278" y="228"/>
                  <a:pt x="273" y="226"/>
                  <a:pt x="270" y="229"/>
                </a:cubicBezTo>
                <a:cubicBezTo>
                  <a:pt x="267" y="231"/>
                  <a:pt x="267" y="237"/>
                  <a:pt x="271" y="241"/>
                </a:cubicBezTo>
                <a:cubicBezTo>
                  <a:pt x="272" y="242"/>
                  <a:pt x="273" y="243"/>
                  <a:pt x="274" y="244"/>
                </a:cubicBezTo>
                <a:cubicBezTo>
                  <a:pt x="274" y="245"/>
                  <a:pt x="275" y="247"/>
                  <a:pt x="275" y="248"/>
                </a:cubicBezTo>
                <a:cubicBezTo>
                  <a:pt x="277" y="250"/>
                  <a:pt x="279" y="252"/>
                  <a:pt x="281" y="254"/>
                </a:cubicBezTo>
                <a:cubicBezTo>
                  <a:pt x="288" y="260"/>
                  <a:pt x="299" y="266"/>
                  <a:pt x="308" y="272"/>
                </a:cubicBezTo>
                <a:cubicBezTo>
                  <a:pt x="328" y="285"/>
                  <a:pt x="333" y="300"/>
                  <a:pt x="333" y="315"/>
                </a:cubicBezTo>
                <a:cubicBezTo>
                  <a:pt x="333" y="318"/>
                  <a:pt x="332" y="319"/>
                  <a:pt x="330" y="315"/>
                </a:cubicBezTo>
                <a:cubicBezTo>
                  <a:pt x="329" y="314"/>
                  <a:pt x="329" y="313"/>
                  <a:pt x="328" y="312"/>
                </a:cubicBezTo>
                <a:cubicBezTo>
                  <a:pt x="323" y="304"/>
                  <a:pt x="318" y="296"/>
                  <a:pt x="312" y="288"/>
                </a:cubicBezTo>
                <a:cubicBezTo>
                  <a:pt x="307" y="282"/>
                  <a:pt x="301" y="276"/>
                  <a:pt x="296" y="271"/>
                </a:cubicBezTo>
                <a:cubicBezTo>
                  <a:pt x="258" y="301"/>
                  <a:pt x="258" y="301"/>
                  <a:pt x="258" y="301"/>
                </a:cubicBezTo>
                <a:cubicBezTo>
                  <a:pt x="262" y="307"/>
                  <a:pt x="266" y="313"/>
                  <a:pt x="271" y="320"/>
                </a:cubicBezTo>
                <a:cubicBezTo>
                  <a:pt x="292" y="347"/>
                  <a:pt x="316" y="365"/>
                  <a:pt x="331" y="367"/>
                </a:cubicBezTo>
                <a:cubicBezTo>
                  <a:pt x="338" y="367"/>
                  <a:pt x="344" y="363"/>
                  <a:pt x="346" y="356"/>
                </a:cubicBezTo>
                <a:close/>
                <a:moveTo>
                  <a:pt x="236" y="208"/>
                </a:moveTo>
                <a:cubicBezTo>
                  <a:pt x="289" y="268"/>
                  <a:pt x="289" y="268"/>
                  <a:pt x="289" y="268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11" y="228"/>
                  <a:pt x="211" y="228"/>
                  <a:pt x="211" y="228"/>
                </a:cubicBezTo>
                <a:cubicBezTo>
                  <a:pt x="236" y="208"/>
                  <a:pt x="236" y="208"/>
                  <a:pt x="236" y="2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10833374" y="523872"/>
            <a:ext cx="844002" cy="788926"/>
            <a:chOff x="3141663" y="1016000"/>
            <a:chExt cx="900112" cy="841375"/>
          </a:xfrm>
          <a:solidFill>
            <a:schemeClr val="accent2"/>
          </a:solidFill>
        </p:grpSpPr>
        <p:sp>
          <p:nvSpPr>
            <p:cNvPr id="69" name="Freeform 3408"/>
            <p:cNvSpPr>
              <a:spLocks noEditPoints="1"/>
            </p:cNvSpPr>
            <p:nvPr/>
          </p:nvSpPr>
          <p:spPr bwMode="auto">
            <a:xfrm>
              <a:off x="3141663" y="1016000"/>
              <a:ext cx="709612" cy="712787"/>
            </a:xfrm>
            <a:custGeom>
              <a:avLst/>
              <a:gdLst>
                <a:gd name="T0" fmla="*/ 0 w 231"/>
                <a:gd name="T1" fmla="*/ 232 h 232"/>
                <a:gd name="T2" fmla="*/ 7 w 231"/>
                <a:gd name="T3" fmla="*/ 211 h 232"/>
                <a:gd name="T4" fmla="*/ 16 w 231"/>
                <a:gd name="T5" fmla="*/ 193 h 232"/>
                <a:gd name="T6" fmla="*/ 23 w 231"/>
                <a:gd name="T7" fmla="*/ 182 h 232"/>
                <a:gd name="T8" fmla="*/ 96 w 231"/>
                <a:gd name="T9" fmla="*/ 144 h 232"/>
                <a:gd name="T10" fmla="*/ 126 w 231"/>
                <a:gd name="T11" fmla="*/ 201 h 232"/>
                <a:gd name="T12" fmla="*/ 129 w 231"/>
                <a:gd name="T13" fmla="*/ 175 h 232"/>
                <a:gd name="T14" fmla="*/ 120 w 231"/>
                <a:gd name="T15" fmla="*/ 158 h 232"/>
                <a:gd name="T16" fmla="*/ 120 w 231"/>
                <a:gd name="T17" fmla="*/ 151 h 232"/>
                <a:gd name="T18" fmla="*/ 156 w 231"/>
                <a:gd name="T19" fmla="*/ 152 h 232"/>
                <a:gd name="T20" fmla="*/ 156 w 231"/>
                <a:gd name="T21" fmla="*/ 158 h 232"/>
                <a:gd name="T22" fmla="*/ 146 w 231"/>
                <a:gd name="T23" fmla="*/ 175 h 232"/>
                <a:gd name="T24" fmla="*/ 149 w 231"/>
                <a:gd name="T25" fmla="*/ 201 h 232"/>
                <a:gd name="T26" fmla="*/ 179 w 231"/>
                <a:gd name="T27" fmla="*/ 144 h 232"/>
                <a:gd name="T28" fmla="*/ 231 w 231"/>
                <a:gd name="T29" fmla="*/ 164 h 232"/>
                <a:gd name="T30" fmla="*/ 182 w 231"/>
                <a:gd name="T31" fmla="*/ 223 h 232"/>
                <a:gd name="T32" fmla="*/ 183 w 231"/>
                <a:gd name="T33" fmla="*/ 232 h 232"/>
                <a:gd name="T34" fmla="*/ 0 w 231"/>
                <a:gd name="T35" fmla="*/ 232 h 232"/>
                <a:gd name="T36" fmla="*/ 138 w 231"/>
                <a:gd name="T37" fmla="*/ 0 h 232"/>
                <a:gd name="T38" fmla="*/ 188 w 231"/>
                <a:gd name="T39" fmla="*/ 61 h 232"/>
                <a:gd name="T40" fmla="*/ 182 w 231"/>
                <a:gd name="T41" fmla="*/ 102 h 232"/>
                <a:gd name="T42" fmla="*/ 138 w 231"/>
                <a:gd name="T43" fmla="*/ 145 h 232"/>
                <a:gd name="T44" fmla="*/ 94 w 231"/>
                <a:gd name="T45" fmla="*/ 102 h 232"/>
                <a:gd name="T46" fmla="*/ 87 w 231"/>
                <a:gd name="T47" fmla="*/ 61 h 232"/>
                <a:gd name="T48" fmla="*/ 138 w 231"/>
                <a:gd name="T4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1" h="232">
                  <a:moveTo>
                    <a:pt x="0" y="232"/>
                  </a:moveTo>
                  <a:cubicBezTo>
                    <a:pt x="2" y="225"/>
                    <a:pt x="5" y="216"/>
                    <a:pt x="7" y="211"/>
                  </a:cubicBezTo>
                  <a:cubicBezTo>
                    <a:pt x="10" y="204"/>
                    <a:pt x="13" y="198"/>
                    <a:pt x="16" y="193"/>
                  </a:cubicBezTo>
                  <a:cubicBezTo>
                    <a:pt x="18" y="189"/>
                    <a:pt x="20" y="186"/>
                    <a:pt x="23" y="182"/>
                  </a:cubicBezTo>
                  <a:cubicBezTo>
                    <a:pt x="48" y="150"/>
                    <a:pt x="74" y="161"/>
                    <a:pt x="96" y="144"/>
                  </a:cubicBezTo>
                  <a:cubicBezTo>
                    <a:pt x="105" y="165"/>
                    <a:pt x="111" y="182"/>
                    <a:pt x="126" y="201"/>
                  </a:cubicBezTo>
                  <a:cubicBezTo>
                    <a:pt x="129" y="175"/>
                    <a:pt x="129" y="175"/>
                    <a:pt x="129" y="175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9" y="156"/>
                    <a:pt x="119" y="153"/>
                    <a:pt x="120" y="151"/>
                  </a:cubicBezTo>
                  <a:cubicBezTo>
                    <a:pt x="129" y="156"/>
                    <a:pt x="147" y="156"/>
                    <a:pt x="156" y="152"/>
                  </a:cubicBezTo>
                  <a:cubicBezTo>
                    <a:pt x="157" y="154"/>
                    <a:pt x="157" y="156"/>
                    <a:pt x="156" y="158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65" y="182"/>
                    <a:pt x="171" y="165"/>
                    <a:pt x="179" y="144"/>
                  </a:cubicBezTo>
                  <a:cubicBezTo>
                    <a:pt x="195" y="155"/>
                    <a:pt x="213" y="154"/>
                    <a:pt x="231" y="164"/>
                  </a:cubicBezTo>
                  <a:cubicBezTo>
                    <a:pt x="203" y="169"/>
                    <a:pt x="182" y="193"/>
                    <a:pt x="182" y="223"/>
                  </a:cubicBezTo>
                  <a:cubicBezTo>
                    <a:pt x="182" y="226"/>
                    <a:pt x="182" y="229"/>
                    <a:pt x="183" y="232"/>
                  </a:cubicBezTo>
                  <a:cubicBezTo>
                    <a:pt x="0" y="232"/>
                    <a:pt x="0" y="232"/>
                    <a:pt x="0" y="232"/>
                  </a:cubicBezTo>
                  <a:close/>
                  <a:moveTo>
                    <a:pt x="138" y="0"/>
                  </a:moveTo>
                  <a:cubicBezTo>
                    <a:pt x="173" y="0"/>
                    <a:pt x="190" y="27"/>
                    <a:pt x="188" y="61"/>
                  </a:cubicBezTo>
                  <a:cubicBezTo>
                    <a:pt x="192" y="63"/>
                    <a:pt x="192" y="86"/>
                    <a:pt x="182" y="102"/>
                  </a:cubicBezTo>
                  <a:cubicBezTo>
                    <a:pt x="177" y="123"/>
                    <a:pt x="156" y="145"/>
                    <a:pt x="138" y="145"/>
                  </a:cubicBezTo>
                  <a:cubicBezTo>
                    <a:pt x="120" y="145"/>
                    <a:pt x="99" y="123"/>
                    <a:pt x="94" y="102"/>
                  </a:cubicBezTo>
                  <a:cubicBezTo>
                    <a:pt x="84" y="86"/>
                    <a:pt x="84" y="63"/>
                    <a:pt x="87" y="61"/>
                  </a:cubicBezTo>
                  <a:cubicBezTo>
                    <a:pt x="85" y="27"/>
                    <a:pt x="102" y="0"/>
                    <a:pt x="1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0" name="Freeform 3409"/>
            <p:cNvSpPr>
              <a:spLocks noEditPoints="1"/>
            </p:cNvSpPr>
            <p:nvPr/>
          </p:nvSpPr>
          <p:spPr bwMode="auto">
            <a:xfrm>
              <a:off x="3730625" y="1544638"/>
              <a:ext cx="311150" cy="312737"/>
            </a:xfrm>
            <a:custGeom>
              <a:avLst/>
              <a:gdLst>
                <a:gd name="T0" fmla="*/ 50 w 101"/>
                <a:gd name="T1" fmla="*/ 74 h 102"/>
                <a:gd name="T2" fmla="*/ 17 w 101"/>
                <a:gd name="T3" fmla="*/ 40 h 102"/>
                <a:gd name="T4" fmla="*/ 29 w 101"/>
                <a:gd name="T5" fmla="*/ 28 h 102"/>
                <a:gd name="T6" fmla="*/ 50 w 101"/>
                <a:gd name="T7" fmla="*/ 50 h 102"/>
                <a:gd name="T8" fmla="*/ 72 w 101"/>
                <a:gd name="T9" fmla="*/ 28 h 102"/>
                <a:gd name="T10" fmla="*/ 84 w 101"/>
                <a:gd name="T11" fmla="*/ 40 h 102"/>
                <a:gd name="T12" fmla="*/ 50 w 101"/>
                <a:gd name="T13" fmla="*/ 74 h 102"/>
                <a:gd name="T14" fmla="*/ 50 w 101"/>
                <a:gd name="T15" fmla="*/ 0 h 102"/>
                <a:gd name="T16" fmla="*/ 101 w 101"/>
                <a:gd name="T17" fmla="*/ 51 h 102"/>
                <a:gd name="T18" fmla="*/ 50 w 101"/>
                <a:gd name="T19" fmla="*/ 102 h 102"/>
                <a:gd name="T20" fmla="*/ 0 w 101"/>
                <a:gd name="T21" fmla="*/ 51 h 102"/>
                <a:gd name="T22" fmla="*/ 50 w 101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02">
                  <a:moveTo>
                    <a:pt x="50" y="74"/>
                  </a:moveTo>
                  <a:cubicBezTo>
                    <a:pt x="39" y="63"/>
                    <a:pt x="28" y="51"/>
                    <a:pt x="17" y="4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36"/>
                    <a:pt x="43" y="43"/>
                    <a:pt x="50" y="50"/>
                  </a:cubicBezTo>
                  <a:cubicBezTo>
                    <a:pt x="57" y="43"/>
                    <a:pt x="65" y="36"/>
                    <a:pt x="72" y="28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73" y="51"/>
                    <a:pt x="61" y="63"/>
                    <a:pt x="50" y="74"/>
                  </a:cubicBezTo>
                  <a:close/>
                  <a:moveTo>
                    <a:pt x="50" y="0"/>
                  </a:moveTo>
                  <a:cubicBezTo>
                    <a:pt x="78" y="0"/>
                    <a:pt x="101" y="23"/>
                    <a:pt x="101" y="51"/>
                  </a:cubicBezTo>
                  <a:cubicBezTo>
                    <a:pt x="101" y="79"/>
                    <a:pt x="78" y="102"/>
                    <a:pt x="50" y="102"/>
                  </a:cubicBezTo>
                  <a:cubicBezTo>
                    <a:pt x="22" y="102"/>
                    <a:pt x="0" y="79"/>
                    <a:pt x="0" y="51"/>
                  </a:cubicBezTo>
                  <a:cubicBezTo>
                    <a:pt x="0" y="23"/>
                    <a:pt x="22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-1" y="0"/>
            <a:ext cx="12125325" cy="188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-1" y="3630062"/>
            <a:ext cx="8040689" cy="1937982"/>
          </a:xfrm>
          <a:prstGeom prst="rect">
            <a:avLst/>
          </a:prstGeom>
          <a:solidFill>
            <a:srgbClr val="A6ACA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592" y="3876600"/>
            <a:ext cx="7565870" cy="74549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bg1"/>
                </a:solidFill>
                <a:latin typeface="+mj-lt"/>
                <a:cs typeface="Arial Hebrew"/>
              </a:defRPr>
            </a:lvl1pPr>
          </a:lstStyle>
          <a:p>
            <a:r>
              <a:rPr lang="en-GB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93" y="4696190"/>
            <a:ext cx="7565870" cy="62484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j-lt"/>
                <a:cs typeface="Arial Hebre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1" y="6681428"/>
            <a:ext cx="12125325" cy="188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4066850" y="611385"/>
            <a:ext cx="605361" cy="613901"/>
            <a:chOff x="8385175" y="5792788"/>
            <a:chExt cx="1012825" cy="1027113"/>
          </a:xfrm>
          <a:solidFill>
            <a:schemeClr val="accent2"/>
          </a:solidFill>
        </p:grpSpPr>
        <p:sp>
          <p:nvSpPr>
            <p:cNvPr id="67" name="Freeform 571"/>
            <p:cNvSpPr>
              <a:spLocks/>
            </p:cNvSpPr>
            <p:nvPr/>
          </p:nvSpPr>
          <p:spPr bwMode="auto">
            <a:xfrm>
              <a:off x="9274175" y="6080125"/>
              <a:ext cx="123825" cy="120650"/>
            </a:xfrm>
            <a:custGeom>
              <a:avLst/>
              <a:gdLst>
                <a:gd name="T0" fmla="*/ 33 w 35"/>
                <a:gd name="T1" fmla="*/ 24 h 34"/>
                <a:gd name="T2" fmla="*/ 16 w 35"/>
                <a:gd name="T3" fmla="*/ 3 h 34"/>
                <a:gd name="T4" fmla="*/ 7 w 35"/>
                <a:gd name="T5" fmla="*/ 4 h 34"/>
                <a:gd name="T6" fmla="*/ 6 w 35"/>
                <a:gd name="T7" fmla="*/ 12 h 34"/>
                <a:gd name="T8" fmla="*/ 0 w 35"/>
                <a:gd name="T9" fmla="*/ 17 h 34"/>
                <a:gd name="T10" fmla="*/ 4 w 35"/>
                <a:gd name="T11" fmla="*/ 18 h 34"/>
                <a:gd name="T12" fmla="*/ 21 w 35"/>
                <a:gd name="T13" fmla="*/ 18 h 34"/>
                <a:gd name="T14" fmla="*/ 22 w 35"/>
                <a:gd name="T15" fmla="*/ 26 h 34"/>
                <a:gd name="T16" fmla="*/ 31 w 35"/>
                <a:gd name="T17" fmla="*/ 31 h 34"/>
                <a:gd name="T18" fmla="*/ 35 w 35"/>
                <a:gd name="T19" fmla="*/ 34 h 34"/>
                <a:gd name="T20" fmla="*/ 33 w 35"/>
                <a:gd name="T2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4">
                  <a:moveTo>
                    <a:pt x="33" y="24"/>
                  </a:moveTo>
                  <a:cubicBezTo>
                    <a:pt x="29" y="17"/>
                    <a:pt x="17" y="6"/>
                    <a:pt x="16" y="3"/>
                  </a:cubicBezTo>
                  <a:cubicBezTo>
                    <a:pt x="14" y="0"/>
                    <a:pt x="10" y="4"/>
                    <a:pt x="7" y="4"/>
                  </a:cubicBezTo>
                  <a:cubicBezTo>
                    <a:pt x="5" y="5"/>
                    <a:pt x="6" y="12"/>
                    <a:pt x="6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4" y="18"/>
                  </a:cubicBezTo>
                  <a:cubicBezTo>
                    <a:pt x="8" y="20"/>
                    <a:pt x="19" y="17"/>
                    <a:pt x="21" y="18"/>
                  </a:cubicBezTo>
                  <a:cubicBezTo>
                    <a:pt x="22" y="19"/>
                    <a:pt x="22" y="26"/>
                    <a:pt x="22" y="26"/>
                  </a:cubicBezTo>
                  <a:cubicBezTo>
                    <a:pt x="22" y="26"/>
                    <a:pt x="28" y="32"/>
                    <a:pt x="31" y="31"/>
                  </a:cubicBezTo>
                  <a:cubicBezTo>
                    <a:pt x="32" y="31"/>
                    <a:pt x="34" y="32"/>
                    <a:pt x="35" y="34"/>
                  </a:cubicBezTo>
                  <a:cubicBezTo>
                    <a:pt x="35" y="31"/>
                    <a:pt x="34" y="27"/>
                    <a:pt x="33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1" name="Freeform 572"/>
            <p:cNvSpPr>
              <a:spLocks noEditPoints="1"/>
            </p:cNvSpPr>
            <p:nvPr/>
          </p:nvSpPr>
          <p:spPr bwMode="auto">
            <a:xfrm>
              <a:off x="8385175" y="5792788"/>
              <a:ext cx="966787" cy="1027113"/>
            </a:xfrm>
            <a:custGeom>
              <a:avLst/>
              <a:gdLst>
                <a:gd name="T0" fmla="*/ 242 w 273"/>
                <a:gd name="T1" fmla="*/ 77 h 290"/>
                <a:gd name="T2" fmla="*/ 259 w 273"/>
                <a:gd name="T3" fmla="*/ 66 h 290"/>
                <a:gd name="T4" fmla="*/ 209 w 273"/>
                <a:gd name="T5" fmla="*/ 18 h 290"/>
                <a:gd name="T6" fmla="*/ 191 w 273"/>
                <a:gd name="T7" fmla="*/ 25 h 290"/>
                <a:gd name="T8" fmla="*/ 193 w 273"/>
                <a:gd name="T9" fmla="*/ 42 h 290"/>
                <a:gd name="T10" fmla="*/ 174 w 273"/>
                <a:gd name="T11" fmla="*/ 35 h 290"/>
                <a:gd name="T12" fmla="*/ 156 w 273"/>
                <a:gd name="T13" fmla="*/ 9 h 290"/>
                <a:gd name="T14" fmla="*/ 62 w 273"/>
                <a:gd name="T15" fmla="*/ 26 h 290"/>
                <a:gd name="T16" fmla="*/ 59 w 273"/>
                <a:gd name="T17" fmla="*/ 37 h 290"/>
                <a:gd name="T18" fmla="*/ 87 w 273"/>
                <a:gd name="T19" fmla="*/ 23 h 290"/>
                <a:gd name="T20" fmla="*/ 99 w 273"/>
                <a:gd name="T21" fmla="*/ 36 h 290"/>
                <a:gd name="T22" fmla="*/ 96 w 273"/>
                <a:gd name="T23" fmla="*/ 55 h 290"/>
                <a:gd name="T24" fmla="*/ 114 w 273"/>
                <a:gd name="T25" fmla="*/ 60 h 290"/>
                <a:gd name="T26" fmla="*/ 118 w 273"/>
                <a:gd name="T27" fmla="*/ 38 h 290"/>
                <a:gd name="T28" fmla="*/ 142 w 273"/>
                <a:gd name="T29" fmla="*/ 44 h 290"/>
                <a:gd name="T30" fmla="*/ 156 w 273"/>
                <a:gd name="T31" fmla="*/ 61 h 290"/>
                <a:gd name="T32" fmla="*/ 170 w 273"/>
                <a:gd name="T33" fmla="*/ 79 h 290"/>
                <a:gd name="T34" fmla="*/ 156 w 273"/>
                <a:gd name="T35" fmla="*/ 69 h 290"/>
                <a:gd name="T36" fmla="*/ 143 w 273"/>
                <a:gd name="T37" fmla="*/ 75 h 290"/>
                <a:gd name="T38" fmla="*/ 140 w 273"/>
                <a:gd name="T39" fmla="*/ 83 h 290"/>
                <a:gd name="T40" fmla="*/ 117 w 273"/>
                <a:gd name="T41" fmla="*/ 108 h 290"/>
                <a:gd name="T42" fmla="*/ 102 w 273"/>
                <a:gd name="T43" fmla="*/ 134 h 290"/>
                <a:gd name="T44" fmla="*/ 69 w 273"/>
                <a:gd name="T45" fmla="*/ 133 h 290"/>
                <a:gd name="T46" fmla="*/ 89 w 273"/>
                <a:gd name="T47" fmla="*/ 146 h 290"/>
                <a:gd name="T48" fmla="*/ 99 w 273"/>
                <a:gd name="T49" fmla="*/ 169 h 290"/>
                <a:gd name="T50" fmla="*/ 107 w 273"/>
                <a:gd name="T51" fmla="*/ 179 h 290"/>
                <a:gd name="T52" fmla="*/ 80 w 273"/>
                <a:gd name="T53" fmla="*/ 163 h 290"/>
                <a:gd name="T54" fmla="*/ 52 w 273"/>
                <a:gd name="T55" fmla="*/ 144 h 290"/>
                <a:gd name="T56" fmla="*/ 27 w 273"/>
                <a:gd name="T57" fmla="*/ 110 h 290"/>
                <a:gd name="T58" fmla="*/ 20 w 273"/>
                <a:gd name="T59" fmla="*/ 70 h 290"/>
                <a:gd name="T60" fmla="*/ 118 w 273"/>
                <a:gd name="T61" fmla="*/ 279 h 290"/>
                <a:gd name="T62" fmla="*/ 109 w 273"/>
                <a:gd name="T63" fmla="*/ 237 h 290"/>
                <a:gd name="T64" fmla="*/ 103 w 273"/>
                <a:gd name="T65" fmla="*/ 191 h 290"/>
                <a:gd name="T66" fmla="*/ 120 w 273"/>
                <a:gd name="T67" fmla="*/ 181 h 290"/>
                <a:gd name="T68" fmla="*/ 152 w 273"/>
                <a:gd name="T69" fmla="*/ 193 h 290"/>
                <a:gd name="T70" fmla="*/ 163 w 273"/>
                <a:gd name="T71" fmla="*/ 208 h 290"/>
                <a:gd name="T72" fmla="*/ 192 w 273"/>
                <a:gd name="T73" fmla="*/ 213 h 290"/>
                <a:gd name="T74" fmla="*/ 182 w 273"/>
                <a:gd name="T75" fmla="*/ 249 h 290"/>
                <a:gd name="T76" fmla="*/ 150 w 273"/>
                <a:gd name="T77" fmla="*/ 270 h 290"/>
                <a:gd name="T78" fmla="*/ 133 w 273"/>
                <a:gd name="T79" fmla="*/ 284 h 290"/>
                <a:gd name="T80" fmla="*/ 266 w 273"/>
                <a:gd name="T81" fmla="*/ 224 h 290"/>
                <a:gd name="T82" fmla="*/ 272 w 273"/>
                <a:gd name="T83" fmla="*/ 167 h 290"/>
                <a:gd name="T84" fmla="*/ 246 w 273"/>
                <a:gd name="T85" fmla="*/ 169 h 290"/>
                <a:gd name="T86" fmla="*/ 235 w 273"/>
                <a:gd name="T87" fmla="*/ 121 h 290"/>
                <a:gd name="T88" fmla="*/ 243 w 273"/>
                <a:gd name="T89" fmla="*/ 91 h 290"/>
                <a:gd name="T90" fmla="*/ 149 w 273"/>
                <a:gd name="T91" fmla="*/ 83 h 290"/>
                <a:gd name="T92" fmla="*/ 143 w 273"/>
                <a:gd name="T93" fmla="*/ 93 h 290"/>
                <a:gd name="T94" fmla="*/ 205 w 273"/>
                <a:gd name="T95" fmla="*/ 26 h 290"/>
                <a:gd name="T96" fmla="*/ 222 w 273"/>
                <a:gd name="T97" fmla="*/ 3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3" h="290">
                  <a:moveTo>
                    <a:pt x="243" y="91"/>
                  </a:moveTo>
                  <a:cubicBezTo>
                    <a:pt x="240" y="90"/>
                    <a:pt x="241" y="83"/>
                    <a:pt x="242" y="80"/>
                  </a:cubicBezTo>
                  <a:cubicBezTo>
                    <a:pt x="242" y="78"/>
                    <a:pt x="242" y="76"/>
                    <a:pt x="242" y="77"/>
                  </a:cubicBezTo>
                  <a:cubicBezTo>
                    <a:pt x="248" y="82"/>
                    <a:pt x="253" y="80"/>
                    <a:pt x="253" y="80"/>
                  </a:cubicBezTo>
                  <a:cubicBezTo>
                    <a:pt x="253" y="76"/>
                    <a:pt x="248" y="70"/>
                    <a:pt x="248" y="70"/>
                  </a:cubicBezTo>
                  <a:cubicBezTo>
                    <a:pt x="248" y="70"/>
                    <a:pt x="255" y="67"/>
                    <a:pt x="259" y="66"/>
                  </a:cubicBezTo>
                  <a:cubicBezTo>
                    <a:pt x="260" y="65"/>
                    <a:pt x="262" y="65"/>
                    <a:pt x="265" y="65"/>
                  </a:cubicBezTo>
                  <a:cubicBezTo>
                    <a:pt x="252" y="45"/>
                    <a:pt x="234" y="28"/>
                    <a:pt x="212" y="17"/>
                  </a:cubicBezTo>
                  <a:cubicBezTo>
                    <a:pt x="211" y="18"/>
                    <a:pt x="210" y="18"/>
                    <a:pt x="209" y="18"/>
                  </a:cubicBezTo>
                  <a:cubicBezTo>
                    <a:pt x="207" y="18"/>
                    <a:pt x="202" y="19"/>
                    <a:pt x="202" y="19"/>
                  </a:cubicBezTo>
                  <a:cubicBezTo>
                    <a:pt x="202" y="19"/>
                    <a:pt x="201" y="22"/>
                    <a:pt x="197" y="23"/>
                  </a:cubicBezTo>
                  <a:cubicBezTo>
                    <a:pt x="193" y="23"/>
                    <a:pt x="191" y="25"/>
                    <a:pt x="191" y="25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90" y="43"/>
                    <a:pt x="188" y="41"/>
                    <a:pt x="185" y="37"/>
                  </a:cubicBezTo>
                  <a:cubicBezTo>
                    <a:pt x="183" y="33"/>
                    <a:pt x="177" y="37"/>
                    <a:pt x="174" y="35"/>
                  </a:cubicBezTo>
                  <a:cubicBezTo>
                    <a:pt x="170" y="33"/>
                    <a:pt x="161" y="23"/>
                    <a:pt x="161" y="23"/>
                  </a:cubicBezTo>
                  <a:cubicBezTo>
                    <a:pt x="161" y="23"/>
                    <a:pt x="163" y="20"/>
                    <a:pt x="163" y="17"/>
                  </a:cubicBezTo>
                  <a:cubicBezTo>
                    <a:pt x="164" y="14"/>
                    <a:pt x="156" y="9"/>
                    <a:pt x="156" y="9"/>
                  </a:cubicBezTo>
                  <a:cubicBezTo>
                    <a:pt x="156" y="3"/>
                    <a:pt x="140" y="1"/>
                    <a:pt x="140" y="1"/>
                  </a:cubicBezTo>
                  <a:cubicBezTo>
                    <a:pt x="140" y="1"/>
                    <a:pt x="141" y="0"/>
                    <a:pt x="142" y="0"/>
                  </a:cubicBezTo>
                  <a:cubicBezTo>
                    <a:pt x="112" y="1"/>
                    <a:pt x="85" y="10"/>
                    <a:pt x="62" y="26"/>
                  </a:cubicBezTo>
                  <a:cubicBezTo>
                    <a:pt x="67" y="25"/>
                    <a:pt x="76" y="25"/>
                    <a:pt x="71" y="27"/>
                  </a:cubicBezTo>
                  <a:cubicBezTo>
                    <a:pt x="66" y="30"/>
                    <a:pt x="59" y="34"/>
                    <a:pt x="55" y="34"/>
                  </a:cubicBezTo>
                  <a:cubicBezTo>
                    <a:pt x="51" y="35"/>
                    <a:pt x="55" y="37"/>
                    <a:pt x="59" y="37"/>
                  </a:cubicBezTo>
                  <a:cubicBezTo>
                    <a:pt x="62" y="37"/>
                    <a:pt x="73" y="32"/>
                    <a:pt x="79" y="31"/>
                  </a:cubicBezTo>
                  <a:cubicBezTo>
                    <a:pt x="86" y="31"/>
                    <a:pt x="89" y="29"/>
                    <a:pt x="89" y="27"/>
                  </a:cubicBezTo>
                  <a:cubicBezTo>
                    <a:pt x="89" y="25"/>
                    <a:pt x="87" y="23"/>
                    <a:pt x="87" y="23"/>
                  </a:cubicBezTo>
                  <a:cubicBezTo>
                    <a:pt x="87" y="23"/>
                    <a:pt x="96" y="16"/>
                    <a:pt x="96" y="17"/>
                  </a:cubicBezTo>
                  <a:cubicBezTo>
                    <a:pt x="97" y="19"/>
                    <a:pt x="90" y="20"/>
                    <a:pt x="94" y="26"/>
                  </a:cubicBezTo>
                  <a:cubicBezTo>
                    <a:pt x="98" y="33"/>
                    <a:pt x="106" y="33"/>
                    <a:pt x="99" y="36"/>
                  </a:cubicBezTo>
                  <a:cubicBezTo>
                    <a:pt x="92" y="38"/>
                    <a:pt x="77" y="47"/>
                    <a:pt x="82" y="50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6" y="54"/>
                    <a:pt x="93" y="53"/>
                    <a:pt x="96" y="55"/>
                  </a:cubicBezTo>
                  <a:cubicBezTo>
                    <a:pt x="98" y="57"/>
                    <a:pt x="103" y="58"/>
                    <a:pt x="103" y="58"/>
                  </a:cubicBezTo>
                  <a:cubicBezTo>
                    <a:pt x="103" y="58"/>
                    <a:pt x="100" y="63"/>
                    <a:pt x="106" y="66"/>
                  </a:cubicBezTo>
                  <a:cubicBezTo>
                    <a:pt x="112" y="68"/>
                    <a:pt x="115" y="62"/>
                    <a:pt x="114" y="60"/>
                  </a:cubicBezTo>
                  <a:cubicBezTo>
                    <a:pt x="112" y="57"/>
                    <a:pt x="119" y="58"/>
                    <a:pt x="118" y="54"/>
                  </a:cubicBezTo>
                  <a:cubicBezTo>
                    <a:pt x="117" y="50"/>
                    <a:pt x="115" y="46"/>
                    <a:pt x="115" y="46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24" y="35"/>
                    <a:pt x="127" y="38"/>
                  </a:cubicBezTo>
                  <a:cubicBezTo>
                    <a:pt x="130" y="41"/>
                    <a:pt x="130" y="45"/>
                    <a:pt x="134" y="47"/>
                  </a:cubicBezTo>
                  <a:cubicBezTo>
                    <a:pt x="139" y="49"/>
                    <a:pt x="142" y="44"/>
                    <a:pt x="142" y="44"/>
                  </a:cubicBezTo>
                  <a:cubicBezTo>
                    <a:pt x="142" y="44"/>
                    <a:pt x="149" y="44"/>
                    <a:pt x="150" y="49"/>
                  </a:cubicBezTo>
                  <a:cubicBezTo>
                    <a:pt x="152" y="53"/>
                    <a:pt x="152" y="56"/>
                    <a:pt x="155" y="57"/>
                  </a:cubicBezTo>
                  <a:cubicBezTo>
                    <a:pt x="158" y="58"/>
                    <a:pt x="156" y="61"/>
                    <a:pt x="156" y="61"/>
                  </a:cubicBezTo>
                  <a:cubicBezTo>
                    <a:pt x="156" y="61"/>
                    <a:pt x="162" y="53"/>
                    <a:pt x="163" y="62"/>
                  </a:cubicBezTo>
                  <a:cubicBezTo>
                    <a:pt x="163" y="71"/>
                    <a:pt x="158" y="73"/>
                    <a:pt x="164" y="74"/>
                  </a:cubicBezTo>
                  <a:cubicBezTo>
                    <a:pt x="169" y="74"/>
                    <a:pt x="170" y="77"/>
                    <a:pt x="170" y="79"/>
                  </a:cubicBezTo>
                  <a:cubicBezTo>
                    <a:pt x="170" y="80"/>
                    <a:pt x="164" y="78"/>
                    <a:pt x="164" y="78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61" y="69"/>
                    <a:pt x="156" y="69"/>
                  </a:cubicBezTo>
                  <a:cubicBezTo>
                    <a:pt x="152" y="69"/>
                    <a:pt x="142" y="69"/>
                    <a:pt x="142" y="69"/>
                  </a:cubicBezTo>
                  <a:cubicBezTo>
                    <a:pt x="142" y="69"/>
                    <a:pt x="130" y="74"/>
                    <a:pt x="130" y="77"/>
                  </a:cubicBezTo>
                  <a:cubicBezTo>
                    <a:pt x="130" y="77"/>
                    <a:pt x="144" y="72"/>
                    <a:pt x="143" y="75"/>
                  </a:cubicBezTo>
                  <a:cubicBezTo>
                    <a:pt x="142" y="77"/>
                    <a:pt x="140" y="77"/>
                    <a:pt x="142" y="77"/>
                  </a:cubicBezTo>
                  <a:cubicBezTo>
                    <a:pt x="145" y="78"/>
                    <a:pt x="146" y="83"/>
                    <a:pt x="146" y="83"/>
                  </a:cubicBezTo>
                  <a:cubicBezTo>
                    <a:pt x="146" y="83"/>
                    <a:pt x="145" y="82"/>
                    <a:pt x="140" y="83"/>
                  </a:cubicBezTo>
                  <a:cubicBezTo>
                    <a:pt x="135" y="85"/>
                    <a:pt x="130" y="89"/>
                    <a:pt x="130" y="91"/>
                  </a:cubicBezTo>
                  <a:cubicBezTo>
                    <a:pt x="131" y="94"/>
                    <a:pt x="120" y="93"/>
                    <a:pt x="119" y="98"/>
                  </a:cubicBezTo>
                  <a:cubicBezTo>
                    <a:pt x="117" y="103"/>
                    <a:pt x="122" y="104"/>
                    <a:pt x="117" y="108"/>
                  </a:cubicBezTo>
                  <a:cubicBezTo>
                    <a:pt x="112" y="112"/>
                    <a:pt x="103" y="118"/>
                    <a:pt x="104" y="123"/>
                  </a:cubicBezTo>
                  <a:cubicBezTo>
                    <a:pt x="106" y="128"/>
                    <a:pt x="106" y="134"/>
                    <a:pt x="106" y="134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4"/>
                    <a:pt x="102" y="123"/>
                    <a:pt x="94" y="124"/>
                  </a:cubicBezTo>
                  <a:cubicBezTo>
                    <a:pt x="86" y="124"/>
                    <a:pt x="83" y="127"/>
                    <a:pt x="83" y="127"/>
                  </a:cubicBezTo>
                  <a:cubicBezTo>
                    <a:pt x="83" y="127"/>
                    <a:pt x="70" y="122"/>
                    <a:pt x="69" y="133"/>
                  </a:cubicBezTo>
                  <a:cubicBezTo>
                    <a:pt x="69" y="133"/>
                    <a:pt x="66" y="153"/>
                    <a:pt x="74" y="153"/>
                  </a:cubicBezTo>
                  <a:cubicBezTo>
                    <a:pt x="82" y="153"/>
                    <a:pt x="83" y="150"/>
                    <a:pt x="83" y="150"/>
                  </a:cubicBezTo>
                  <a:cubicBezTo>
                    <a:pt x="83" y="150"/>
                    <a:pt x="87" y="145"/>
                    <a:pt x="89" y="146"/>
                  </a:cubicBezTo>
                  <a:cubicBezTo>
                    <a:pt x="92" y="147"/>
                    <a:pt x="87" y="160"/>
                    <a:pt x="87" y="160"/>
                  </a:cubicBezTo>
                  <a:cubicBezTo>
                    <a:pt x="91" y="161"/>
                    <a:pt x="98" y="160"/>
                    <a:pt x="98" y="160"/>
                  </a:cubicBezTo>
                  <a:cubicBezTo>
                    <a:pt x="98" y="160"/>
                    <a:pt x="99" y="165"/>
                    <a:pt x="99" y="169"/>
                  </a:cubicBezTo>
                  <a:cubicBezTo>
                    <a:pt x="99" y="172"/>
                    <a:pt x="99" y="176"/>
                    <a:pt x="103" y="176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107" y="179"/>
                    <a:pt x="101" y="176"/>
                    <a:pt x="98" y="174"/>
                  </a:cubicBezTo>
                  <a:cubicBezTo>
                    <a:pt x="94" y="172"/>
                    <a:pt x="90" y="166"/>
                    <a:pt x="90" y="166"/>
                  </a:cubicBezTo>
                  <a:cubicBezTo>
                    <a:pt x="90" y="166"/>
                    <a:pt x="82" y="165"/>
                    <a:pt x="80" y="163"/>
                  </a:cubicBezTo>
                  <a:cubicBezTo>
                    <a:pt x="77" y="161"/>
                    <a:pt x="80" y="158"/>
                    <a:pt x="74" y="159"/>
                  </a:cubicBezTo>
                  <a:cubicBezTo>
                    <a:pt x="69" y="160"/>
                    <a:pt x="60" y="155"/>
                    <a:pt x="57" y="153"/>
                  </a:cubicBezTo>
                  <a:cubicBezTo>
                    <a:pt x="54" y="151"/>
                    <a:pt x="52" y="144"/>
                    <a:pt x="52" y="144"/>
                  </a:cubicBezTo>
                  <a:cubicBezTo>
                    <a:pt x="52" y="144"/>
                    <a:pt x="45" y="136"/>
                    <a:pt x="41" y="131"/>
                  </a:cubicBezTo>
                  <a:cubicBezTo>
                    <a:pt x="38" y="125"/>
                    <a:pt x="40" y="123"/>
                    <a:pt x="35" y="121"/>
                  </a:cubicBezTo>
                  <a:cubicBezTo>
                    <a:pt x="31" y="120"/>
                    <a:pt x="29" y="118"/>
                    <a:pt x="27" y="110"/>
                  </a:cubicBezTo>
                  <a:cubicBezTo>
                    <a:pt x="25" y="102"/>
                    <a:pt x="32" y="90"/>
                    <a:pt x="29" y="85"/>
                  </a:cubicBezTo>
                  <a:cubicBezTo>
                    <a:pt x="27" y="81"/>
                    <a:pt x="28" y="73"/>
                    <a:pt x="24" y="72"/>
                  </a:cubicBezTo>
                  <a:cubicBezTo>
                    <a:pt x="22" y="71"/>
                    <a:pt x="21" y="71"/>
                    <a:pt x="20" y="70"/>
                  </a:cubicBezTo>
                  <a:cubicBezTo>
                    <a:pt x="7" y="92"/>
                    <a:pt x="0" y="118"/>
                    <a:pt x="0" y="145"/>
                  </a:cubicBezTo>
                  <a:cubicBezTo>
                    <a:pt x="0" y="215"/>
                    <a:pt x="50" y="274"/>
                    <a:pt x="116" y="287"/>
                  </a:cubicBezTo>
                  <a:cubicBezTo>
                    <a:pt x="117" y="286"/>
                    <a:pt x="118" y="284"/>
                    <a:pt x="118" y="279"/>
                  </a:cubicBezTo>
                  <a:cubicBezTo>
                    <a:pt x="118" y="273"/>
                    <a:pt x="118" y="267"/>
                    <a:pt x="120" y="257"/>
                  </a:cubicBezTo>
                  <a:cubicBezTo>
                    <a:pt x="123" y="247"/>
                    <a:pt x="122" y="244"/>
                    <a:pt x="122" y="244"/>
                  </a:cubicBezTo>
                  <a:cubicBezTo>
                    <a:pt x="122" y="244"/>
                    <a:pt x="111" y="240"/>
                    <a:pt x="109" y="237"/>
                  </a:cubicBezTo>
                  <a:cubicBezTo>
                    <a:pt x="107" y="233"/>
                    <a:pt x="95" y="219"/>
                    <a:pt x="95" y="212"/>
                  </a:cubicBezTo>
                  <a:cubicBezTo>
                    <a:pt x="95" y="205"/>
                    <a:pt x="100" y="203"/>
                    <a:pt x="100" y="203"/>
                  </a:cubicBezTo>
                  <a:cubicBezTo>
                    <a:pt x="100" y="203"/>
                    <a:pt x="103" y="198"/>
                    <a:pt x="103" y="191"/>
                  </a:cubicBezTo>
                  <a:cubicBezTo>
                    <a:pt x="103" y="183"/>
                    <a:pt x="110" y="181"/>
                    <a:pt x="110" y="181"/>
                  </a:cubicBezTo>
                  <a:cubicBezTo>
                    <a:pt x="115" y="186"/>
                    <a:pt x="115" y="186"/>
                    <a:pt x="115" y="186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20" y="181"/>
                    <a:pt x="128" y="181"/>
                    <a:pt x="134" y="183"/>
                  </a:cubicBezTo>
                  <a:cubicBezTo>
                    <a:pt x="139" y="184"/>
                    <a:pt x="141" y="186"/>
                    <a:pt x="141" y="186"/>
                  </a:cubicBezTo>
                  <a:cubicBezTo>
                    <a:pt x="141" y="186"/>
                    <a:pt x="149" y="191"/>
                    <a:pt x="152" y="193"/>
                  </a:cubicBezTo>
                  <a:cubicBezTo>
                    <a:pt x="155" y="195"/>
                    <a:pt x="164" y="197"/>
                    <a:pt x="164" y="197"/>
                  </a:cubicBezTo>
                  <a:cubicBezTo>
                    <a:pt x="164" y="197"/>
                    <a:pt x="165" y="201"/>
                    <a:pt x="167" y="203"/>
                  </a:cubicBezTo>
                  <a:cubicBezTo>
                    <a:pt x="168" y="204"/>
                    <a:pt x="165" y="207"/>
                    <a:pt x="163" y="208"/>
                  </a:cubicBezTo>
                  <a:cubicBezTo>
                    <a:pt x="166" y="206"/>
                    <a:pt x="166" y="206"/>
                    <a:pt x="166" y="206"/>
                  </a:cubicBezTo>
                  <a:cubicBezTo>
                    <a:pt x="166" y="206"/>
                    <a:pt x="175" y="210"/>
                    <a:pt x="178" y="213"/>
                  </a:cubicBezTo>
                  <a:cubicBezTo>
                    <a:pt x="181" y="215"/>
                    <a:pt x="192" y="213"/>
                    <a:pt x="192" y="213"/>
                  </a:cubicBezTo>
                  <a:cubicBezTo>
                    <a:pt x="192" y="213"/>
                    <a:pt x="199" y="216"/>
                    <a:pt x="197" y="221"/>
                  </a:cubicBezTo>
                  <a:cubicBezTo>
                    <a:pt x="195" y="225"/>
                    <a:pt x="190" y="232"/>
                    <a:pt x="190" y="232"/>
                  </a:cubicBezTo>
                  <a:cubicBezTo>
                    <a:pt x="190" y="232"/>
                    <a:pt x="187" y="244"/>
                    <a:pt x="182" y="249"/>
                  </a:cubicBezTo>
                  <a:cubicBezTo>
                    <a:pt x="177" y="253"/>
                    <a:pt x="177" y="250"/>
                    <a:pt x="173" y="252"/>
                  </a:cubicBezTo>
                  <a:cubicBezTo>
                    <a:pt x="169" y="254"/>
                    <a:pt x="166" y="256"/>
                    <a:pt x="162" y="262"/>
                  </a:cubicBezTo>
                  <a:cubicBezTo>
                    <a:pt x="158" y="268"/>
                    <a:pt x="155" y="270"/>
                    <a:pt x="150" y="270"/>
                  </a:cubicBezTo>
                  <a:cubicBezTo>
                    <a:pt x="145" y="271"/>
                    <a:pt x="148" y="274"/>
                    <a:pt x="148" y="274"/>
                  </a:cubicBezTo>
                  <a:cubicBezTo>
                    <a:pt x="139" y="276"/>
                    <a:pt x="139" y="276"/>
                    <a:pt x="139" y="276"/>
                  </a:cubicBezTo>
                  <a:cubicBezTo>
                    <a:pt x="139" y="276"/>
                    <a:pt x="136" y="279"/>
                    <a:pt x="133" y="284"/>
                  </a:cubicBezTo>
                  <a:cubicBezTo>
                    <a:pt x="131" y="285"/>
                    <a:pt x="131" y="287"/>
                    <a:pt x="131" y="289"/>
                  </a:cubicBezTo>
                  <a:cubicBezTo>
                    <a:pt x="135" y="290"/>
                    <a:pt x="140" y="290"/>
                    <a:pt x="145" y="290"/>
                  </a:cubicBezTo>
                  <a:cubicBezTo>
                    <a:pt x="196" y="290"/>
                    <a:pt x="240" y="263"/>
                    <a:pt x="266" y="224"/>
                  </a:cubicBezTo>
                  <a:cubicBezTo>
                    <a:pt x="267" y="221"/>
                    <a:pt x="268" y="208"/>
                    <a:pt x="270" y="202"/>
                  </a:cubicBezTo>
                  <a:cubicBezTo>
                    <a:pt x="272" y="194"/>
                    <a:pt x="273" y="186"/>
                    <a:pt x="272" y="180"/>
                  </a:cubicBezTo>
                  <a:cubicBezTo>
                    <a:pt x="271" y="175"/>
                    <a:pt x="272" y="167"/>
                    <a:pt x="272" y="167"/>
                  </a:cubicBezTo>
                  <a:cubicBezTo>
                    <a:pt x="272" y="167"/>
                    <a:pt x="265" y="166"/>
                    <a:pt x="264" y="163"/>
                  </a:cubicBezTo>
                  <a:cubicBezTo>
                    <a:pt x="263" y="160"/>
                    <a:pt x="258" y="168"/>
                    <a:pt x="256" y="168"/>
                  </a:cubicBezTo>
                  <a:cubicBezTo>
                    <a:pt x="254" y="168"/>
                    <a:pt x="248" y="170"/>
                    <a:pt x="246" y="169"/>
                  </a:cubicBezTo>
                  <a:cubicBezTo>
                    <a:pt x="243" y="167"/>
                    <a:pt x="232" y="148"/>
                    <a:pt x="232" y="148"/>
                  </a:cubicBezTo>
                  <a:cubicBezTo>
                    <a:pt x="232" y="148"/>
                    <a:pt x="231" y="139"/>
                    <a:pt x="231" y="132"/>
                  </a:cubicBezTo>
                  <a:cubicBezTo>
                    <a:pt x="230" y="125"/>
                    <a:pt x="235" y="121"/>
                    <a:pt x="235" y="121"/>
                  </a:cubicBezTo>
                  <a:cubicBezTo>
                    <a:pt x="235" y="121"/>
                    <a:pt x="240" y="114"/>
                    <a:pt x="242" y="108"/>
                  </a:cubicBezTo>
                  <a:cubicBezTo>
                    <a:pt x="244" y="102"/>
                    <a:pt x="251" y="98"/>
                    <a:pt x="251" y="98"/>
                  </a:cubicBezTo>
                  <a:cubicBezTo>
                    <a:pt x="251" y="98"/>
                    <a:pt x="248" y="94"/>
                    <a:pt x="243" y="91"/>
                  </a:cubicBezTo>
                  <a:close/>
                  <a:moveTo>
                    <a:pt x="143" y="93"/>
                  </a:moveTo>
                  <a:cubicBezTo>
                    <a:pt x="142" y="88"/>
                    <a:pt x="142" y="88"/>
                    <a:pt x="142" y="88"/>
                  </a:cubicBezTo>
                  <a:cubicBezTo>
                    <a:pt x="142" y="88"/>
                    <a:pt x="144" y="84"/>
                    <a:pt x="149" y="83"/>
                  </a:cubicBezTo>
                  <a:cubicBezTo>
                    <a:pt x="154" y="82"/>
                    <a:pt x="155" y="79"/>
                    <a:pt x="155" y="79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5"/>
                    <a:pt x="144" y="86"/>
                    <a:pt x="143" y="93"/>
                  </a:cubicBezTo>
                  <a:close/>
                  <a:moveTo>
                    <a:pt x="214" y="34"/>
                  </a:moveTo>
                  <a:cubicBezTo>
                    <a:pt x="211" y="33"/>
                    <a:pt x="209" y="31"/>
                    <a:pt x="207" y="28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6" y="27"/>
                    <a:pt x="206" y="27"/>
                    <a:pt x="207" y="28"/>
                  </a:cubicBezTo>
                  <a:cubicBezTo>
                    <a:pt x="208" y="29"/>
                    <a:pt x="209" y="29"/>
                    <a:pt x="210" y="29"/>
                  </a:cubicBezTo>
                  <a:cubicBezTo>
                    <a:pt x="215" y="29"/>
                    <a:pt x="221" y="30"/>
                    <a:pt x="222" y="32"/>
                  </a:cubicBezTo>
                  <a:cubicBezTo>
                    <a:pt x="223" y="34"/>
                    <a:pt x="218" y="35"/>
                    <a:pt x="214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6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3" grpId="0" animBg="1"/>
      <p:bldP spid="5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253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5368167" y="608773"/>
            <a:ext cx="498474" cy="619124"/>
            <a:chOff x="10985501" y="476251"/>
            <a:chExt cx="498474" cy="619124"/>
          </a:xfrm>
          <a:solidFill>
            <a:schemeClr val="accent2"/>
          </a:solidFill>
        </p:grpSpPr>
        <p:sp>
          <p:nvSpPr>
            <p:cNvPr id="58" name="Round Same Side Corner Rectangle 57"/>
            <p:cNvSpPr/>
            <p:nvPr userDrawn="1"/>
          </p:nvSpPr>
          <p:spPr>
            <a:xfrm>
              <a:off x="11195050" y="879475"/>
              <a:ext cx="288925" cy="215900"/>
            </a:xfrm>
            <a:prstGeom prst="round2SameRect">
              <a:avLst>
                <a:gd name="adj1" fmla="val 32843"/>
                <a:gd name="adj2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59" name="Oval 58"/>
            <p:cNvSpPr/>
            <p:nvPr userDrawn="1"/>
          </p:nvSpPr>
          <p:spPr>
            <a:xfrm>
              <a:off x="11255375" y="622299"/>
              <a:ext cx="168275" cy="168275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60" name="Round Same Side Corner Rectangle 59"/>
            <p:cNvSpPr/>
            <p:nvPr userDrawn="1"/>
          </p:nvSpPr>
          <p:spPr>
            <a:xfrm>
              <a:off x="10985501" y="791691"/>
              <a:ext cx="306843" cy="303684"/>
            </a:xfrm>
            <a:custGeom>
              <a:avLst/>
              <a:gdLst/>
              <a:ahLst/>
              <a:cxnLst/>
              <a:rect l="l" t="t" r="r" b="b"/>
              <a:pathLst>
                <a:path w="306843" h="303684">
                  <a:moveTo>
                    <a:pt x="99739" y="0"/>
                  </a:moveTo>
                  <a:lnTo>
                    <a:pt x="255506" y="0"/>
                  </a:lnTo>
                  <a:lnTo>
                    <a:pt x="260842" y="7915"/>
                  </a:lnTo>
                  <a:cubicBezTo>
                    <a:pt x="272765" y="19837"/>
                    <a:pt x="286961" y="29485"/>
                    <a:pt x="302725" y="36153"/>
                  </a:cubicBezTo>
                  <a:lnTo>
                    <a:pt x="306843" y="36984"/>
                  </a:lnTo>
                  <a:lnTo>
                    <a:pt x="249517" y="36984"/>
                  </a:lnTo>
                  <a:cubicBezTo>
                    <a:pt x="201141" y="36984"/>
                    <a:pt x="161925" y="76200"/>
                    <a:pt x="161925" y="124576"/>
                  </a:cubicBezTo>
                  <a:lnTo>
                    <a:pt x="161925" y="303684"/>
                  </a:lnTo>
                  <a:lnTo>
                    <a:pt x="0" y="303684"/>
                  </a:lnTo>
                  <a:lnTo>
                    <a:pt x="0" y="99739"/>
                  </a:lnTo>
                  <a:cubicBezTo>
                    <a:pt x="0" y="44655"/>
                    <a:pt x="44655" y="0"/>
                    <a:pt x="9973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64" name="Oval 60"/>
            <p:cNvSpPr/>
            <p:nvPr userDrawn="1"/>
          </p:nvSpPr>
          <p:spPr>
            <a:xfrm>
              <a:off x="11044236" y="476251"/>
              <a:ext cx="280246" cy="288924"/>
            </a:xfrm>
            <a:custGeom>
              <a:avLst/>
              <a:gdLst/>
              <a:ahLst/>
              <a:cxnLst/>
              <a:rect l="l" t="t" r="r" b="b"/>
              <a:pathLst>
                <a:path w="280246" h="288924">
                  <a:moveTo>
                    <a:pt x="144464" y="0"/>
                  </a:moveTo>
                  <a:cubicBezTo>
                    <a:pt x="204303" y="0"/>
                    <a:pt x="255644" y="36381"/>
                    <a:pt x="277575" y="88231"/>
                  </a:cubicBezTo>
                  <a:lnTo>
                    <a:pt x="280246" y="101460"/>
                  </a:lnTo>
                  <a:lnTo>
                    <a:pt x="243989" y="108779"/>
                  </a:lnTo>
                  <a:cubicBezTo>
                    <a:pt x="196697" y="128782"/>
                    <a:pt x="163514" y="175609"/>
                    <a:pt x="163514" y="230186"/>
                  </a:cubicBezTo>
                  <a:cubicBezTo>
                    <a:pt x="163514" y="248379"/>
                    <a:pt x="167201" y="265710"/>
                    <a:pt x="173869" y="281474"/>
                  </a:cubicBezTo>
                  <a:lnTo>
                    <a:pt x="174767" y="282806"/>
                  </a:lnTo>
                  <a:lnTo>
                    <a:pt x="144464" y="288924"/>
                  </a:lnTo>
                  <a:cubicBezTo>
                    <a:pt x="64679" y="288924"/>
                    <a:pt x="0" y="224246"/>
                    <a:pt x="0" y="144462"/>
                  </a:cubicBezTo>
                  <a:cubicBezTo>
                    <a:pt x="0" y="64678"/>
                    <a:pt x="64679" y="0"/>
                    <a:pt x="14446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" y="593337"/>
            <a:ext cx="2610632" cy="637663"/>
          </a:xfrm>
          <a:prstGeom prst="rect">
            <a:avLst/>
          </a:prstGeom>
        </p:spPr>
      </p:pic>
      <p:grpSp>
        <p:nvGrpSpPr>
          <p:cNvPr id="44" name="Group 43"/>
          <p:cNvGrpSpPr/>
          <p:nvPr userDrawn="1"/>
        </p:nvGrpSpPr>
        <p:grpSpPr>
          <a:xfrm>
            <a:off x="4063599" y="611385"/>
            <a:ext cx="605361" cy="613901"/>
            <a:chOff x="8385175" y="5792788"/>
            <a:chExt cx="1012825" cy="1027113"/>
          </a:xfrm>
          <a:solidFill>
            <a:schemeClr val="accent2"/>
          </a:solidFill>
        </p:grpSpPr>
        <p:sp>
          <p:nvSpPr>
            <p:cNvPr id="45" name="Freeform 571"/>
            <p:cNvSpPr>
              <a:spLocks/>
            </p:cNvSpPr>
            <p:nvPr/>
          </p:nvSpPr>
          <p:spPr bwMode="auto">
            <a:xfrm>
              <a:off x="9274175" y="6080125"/>
              <a:ext cx="123825" cy="120650"/>
            </a:xfrm>
            <a:custGeom>
              <a:avLst/>
              <a:gdLst>
                <a:gd name="T0" fmla="*/ 33 w 35"/>
                <a:gd name="T1" fmla="*/ 24 h 34"/>
                <a:gd name="T2" fmla="*/ 16 w 35"/>
                <a:gd name="T3" fmla="*/ 3 h 34"/>
                <a:gd name="T4" fmla="*/ 7 w 35"/>
                <a:gd name="T5" fmla="*/ 4 h 34"/>
                <a:gd name="T6" fmla="*/ 6 w 35"/>
                <a:gd name="T7" fmla="*/ 12 h 34"/>
                <a:gd name="T8" fmla="*/ 0 w 35"/>
                <a:gd name="T9" fmla="*/ 17 h 34"/>
                <a:gd name="T10" fmla="*/ 4 w 35"/>
                <a:gd name="T11" fmla="*/ 18 h 34"/>
                <a:gd name="T12" fmla="*/ 21 w 35"/>
                <a:gd name="T13" fmla="*/ 18 h 34"/>
                <a:gd name="T14" fmla="*/ 22 w 35"/>
                <a:gd name="T15" fmla="*/ 26 h 34"/>
                <a:gd name="T16" fmla="*/ 31 w 35"/>
                <a:gd name="T17" fmla="*/ 31 h 34"/>
                <a:gd name="T18" fmla="*/ 35 w 35"/>
                <a:gd name="T19" fmla="*/ 34 h 34"/>
                <a:gd name="T20" fmla="*/ 33 w 35"/>
                <a:gd name="T21" fmla="*/ 2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" h="34">
                  <a:moveTo>
                    <a:pt x="33" y="24"/>
                  </a:moveTo>
                  <a:cubicBezTo>
                    <a:pt x="29" y="17"/>
                    <a:pt x="17" y="6"/>
                    <a:pt x="16" y="3"/>
                  </a:cubicBezTo>
                  <a:cubicBezTo>
                    <a:pt x="14" y="0"/>
                    <a:pt x="10" y="4"/>
                    <a:pt x="7" y="4"/>
                  </a:cubicBezTo>
                  <a:cubicBezTo>
                    <a:pt x="5" y="5"/>
                    <a:pt x="6" y="12"/>
                    <a:pt x="6" y="12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4" y="18"/>
                  </a:cubicBezTo>
                  <a:cubicBezTo>
                    <a:pt x="8" y="20"/>
                    <a:pt x="19" y="17"/>
                    <a:pt x="21" y="18"/>
                  </a:cubicBezTo>
                  <a:cubicBezTo>
                    <a:pt x="22" y="19"/>
                    <a:pt x="22" y="26"/>
                    <a:pt x="22" y="26"/>
                  </a:cubicBezTo>
                  <a:cubicBezTo>
                    <a:pt x="22" y="26"/>
                    <a:pt x="28" y="32"/>
                    <a:pt x="31" y="31"/>
                  </a:cubicBezTo>
                  <a:cubicBezTo>
                    <a:pt x="32" y="31"/>
                    <a:pt x="34" y="32"/>
                    <a:pt x="35" y="34"/>
                  </a:cubicBezTo>
                  <a:cubicBezTo>
                    <a:pt x="35" y="31"/>
                    <a:pt x="34" y="27"/>
                    <a:pt x="33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Freeform 572"/>
            <p:cNvSpPr>
              <a:spLocks noEditPoints="1"/>
            </p:cNvSpPr>
            <p:nvPr/>
          </p:nvSpPr>
          <p:spPr bwMode="auto">
            <a:xfrm>
              <a:off x="8385175" y="5792788"/>
              <a:ext cx="966787" cy="1027113"/>
            </a:xfrm>
            <a:custGeom>
              <a:avLst/>
              <a:gdLst>
                <a:gd name="T0" fmla="*/ 242 w 273"/>
                <a:gd name="T1" fmla="*/ 77 h 290"/>
                <a:gd name="T2" fmla="*/ 259 w 273"/>
                <a:gd name="T3" fmla="*/ 66 h 290"/>
                <a:gd name="T4" fmla="*/ 209 w 273"/>
                <a:gd name="T5" fmla="*/ 18 h 290"/>
                <a:gd name="T6" fmla="*/ 191 w 273"/>
                <a:gd name="T7" fmla="*/ 25 h 290"/>
                <a:gd name="T8" fmla="*/ 193 w 273"/>
                <a:gd name="T9" fmla="*/ 42 h 290"/>
                <a:gd name="T10" fmla="*/ 174 w 273"/>
                <a:gd name="T11" fmla="*/ 35 h 290"/>
                <a:gd name="T12" fmla="*/ 156 w 273"/>
                <a:gd name="T13" fmla="*/ 9 h 290"/>
                <a:gd name="T14" fmla="*/ 62 w 273"/>
                <a:gd name="T15" fmla="*/ 26 h 290"/>
                <a:gd name="T16" fmla="*/ 59 w 273"/>
                <a:gd name="T17" fmla="*/ 37 h 290"/>
                <a:gd name="T18" fmla="*/ 87 w 273"/>
                <a:gd name="T19" fmla="*/ 23 h 290"/>
                <a:gd name="T20" fmla="*/ 99 w 273"/>
                <a:gd name="T21" fmla="*/ 36 h 290"/>
                <a:gd name="T22" fmla="*/ 96 w 273"/>
                <a:gd name="T23" fmla="*/ 55 h 290"/>
                <a:gd name="T24" fmla="*/ 114 w 273"/>
                <a:gd name="T25" fmla="*/ 60 h 290"/>
                <a:gd name="T26" fmla="*/ 118 w 273"/>
                <a:gd name="T27" fmla="*/ 38 h 290"/>
                <a:gd name="T28" fmla="*/ 142 w 273"/>
                <a:gd name="T29" fmla="*/ 44 h 290"/>
                <a:gd name="T30" fmla="*/ 156 w 273"/>
                <a:gd name="T31" fmla="*/ 61 h 290"/>
                <a:gd name="T32" fmla="*/ 170 w 273"/>
                <a:gd name="T33" fmla="*/ 79 h 290"/>
                <a:gd name="T34" fmla="*/ 156 w 273"/>
                <a:gd name="T35" fmla="*/ 69 h 290"/>
                <a:gd name="T36" fmla="*/ 143 w 273"/>
                <a:gd name="T37" fmla="*/ 75 h 290"/>
                <a:gd name="T38" fmla="*/ 140 w 273"/>
                <a:gd name="T39" fmla="*/ 83 h 290"/>
                <a:gd name="T40" fmla="*/ 117 w 273"/>
                <a:gd name="T41" fmla="*/ 108 h 290"/>
                <a:gd name="T42" fmla="*/ 102 w 273"/>
                <a:gd name="T43" fmla="*/ 134 h 290"/>
                <a:gd name="T44" fmla="*/ 69 w 273"/>
                <a:gd name="T45" fmla="*/ 133 h 290"/>
                <a:gd name="T46" fmla="*/ 89 w 273"/>
                <a:gd name="T47" fmla="*/ 146 h 290"/>
                <a:gd name="T48" fmla="*/ 99 w 273"/>
                <a:gd name="T49" fmla="*/ 169 h 290"/>
                <a:gd name="T50" fmla="*/ 107 w 273"/>
                <a:gd name="T51" fmla="*/ 179 h 290"/>
                <a:gd name="T52" fmla="*/ 80 w 273"/>
                <a:gd name="T53" fmla="*/ 163 h 290"/>
                <a:gd name="T54" fmla="*/ 52 w 273"/>
                <a:gd name="T55" fmla="*/ 144 h 290"/>
                <a:gd name="T56" fmla="*/ 27 w 273"/>
                <a:gd name="T57" fmla="*/ 110 h 290"/>
                <a:gd name="T58" fmla="*/ 20 w 273"/>
                <a:gd name="T59" fmla="*/ 70 h 290"/>
                <a:gd name="T60" fmla="*/ 118 w 273"/>
                <a:gd name="T61" fmla="*/ 279 h 290"/>
                <a:gd name="T62" fmla="*/ 109 w 273"/>
                <a:gd name="T63" fmla="*/ 237 h 290"/>
                <a:gd name="T64" fmla="*/ 103 w 273"/>
                <a:gd name="T65" fmla="*/ 191 h 290"/>
                <a:gd name="T66" fmla="*/ 120 w 273"/>
                <a:gd name="T67" fmla="*/ 181 h 290"/>
                <a:gd name="T68" fmla="*/ 152 w 273"/>
                <a:gd name="T69" fmla="*/ 193 h 290"/>
                <a:gd name="T70" fmla="*/ 163 w 273"/>
                <a:gd name="T71" fmla="*/ 208 h 290"/>
                <a:gd name="T72" fmla="*/ 192 w 273"/>
                <a:gd name="T73" fmla="*/ 213 h 290"/>
                <a:gd name="T74" fmla="*/ 182 w 273"/>
                <a:gd name="T75" fmla="*/ 249 h 290"/>
                <a:gd name="T76" fmla="*/ 150 w 273"/>
                <a:gd name="T77" fmla="*/ 270 h 290"/>
                <a:gd name="T78" fmla="*/ 133 w 273"/>
                <a:gd name="T79" fmla="*/ 284 h 290"/>
                <a:gd name="T80" fmla="*/ 266 w 273"/>
                <a:gd name="T81" fmla="*/ 224 h 290"/>
                <a:gd name="T82" fmla="*/ 272 w 273"/>
                <a:gd name="T83" fmla="*/ 167 h 290"/>
                <a:gd name="T84" fmla="*/ 246 w 273"/>
                <a:gd name="T85" fmla="*/ 169 h 290"/>
                <a:gd name="T86" fmla="*/ 235 w 273"/>
                <a:gd name="T87" fmla="*/ 121 h 290"/>
                <a:gd name="T88" fmla="*/ 243 w 273"/>
                <a:gd name="T89" fmla="*/ 91 h 290"/>
                <a:gd name="T90" fmla="*/ 149 w 273"/>
                <a:gd name="T91" fmla="*/ 83 h 290"/>
                <a:gd name="T92" fmla="*/ 143 w 273"/>
                <a:gd name="T93" fmla="*/ 93 h 290"/>
                <a:gd name="T94" fmla="*/ 205 w 273"/>
                <a:gd name="T95" fmla="*/ 26 h 290"/>
                <a:gd name="T96" fmla="*/ 222 w 273"/>
                <a:gd name="T97" fmla="*/ 32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3" h="290">
                  <a:moveTo>
                    <a:pt x="243" y="91"/>
                  </a:moveTo>
                  <a:cubicBezTo>
                    <a:pt x="240" y="90"/>
                    <a:pt x="241" y="83"/>
                    <a:pt x="242" y="80"/>
                  </a:cubicBezTo>
                  <a:cubicBezTo>
                    <a:pt x="242" y="78"/>
                    <a:pt x="242" y="76"/>
                    <a:pt x="242" y="77"/>
                  </a:cubicBezTo>
                  <a:cubicBezTo>
                    <a:pt x="248" y="82"/>
                    <a:pt x="253" y="80"/>
                    <a:pt x="253" y="80"/>
                  </a:cubicBezTo>
                  <a:cubicBezTo>
                    <a:pt x="253" y="76"/>
                    <a:pt x="248" y="70"/>
                    <a:pt x="248" y="70"/>
                  </a:cubicBezTo>
                  <a:cubicBezTo>
                    <a:pt x="248" y="70"/>
                    <a:pt x="255" y="67"/>
                    <a:pt x="259" y="66"/>
                  </a:cubicBezTo>
                  <a:cubicBezTo>
                    <a:pt x="260" y="65"/>
                    <a:pt x="262" y="65"/>
                    <a:pt x="265" y="65"/>
                  </a:cubicBezTo>
                  <a:cubicBezTo>
                    <a:pt x="252" y="45"/>
                    <a:pt x="234" y="28"/>
                    <a:pt x="212" y="17"/>
                  </a:cubicBezTo>
                  <a:cubicBezTo>
                    <a:pt x="211" y="18"/>
                    <a:pt x="210" y="18"/>
                    <a:pt x="209" y="18"/>
                  </a:cubicBezTo>
                  <a:cubicBezTo>
                    <a:pt x="207" y="18"/>
                    <a:pt x="202" y="19"/>
                    <a:pt x="202" y="19"/>
                  </a:cubicBezTo>
                  <a:cubicBezTo>
                    <a:pt x="202" y="19"/>
                    <a:pt x="201" y="22"/>
                    <a:pt x="197" y="23"/>
                  </a:cubicBezTo>
                  <a:cubicBezTo>
                    <a:pt x="193" y="23"/>
                    <a:pt x="191" y="25"/>
                    <a:pt x="191" y="25"/>
                  </a:cubicBezTo>
                  <a:cubicBezTo>
                    <a:pt x="191" y="29"/>
                    <a:pt x="191" y="29"/>
                    <a:pt x="191" y="29"/>
                  </a:cubicBezTo>
                  <a:cubicBezTo>
                    <a:pt x="191" y="34"/>
                    <a:pt x="191" y="34"/>
                    <a:pt x="191" y="34"/>
                  </a:cubicBezTo>
                  <a:cubicBezTo>
                    <a:pt x="193" y="42"/>
                    <a:pt x="193" y="42"/>
                    <a:pt x="193" y="42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90" y="43"/>
                    <a:pt x="188" y="41"/>
                    <a:pt x="185" y="37"/>
                  </a:cubicBezTo>
                  <a:cubicBezTo>
                    <a:pt x="183" y="33"/>
                    <a:pt x="177" y="37"/>
                    <a:pt x="174" y="35"/>
                  </a:cubicBezTo>
                  <a:cubicBezTo>
                    <a:pt x="170" y="33"/>
                    <a:pt x="161" y="23"/>
                    <a:pt x="161" y="23"/>
                  </a:cubicBezTo>
                  <a:cubicBezTo>
                    <a:pt x="161" y="23"/>
                    <a:pt x="163" y="20"/>
                    <a:pt x="163" y="17"/>
                  </a:cubicBezTo>
                  <a:cubicBezTo>
                    <a:pt x="164" y="14"/>
                    <a:pt x="156" y="9"/>
                    <a:pt x="156" y="9"/>
                  </a:cubicBezTo>
                  <a:cubicBezTo>
                    <a:pt x="156" y="3"/>
                    <a:pt x="140" y="1"/>
                    <a:pt x="140" y="1"/>
                  </a:cubicBezTo>
                  <a:cubicBezTo>
                    <a:pt x="140" y="1"/>
                    <a:pt x="141" y="0"/>
                    <a:pt x="142" y="0"/>
                  </a:cubicBezTo>
                  <a:cubicBezTo>
                    <a:pt x="112" y="1"/>
                    <a:pt x="85" y="10"/>
                    <a:pt x="62" y="26"/>
                  </a:cubicBezTo>
                  <a:cubicBezTo>
                    <a:pt x="67" y="25"/>
                    <a:pt x="76" y="25"/>
                    <a:pt x="71" y="27"/>
                  </a:cubicBezTo>
                  <a:cubicBezTo>
                    <a:pt x="66" y="30"/>
                    <a:pt x="59" y="34"/>
                    <a:pt x="55" y="34"/>
                  </a:cubicBezTo>
                  <a:cubicBezTo>
                    <a:pt x="51" y="35"/>
                    <a:pt x="55" y="37"/>
                    <a:pt x="59" y="37"/>
                  </a:cubicBezTo>
                  <a:cubicBezTo>
                    <a:pt x="62" y="37"/>
                    <a:pt x="73" y="32"/>
                    <a:pt x="79" y="31"/>
                  </a:cubicBezTo>
                  <a:cubicBezTo>
                    <a:pt x="86" y="31"/>
                    <a:pt x="89" y="29"/>
                    <a:pt x="89" y="27"/>
                  </a:cubicBezTo>
                  <a:cubicBezTo>
                    <a:pt x="89" y="25"/>
                    <a:pt x="87" y="23"/>
                    <a:pt x="87" y="23"/>
                  </a:cubicBezTo>
                  <a:cubicBezTo>
                    <a:pt x="87" y="23"/>
                    <a:pt x="96" y="16"/>
                    <a:pt x="96" y="17"/>
                  </a:cubicBezTo>
                  <a:cubicBezTo>
                    <a:pt x="97" y="19"/>
                    <a:pt x="90" y="20"/>
                    <a:pt x="94" y="26"/>
                  </a:cubicBezTo>
                  <a:cubicBezTo>
                    <a:pt x="98" y="33"/>
                    <a:pt x="106" y="33"/>
                    <a:pt x="99" y="36"/>
                  </a:cubicBezTo>
                  <a:cubicBezTo>
                    <a:pt x="92" y="38"/>
                    <a:pt x="77" y="47"/>
                    <a:pt x="82" y="50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6" y="54"/>
                    <a:pt x="93" y="53"/>
                    <a:pt x="96" y="55"/>
                  </a:cubicBezTo>
                  <a:cubicBezTo>
                    <a:pt x="98" y="57"/>
                    <a:pt x="103" y="58"/>
                    <a:pt x="103" y="58"/>
                  </a:cubicBezTo>
                  <a:cubicBezTo>
                    <a:pt x="103" y="58"/>
                    <a:pt x="100" y="63"/>
                    <a:pt x="106" y="66"/>
                  </a:cubicBezTo>
                  <a:cubicBezTo>
                    <a:pt x="112" y="68"/>
                    <a:pt x="115" y="62"/>
                    <a:pt x="114" y="60"/>
                  </a:cubicBezTo>
                  <a:cubicBezTo>
                    <a:pt x="112" y="57"/>
                    <a:pt x="119" y="58"/>
                    <a:pt x="118" y="54"/>
                  </a:cubicBezTo>
                  <a:cubicBezTo>
                    <a:pt x="117" y="50"/>
                    <a:pt x="115" y="46"/>
                    <a:pt x="115" y="46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8" y="38"/>
                    <a:pt x="124" y="35"/>
                    <a:pt x="127" y="38"/>
                  </a:cubicBezTo>
                  <a:cubicBezTo>
                    <a:pt x="130" y="41"/>
                    <a:pt x="130" y="45"/>
                    <a:pt x="134" y="47"/>
                  </a:cubicBezTo>
                  <a:cubicBezTo>
                    <a:pt x="139" y="49"/>
                    <a:pt x="142" y="44"/>
                    <a:pt x="142" y="44"/>
                  </a:cubicBezTo>
                  <a:cubicBezTo>
                    <a:pt x="142" y="44"/>
                    <a:pt x="149" y="44"/>
                    <a:pt x="150" y="49"/>
                  </a:cubicBezTo>
                  <a:cubicBezTo>
                    <a:pt x="152" y="53"/>
                    <a:pt x="152" y="56"/>
                    <a:pt x="155" y="57"/>
                  </a:cubicBezTo>
                  <a:cubicBezTo>
                    <a:pt x="158" y="58"/>
                    <a:pt x="156" y="61"/>
                    <a:pt x="156" y="61"/>
                  </a:cubicBezTo>
                  <a:cubicBezTo>
                    <a:pt x="156" y="61"/>
                    <a:pt x="162" y="53"/>
                    <a:pt x="163" y="62"/>
                  </a:cubicBezTo>
                  <a:cubicBezTo>
                    <a:pt x="163" y="71"/>
                    <a:pt x="158" y="73"/>
                    <a:pt x="164" y="74"/>
                  </a:cubicBezTo>
                  <a:cubicBezTo>
                    <a:pt x="169" y="74"/>
                    <a:pt x="170" y="77"/>
                    <a:pt x="170" y="79"/>
                  </a:cubicBezTo>
                  <a:cubicBezTo>
                    <a:pt x="170" y="80"/>
                    <a:pt x="164" y="78"/>
                    <a:pt x="164" y="78"/>
                  </a:cubicBezTo>
                  <a:cubicBezTo>
                    <a:pt x="156" y="75"/>
                    <a:pt x="156" y="75"/>
                    <a:pt x="156" y="75"/>
                  </a:cubicBezTo>
                  <a:cubicBezTo>
                    <a:pt x="156" y="75"/>
                    <a:pt x="161" y="69"/>
                    <a:pt x="156" y="69"/>
                  </a:cubicBezTo>
                  <a:cubicBezTo>
                    <a:pt x="152" y="69"/>
                    <a:pt x="142" y="69"/>
                    <a:pt x="142" y="69"/>
                  </a:cubicBezTo>
                  <a:cubicBezTo>
                    <a:pt x="142" y="69"/>
                    <a:pt x="130" y="74"/>
                    <a:pt x="130" y="77"/>
                  </a:cubicBezTo>
                  <a:cubicBezTo>
                    <a:pt x="130" y="77"/>
                    <a:pt x="144" y="72"/>
                    <a:pt x="143" y="75"/>
                  </a:cubicBezTo>
                  <a:cubicBezTo>
                    <a:pt x="142" y="77"/>
                    <a:pt x="140" y="77"/>
                    <a:pt x="142" y="77"/>
                  </a:cubicBezTo>
                  <a:cubicBezTo>
                    <a:pt x="145" y="78"/>
                    <a:pt x="146" y="83"/>
                    <a:pt x="146" y="83"/>
                  </a:cubicBezTo>
                  <a:cubicBezTo>
                    <a:pt x="146" y="83"/>
                    <a:pt x="145" y="82"/>
                    <a:pt x="140" y="83"/>
                  </a:cubicBezTo>
                  <a:cubicBezTo>
                    <a:pt x="135" y="85"/>
                    <a:pt x="130" y="89"/>
                    <a:pt x="130" y="91"/>
                  </a:cubicBezTo>
                  <a:cubicBezTo>
                    <a:pt x="131" y="94"/>
                    <a:pt x="120" y="93"/>
                    <a:pt x="119" y="98"/>
                  </a:cubicBezTo>
                  <a:cubicBezTo>
                    <a:pt x="117" y="103"/>
                    <a:pt x="122" y="104"/>
                    <a:pt x="117" y="108"/>
                  </a:cubicBezTo>
                  <a:cubicBezTo>
                    <a:pt x="112" y="112"/>
                    <a:pt x="103" y="118"/>
                    <a:pt x="104" y="123"/>
                  </a:cubicBezTo>
                  <a:cubicBezTo>
                    <a:pt x="106" y="128"/>
                    <a:pt x="106" y="134"/>
                    <a:pt x="106" y="134"/>
                  </a:cubicBezTo>
                  <a:cubicBezTo>
                    <a:pt x="102" y="134"/>
                    <a:pt x="102" y="134"/>
                    <a:pt x="102" y="134"/>
                  </a:cubicBezTo>
                  <a:cubicBezTo>
                    <a:pt x="102" y="134"/>
                    <a:pt x="102" y="123"/>
                    <a:pt x="94" y="124"/>
                  </a:cubicBezTo>
                  <a:cubicBezTo>
                    <a:pt x="86" y="124"/>
                    <a:pt x="83" y="127"/>
                    <a:pt x="83" y="127"/>
                  </a:cubicBezTo>
                  <a:cubicBezTo>
                    <a:pt x="83" y="127"/>
                    <a:pt x="70" y="122"/>
                    <a:pt x="69" y="133"/>
                  </a:cubicBezTo>
                  <a:cubicBezTo>
                    <a:pt x="69" y="133"/>
                    <a:pt x="66" y="153"/>
                    <a:pt x="74" y="153"/>
                  </a:cubicBezTo>
                  <a:cubicBezTo>
                    <a:pt x="82" y="153"/>
                    <a:pt x="83" y="150"/>
                    <a:pt x="83" y="150"/>
                  </a:cubicBezTo>
                  <a:cubicBezTo>
                    <a:pt x="83" y="150"/>
                    <a:pt x="87" y="145"/>
                    <a:pt x="89" y="146"/>
                  </a:cubicBezTo>
                  <a:cubicBezTo>
                    <a:pt x="92" y="147"/>
                    <a:pt x="87" y="160"/>
                    <a:pt x="87" y="160"/>
                  </a:cubicBezTo>
                  <a:cubicBezTo>
                    <a:pt x="91" y="161"/>
                    <a:pt x="98" y="160"/>
                    <a:pt x="98" y="160"/>
                  </a:cubicBezTo>
                  <a:cubicBezTo>
                    <a:pt x="98" y="160"/>
                    <a:pt x="99" y="165"/>
                    <a:pt x="99" y="169"/>
                  </a:cubicBezTo>
                  <a:cubicBezTo>
                    <a:pt x="99" y="172"/>
                    <a:pt x="99" y="176"/>
                    <a:pt x="103" y="176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79"/>
                    <a:pt x="107" y="179"/>
                    <a:pt x="107" y="179"/>
                  </a:cubicBezTo>
                  <a:cubicBezTo>
                    <a:pt x="107" y="179"/>
                    <a:pt x="101" y="176"/>
                    <a:pt x="98" y="174"/>
                  </a:cubicBezTo>
                  <a:cubicBezTo>
                    <a:pt x="94" y="172"/>
                    <a:pt x="90" y="166"/>
                    <a:pt x="90" y="166"/>
                  </a:cubicBezTo>
                  <a:cubicBezTo>
                    <a:pt x="90" y="166"/>
                    <a:pt x="82" y="165"/>
                    <a:pt x="80" y="163"/>
                  </a:cubicBezTo>
                  <a:cubicBezTo>
                    <a:pt x="77" y="161"/>
                    <a:pt x="80" y="158"/>
                    <a:pt x="74" y="159"/>
                  </a:cubicBezTo>
                  <a:cubicBezTo>
                    <a:pt x="69" y="160"/>
                    <a:pt x="60" y="155"/>
                    <a:pt x="57" y="153"/>
                  </a:cubicBezTo>
                  <a:cubicBezTo>
                    <a:pt x="54" y="151"/>
                    <a:pt x="52" y="144"/>
                    <a:pt x="52" y="144"/>
                  </a:cubicBezTo>
                  <a:cubicBezTo>
                    <a:pt x="52" y="144"/>
                    <a:pt x="45" y="136"/>
                    <a:pt x="41" y="131"/>
                  </a:cubicBezTo>
                  <a:cubicBezTo>
                    <a:pt x="38" y="125"/>
                    <a:pt x="40" y="123"/>
                    <a:pt x="35" y="121"/>
                  </a:cubicBezTo>
                  <a:cubicBezTo>
                    <a:pt x="31" y="120"/>
                    <a:pt x="29" y="118"/>
                    <a:pt x="27" y="110"/>
                  </a:cubicBezTo>
                  <a:cubicBezTo>
                    <a:pt x="25" y="102"/>
                    <a:pt x="32" y="90"/>
                    <a:pt x="29" y="85"/>
                  </a:cubicBezTo>
                  <a:cubicBezTo>
                    <a:pt x="27" y="81"/>
                    <a:pt x="28" y="73"/>
                    <a:pt x="24" y="72"/>
                  </a:cubicBezTo>
                  <a:cubicBezTo>
                    <a:pt x="22" y="71"/>
                    <a:pt x="21" y="71"/>
                    <a:pt x="20" y="70"/>
                  </a:cubicBezTo>
                  <a:cubicBezTo>
                    <a:pt x="7" y="92"/>
                    <a:pt x="0" y="118"/>
                    <a:pt x="0" y="145"/>
                  </a:cubicBezTo>
                  <a:cubicBezTo>
                    <a:pt x="0" y="215"/>
                    <a:pt x="50" y="274"/>
                    <a:pt x="116" y="287"/>
                  </a:cubicBezTo>
                  <a:cubicBezTo>
                    <a:pt x="117" y="286"/>
                    <a:pt x="118" y="284"/>
                    <a:pt x="118" y="279"/>
                  </a:cubicBezTo>
                  <a:cubicBezTo>
                    <a:pt x="118" y="273"/>
                    <a:pt x="118" y="267"/>
                    <a:pt x="120" y="257"/>
                  </a:cubicBezTo>
                  <a:cubicBezTo>
                    <a:pt x="123" y="247"/>
                    <a:pt x="122" y="244"/>
                    <a:pt x="122" y="244"/>
                  </a:cubicBezTo>
                  <a:cubicBezTo>
                    <a:pt x="122" y="244"/>
                    <a:pt x="111" y="240"/>
                    <a:pt x="109" y="237"/>
                  </a:cubicBezTo>
                  <a:cubicBezTo>
                    <a:pt x="107" y="233"/>
                    <a:pt x="95" y="219"/>
                    <a:pt x="95" y="212"/>
                  </a:cubicBezTo>
                  <a:cubicBezTo>
                    <a:pt x="95" y="205"/>
                    <a:pt x="100" y="203"/>
                    <a:pt x="100" y="203"/>
                  </a:cubicBezTo>
                  <a:cubicBezTo>
                    <a:pt x="100" y="203"/>
                    <a:pt x="103" y="198"/>
                    <a:pt x="103" y="191"/>
                  </a:cubicBezTo>
                  <a:cubicBezTo>
                    <a:pt x="103" y="183"/>
                    <a:pt x="110" y="181"/>
                    <a:pt x="110" y="181"/>
                  </a:cubicBezTo>
                  <a:cubicBezTo>
                    <a:pt x="115" y="186"/>
                    <a:pt x="115" y="186"/>
                    <a:pt x="115" y="186"/>
                  </a:cubicBezTo>
                  <a:cubicBezTo>
                    <a:pt x="120" y="181"/>
                    <a:pt x="120" y="181"/>
                    <a:pt x="120" y="181"/>
                  </a:cubicBezTo>
                  <a:cubicBezTo>
                    <a:pt x="120" y="181"/>
                    <a:pt x="128" y="181"/>
                    <a:pt x="134" y="183"/>
                  </a:cubicBezTo>
                  <a:cubicBezTo>
                    <a:pt x="139" y="184"/>
                    <a:pt x="141" y="186"/>
                    <a:pt x="141" y="186"/>
                  </a:cubicBezTo>
                  <a:cubicBezTo>
                    <a:pt x="141" y="186"/>
                    <a:pt x="149" y="191"/>
                    <a:pt x="152" y="193"/>
                  </a:cubicBezTo>
                  <a:cubicBezTo>
                    <a:pt x="155" y="195"/>
                    <a:pt x="164" y="197"/>
                    <a:pt x="164" y="197"/>
                  </a:cubicBezTo>
                  <a:cubicBezTo>
                    <a:pt x="164" y="197"/>
                    <a:pt x="165" y="201"/>
                    <a:pt x="167" y="203"/>
                  </a:cubicBezTo>
                  <a:cubicBezTo>
                    <a:pt x="168" y="204"/>
                    <a:pt x="165" y="207"/>
                    <a:pt x="163" y="208"/>
                  </a:cubicBezTo>
                  <a:cubicBezTo>
                    <a:pt x="166" y="206"/>
                    <a:pt x="166" y="206"/>
                    <a:pt x="166" y="206"/>
                  </a:cubicBezTo>
                  <a:cubicBezTo>
                    <a:pt x="166" y="206"/>
                    <a:pt x="175" y="210"/>
                    <a:pt x="178" y="213"/>
                  </a:cubicBezTo>
                  <a:cubicBezTo>
                    <a:pt x="181" y="215"/>
                    <a:pt x="192" y="213"/>
                    <a:pt x="192" y="213"/>
                  </a:cubicBezTo>
                  <a:cubicBezTo>
                    <a:pt x="192" y="213"/>
                    <a:pt x="199" y="216"/>
                    <a:pt x="197" y="221"/>
                  </a:cubicBezTo>
                  <a:cubicBezTo>
                    <a:pt x="195" y="225"/>
                    <a:pt x="190" y="232"/>
                    <a:pt x="190" y="232"/>
                  </a:cubicBezTo>
                  <a:cubicBezTo>
                    <a:pt x="190" y="232"/>
                    <a:pt x="187" y="244"/>
                    <a:pt x="182" y="249"/>
                  </a:cubicBezTo>
                  <a:cubicBezTo>
                    <a:pt x="177" y="253"/>
                    <a:pt x="177" y="250"/>
                    <a:pt x="173" y="252"/>
                  </a:cubicBezTo>
                  <a:cubicBezTo>
                    <a:pt x="169" y="254"/>
                    <a:pt x="166" y="256"/>
                    <a:pt x="162" y="262"/>
                  </a:cubicBezTo>
                  <a:cubicBezTo>
                    <a:pt x="158" y="268"/>
                    <a:pt x="155" y="270"/>
                    <a:pt x="150" y="270"/>
                  </a:cubicBezTo>
                  <a:cubicBezTo>
                    <a:pt x="145" y="271"/>
                    <a:pt x="148" y="274"/>
                    <a:pt x="148" y="274"/>
                  </a:cubicBezTo>
                  <a:cubicBezTo>
                    <a:pt x="139" y="276"/>
                    <a:pt x="139" y="276"/>
                    <a:pt x="139" y="276"/>
                  </a:cubicBezTo>
                  <a:cubicBezTo>
                    <a:pt x="139" y="276"/>
                    <a:pt x="136" y="279"/>
                    <a:pt x="133" y="284"/>
                  </a:cubicBezTo>
                  <a:cubicBezTo>
                    <a:pt x="131" y="285"/>
                    <a:pt x="131" y="287"/>
                    <a:pt x="131" y="289"/>
                  </a:cubicBezTo>
                  <a:cubicBezTo>
                    <a:pt x="135" y="290"/>
                    <a:pt x="140" y="290"/>
                    <a:pt x="145" y="290"/>
                  </a:cubicBezTo>
                  <a:cubicBezTo>
                    <a:pt x="196" y="290"/>
                    <a:pt x="240" y="263"/>
                    <a:pt x="266" y="224"/>
                  </a:cubicBezTo>
                  <a:cubicBezTo>
                    <a:pt x="267" y="221"/>
                    <a:pt x="268" y="208"/>
                    <a:pt x="270" y="202"/>
                  </a:cubicBezTo>
                  <a:cubicBezTo>
                    <a:pt x="272" y="194"/>
                    <a:pt x="273" y="186"/>
                    <a:pt x="272" y="180"/>
                  </a:cubicBezTo>
                  <a:cubicBezTo>
                    <a:pt x="271" y="175"/>
                    <a:pt x="272" y="167"/>
                    <a:pt x="272" y="167"/>
                  </a:cubicBezTo>
                  <a:cubicBezTo>
                    <a:pt x="272" y="167"/>
                    <a:pt x="265" y="166"/>
                    <a:pt x="264" y="163"/>
                  </a:cubicBezTo>
                  <a:cubicBezTo>
                    <a:pt x="263" y="160"/>
                    <a:pt x="258" y="168"/>
                    <a:pt x="256" y="168"/>
                  </a:cubicBezTo>
                  <a:cubicBezTo>
                    <a:pt x="254" y="168"/>
                    <a:pt x="248" y="170"/>
                    <a:pt x="246" y="169"/>
                  </a:cubicBezTo>
                  <a:cubicBezTo>
                    <a:pt x="243" y="167"/>
                    <a:pt x="232" y="148"/>
                    <a:pt x="232" y="148"/>
                  </a:cubicBezTo>
                  <a:cubicBezTo>
                    <a:pt x="232" y="148"/>
                    <a:pt x="231" y="139"/>
                    <a:pt x="231" y="132"/>
                  </a:cubicBezTo>
                  <a:cubicBezTo>
                    <a:pt x="230" y="125"/>
                    <a:pt x="235" y="121"/>
                    <a:pt x="235" y="121"/>
                  </a:cubicBezTo>
                  <a:cubicBezTo>
                    <a:pt x="235" y="121"/>
                    <a:pt x="240" y="114"/>
                    <a:pt x="242" y="108"/>
                  </a:cubicBezTo>
                  <a:cubicBezTo>
                    <a:pt x="244" y="102"/>
                    <a:pt x="251" y="98"/>
                    <a:pt x="251" y="98"/>
                  </a:cubicBezTo>
                  <a:cubicBezTo>
                    <a:pt x="251" y="98"/>
                    <a:pt x="248" y="94"/>
                    <a:pt x="243" y="91"/>
                  </a:cubicBezTo>
                  <a:close/>
                  <a:moveTo>
                    <a:pt x="143" y="93"/>
                  </a:moveTo>
                  <a:cubicBezTo>
                    <a:pt x="142" y="88"/>
                    <a:pt x="142" y="88"/>
                    <a:pt x="142" y="88"/>
                  </a:cubicBezTo>
                  <a:cubicBezTo>
                    <a:pt x="142" y="88"/>
                    <a:pt x="144" y="84"/>
                    <a:pt x="149" y="83"/>
                  </a:cubicBezTo>
                  <a:cubicBezTo>
                    <a:pt x="154" y="82"/>
                    <a:pt x="155" y="79"/>
                    <a:pt x="155" y="79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5"/>
                    <a:pt x="144" y="86"/>
                    <a:pt x="143" y="93"/>
                  </a:cubicBezTo>
                  <a:close/>
                  <a:moveTo>
                    <a:pt x="214" y="34"/>
                  </a:moveTo>
                  <a:cubicBezTo>
                    <a:pt x="211" y="33"/>
                    <a:pt x="209" y="31"/>
                    <a:pt x="207" y="28"/>
                  </a:cubicBezTo>
                  <a:cubicBezTo>
                    <a:pt x="205" y="27"/>
                    <a:pt x="205" y="26"/>
                    <a:pt x="205" y="26"/>
                  </a:cubicBezTo>
                  <a:cubicBezTo>
                    <a:pt x="206" y="27"/>
                    <a:pt x="206" y="27"/>
                    <a:pt x="207" y="28"/>
                  </a:cubicBezTo>
                  <a:cubicBezTo>
                    <a:pt x="208" y="29"/>
                    <a:pt x="209" y="29"/>
                    <a:pt x="210" y="29"/>
                  </a:cubicBezTo>
                  <a:cubicBezTo>
                    <a:pt x="215" y="29"/>
                    <a:pt x="221" y="30"/>
                    <a:pt x="222" y="32"/>
                  </a:cubicBezTo>
                  <a:cubicBezTo>
                    <a:pt x="223" y="34"/>
                    <a:pt x="218" y="35"/>
                    <a:pt x="214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7945980" y="512302"/>
            <a:ext cx="890266" cy="812067"/>
            <a:chOff x="4289425" y="963613"/>
            <a:chExt cx="469900" cy="428625"/>
          </a:xfrm>
          <a:solidFill>
            <a:schemeClr val="accent2"/>
          </a:solidFill>
        </p:grpSpPr>
        <p:sp>
          <p:nvSpPr>
            <p:cNvPr id="49" name="Freeform 841"/>
            <p:cNvSpPr>
              <a:spLocks noEditPoints="1"/>
            </p:cNvSpPr>
            <p:nvPr/>
          </p:nvSpPr>
          <p:spPr bwMode="auto">
            <a:xfrm>
              <a:off x="4289425" y="1238250"/>
              <a:ext cx="469900" cy="153988"/>
            </a:xfrm>
            <a:custGeom>
              <a:avLst/>
              <a:gdLst>
                <a:gd name="T0" fmla="*/ 205 w 274"/>
                <a:gd name="T1" fmla="*/ 27 h 90"/>
                <a:gd name="T2" fmla="*/ 200 w 274"/>
                <a:gd name="T3" fmla="*/ 55 h 90"/>
                <a:gd name="T4" fmla="*/ 233 w 274"/>
                <a:gd name="T5" fmla="*/ 41 h 90"/>
                <a:gd name="T6" fmla="*/ 166 w 274"/>
                <a:gd name="T7" fmla="*/ 71 h 90"/>
                <a:gd name="T8" fmla="*/ 196 w 274"/>
                <a:gd name="T9" fmla="*/ 56 h 90"/>
                <a:gd name="T10" fmla="*/ 138 w 274"/>
                <a:gd name="T11" fmla="*/ 57 h 90"/>
                <a:gd name="T12" fmla="*/ 166 w 274"/>
                <a:gd name="T13" fmla="*/ 71 h 90"/>
                <a:gd name="T14" fmla="*/ 134 w 274"/>
                <a:gd name="T15" fmla="*/ 59 h 90"/>
                <a:gd name="T16" fmla="*/ 102 w 274"/>
                <a:gd name="T17" fmla="*/ 72 h 90"/>
                <a:gd name="T18" fmla="*/ 162 w 274"/>
                <a:gd name="T19" fmla="*/ 73 h 90"/>
                <a:gd name="T20" fmla="*/ 67 w 274"/>
                <a:gd name="T21" fmla="*/ 25 h 90"/>
                <a:gd name="T22" fmla="*/ 39 w 274"/>
                <a:gd name="T23" fmla="*/ 11 h 90"/>
                <a:gd name="T24" fmla="*/ 36 w 274"/>
                <a:gd name="T25" fmla="*/ 39 h 90"/>
                <a:gd name="T26" fmla="*/ 67 w 274"/>
                <a:gd name="T27" fmla="*/ 25 h 90"/>
                <a:gd name="T28" fmla="*/ 99 w 274"/>
                <a:gd name="T29" fmla="*/ 41 h 90"/>
                <a:gd name="T30" fmla="*/ 40 w 274"/>
                <a:gd name="T31" fmla="*/ 40 h 90"/>
                <a:gd name="T32" fmla="*/ 67 w 274"/>
                <a:gd name="T33" fmla="*/ 55 h 90"/>
                <a:gd name="T34" fmla="*/ 237 w 274"/>
                <a:gd name="T35" fmla="*/ 40 h 90"/>
                <a:gd name="T36" fmla="*/ 272 w 274"/>
                <a:gd name="T37" fmla="*/ 26 h 90"/>
                <a:gd name="T38" fmla="*/ 241 w 274"/>
                <a:gd name="T39" fmla="*/ 11 h 90"/>
                <a:gd name="T40" fmla="*/ 209 w 274"/>
                <a:gd name="T41" fmla="*/ 25 h 90"/>
                <a:gd name="T42" fmla="*/ 237 w 274"/>
                <a:gd name="T43" fmla="*/ 40 h 90"/>
                <a:gd name="T44" fmla="*/ 102 w 274"/>
                <a:gd name="T45" fmla="*/ 43 h 90"/>
                <a:gd name="T46" fmla="*/ 70 w 274"/>
                <a:gd name="T47" fmla="*/ 56 h 90"/>
                <a:gd name="T48" fmla="*/ 100 w 274"/>
                <a:gd name="T49" fmla="*/ 70 h 90"/>
                <a:gd name="T50" fmla="*/ 235 w 274"/>
                <a:gd name="T51" fmla="*/ 5 h 90"/>
                <a:gd name="T52" fmla="*/ 273 w 274"/>
                <a:gd name="T53" fmla="*/ 26 h 90"/>
                <a:gd name="T54" fmla="*/ 130 w 274"/>
                <a:gd name="T55" fmla="*/ 90 h 90"/>
                <a:gd name="T56" fmla="*/ 55 w 274"/>
                <a:gd name="T57" fmla="*/ 0 h 90"/>
                <a:gd name="T58" fmla="*/ 43 w 274"/>
                <a:gd name="T59" fmla="*/ 9 h 90"/>
                <a:gd name="T60" fmla="*/ 71 w 274"/>
                <a:gd name="T61" fmla="*/ 23 h 90"/>
                <a:gd name="T62" fmla="*/ 88 w 274"/>
                <a:gd name="T63" fmla="*/ 19 h 90"/>
                <a:gd name="T64" fmla="*/ 103 w 274"/>
                <a:gd name="T65" fmla="*/ 39 h 90"/>
                <a:gd name="T66" fmla="*/ 118 w 274"/>
                <a:gd name="T67" fmla="*/ 36 h 90"/>
                <a:gd name="T68" fmla="*/ 134 w 274"/>
                <a:gd name="T69" fmla="*/ 55 h 90"/>
                <a:gd name="T70" fmla="*/ 160 w 274"/>
                <a:gd name="T71" fmla="*/ 38 h 90"/>
                <a:gd name="T72" fmla="*/ 170 w 274"/>
                <a:gd name="T73" fmla="*/ 39 h 90"/>
                <a:gd name="T74" fmla="*/ 195 w 274"/>
                <a:gd name="T75" fmla="*/ 22 h 90"/>
                <a:gd name="T76" fmla="*/ 206 w 274"/>
                <a:gd name="T77" fmla="*/ 24 h 90"/>
                <a:gd name="T78" fmla="*/ 237 w 274"/>
                <a:gd name="T79" fmla="*/ 10 h 90"/>
                <a:gd name="T80" fmla="*/ 235 w 274"/>
                <a:gd name="T81" fmla="*/ 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4" h="90">
                  <a:moveTo>
                    <a:pt x="232" y="41"/>
                  </a:moveTo>
                  <a:cubicBezTo>
                    <a:pt x="205" y="27"/>
                    <a:pt x="205" y="27"/>
                    <a:pt x="205" y="27"/>
                  </a:cubicBezTo>
                  <a:cubicBezTo>
                    <a:pt x="174" y="41"/>
                    <a:pt x="174" y="41"/>
                    <a:pt x="174" y="41"/>
                  </a:cubicBezTo>
                  <a:cubicBezTo>
                    <a:pt x="200" y="55"/>
                    <a:pt x="200" y="55"/>
                    <a:pt x="200" y="55"/>
                  </a:cubicBezTo>
                  <a:cubicBezTo>
                    <a:pt x="201" y="55"/>
                    <a:pt x="201" y="55"/>
                    <a:pt x="201" y="55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3" y="41"/>
                    <a:pt x="232" y="41"/>
                    <a:pt x="232" y="41"/>
                  </a:cubicBezTo>
                  <a:close/>
                  <a:moveTo>
                    <a:pt x="166" y="71"/>
                  </a:moveTo>
                  <a:cubicBezTo>
                    <a:pt x="198" y="57"/>
                    <a:pt x="198" y="57"/>
                    <a:pt x="198" y="57"/>
                  </a:cubicBezTo>
                  <a:cubicBezTo>
                    <a:pt x="197" y="57"/>
                    <a:pt x="197" y="57"/>
                    <a:pt x="196" y="56"/>
                  </a:cubicBezTo>
                  <a:cubicBezTo>
                    <a:pt x="169" y="43"/>
                    <a:pt x="169" y="43"/>
                    <a:pt x="169" y="43"/>
                  </a:cubicBezTo>
                  <a:cubicBezTo>
                    <a:pt x="138" y="57"/>
                    <a:pt x="138" y="57"/>
                    <a:pt x="138" y="57"/>
                  </a:cubicBezTo>
                  <a:cubicBezTo>
                    <a:pt x="165" y="70"/>
                    <a:pt x="165" y="70"/>
                    <a:pt x="165" y="70"/>
                  </a:cubicBezTo>
                  <a:cubicBezTo>
                    <a:pt x="165" y="71"/>
                    <a:pt x="165" y="71"/>
                    <a:pt x="166" y="71"/>
                  </a:cubicBezTo>
                  <a:close/>
                  <a:moveTo>
                    <a:pt x="161" y="72"/>
                  </a:moveTo>
                  <a:cubicBezTo>
                    <a:pt x="134" y="59"/>
                    <a:pt x="134" y="59"/>
                    <a:pt x="134" y="59"/>
                  </a:cubicBezTo>
                  <a:cubicBezTo>
                    <a:pt x="104" y="72"/>
                    <a:pt x="104" y="72"/>
                    <a:pt x="104" y="72"/>
                  </a:cubicBezTo>
                  <a:cubicBezTo>
                    <a:pt x="103" y="72"/>
                    <a:pt x="103" y="72"/>
                    <a:pt x="102" y="72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62" y="73"/>
                    <a:pt x="162" y="73"/>
                    <a:pt x="162" y="73"/>
                  </a:cubicBezTo>
                  <a:cubicBezTo>
                    <a:pt x="162" y="72"/>
                    <a:pt x="161" y="72"/>
                    <a:pt x="161" y="72"/>
                  </a:cubicBezTo>
                  <a:close/>
                  <a:moveTo>
                    <a:pt x="67" y="25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0" y="11"/>
                    <a:pt x="39" y="11"/>
                    <a:pt x="39" y="11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8"/>
                    <a:pt x="37" y="38"/>
                  </a:cubicBezTo>
                  <a:lnTo>
                    <a:pt x="67" y="25"/>
                  </a:lnTo>
                  <a:close/>
                  <a:moveTo>
                    <a:pt x="68" y="54"/>
                  </a:moveTo>
                  <a:cubicBezTo>
                    <a:pt x="99" y="41"/>
                    <a:pt x="99" y="41"/>
                    <a:pt x="99" y="41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39" y="40"/>
                    <a:pt x="39" y="40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55"/>
                    <a:pt x="68" y="54"/>
                    <a:pt x="68" y="54"/>
                  </a:cubicBezTo>
                  <a:close/>
                  <a:moveTo>
                    <a:pt x="237" y="40"/>
                  </a:moveTo>
                  <a:cubicBezTo>
                    <a:pt x="257" y="31"/>
                    <a:pt x="257" y="31"/>
                    <a:pt x="257" y="31"/>
                  </a:cubicBezTo>
                  <a:cubicBezTo>
                    <a:pt x="263" y="28"/>
                    <a:pt x="269" y="26"/>
                    <a:pt x="272" y="26"/>
                  </a:cubicBezTo>
                  <a:cubicBezTo>
                    <a:pt x="269" y="25"/>
                    <a:pt x="264" y="23"/>
                    <a:pt x="258" y="20"/>
                  </a:cubicBezTo>
                  <a:cubicBezTo>
                    <a:pt x="241" y="11"/>
                    <a:pt x="241" y="11"/>
                    <a:pt x="241" y="11"/>
                  </a:cubicBezTo>
                  <a:cubicBezTo>
                    <a:pt x="240" y="12"/>
                    <a:pt x="240" y="12"/>
                    <a:pt x="239" y="12"/>
                  </a:cubicBezTo>
                  <a:cubicBezTo>
                    <a:pt x="209" y="25"/>
                    <a:pt x="209" y="25"/>
                    <a:pt x="209" y="25"/>
                  </a:cubicBezTo>
                  <a:cubicBezTo>
                    <a:pt x="236" y="39"/>
                    <a:pt x="236" y="39"/>
                    <a:pt x="236" y="39"/>
                  </a:cubicBezTo>
                  <a:cubicBezTo>
                    <a:pt x="236" y="39"/>
                    <a:pt x="237" y="39"/>
                    <a:pt x="237" y="40"/>
                  </a:cubicBezTo>
                  <a:close/>
                  <a:moveTo>
                    <a:pt x="130" y="57"/>
                  </a:moveTo>
                  <a:cubicBezTo>
                    <a:pt x="102" y="43"/>
                    <a:pt x="102" y="43"/>
                    <a:pt x="102" y="43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1" y="56"/>
                    <a:pt x="71" y="56"/>
                    <a:pt x="70" y="56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0"/>
                    <a:pt x="99" y="70"/>
                    <a:pt x="100" y="70"/>
                  </a:cubicBezTo>
                  <a:lnTo>
                    <a:pt x="130" y="57"/>
                  </a:lnTo>
                  <a:close/>
                  <a:moveTo>
                    <a:pt x="235" y="5"/>
                  </a:moveTo>
                  <a:cubicBezTo>
                    <a:pt x="263" y="19"/>
                    <a:pt x="263" y="19"/>
                    <a:pt x="263" y="19"/>
                  </a:cubicBezTo>
                  <a:cubicBezTo>
                    <a:pt x="269" y="22"/>
                    <a:pt x="274" y="25"/>
                    <a:pt x="273" y="26"/>
                  </a:cubicBezTo>
                  <a:cubicBezTo>
                    <a:pt x="274" y="26"/>
                    <a:pt x="268" y="29"/>
                    <a:pt x="261" y="33"/>
                  </a:cubicBezTo>
                  <a:cubicBezTo>
                    <a:pt x="130" y="90"/>
                    <a:pt x="130" y="90"/>
                    <a:pt x="130" y="9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9"/>
                    <a:pt x="44" y="9"/>
                    <a:pt x="44" y="10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85" y="17"/>
                    <a:pt x="85" y="17"/>
                    <a:pt x="85" y="17"/>
                  </a:cubicBezTo>
                  <a:cubicBezTo>
                    <a:pt x="88" y="19"/>
                    <a:pt x="88" y="19"/>
                    <a:pt x="88" y="19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60" y="38"/>
                    <a:pt x="160" y="38"/>
                    <a:pt x="160" y="38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70" y="39"/>
                    <a:pt x="170" y="39"/>
                    <a:pt x="170" y="39"/>
                  </a:cubicBezTo>
                  <a:cubicBezTo>
                    <a:pt x="202" y="25"/>
                    <a:pt x="202" y="25"/>
                    <a:pt x="202" y="25"/>
                  </a:cubicBezTo>
                  <a:cubicBezTo>
                    <a:pt x="195" y="22"/>
                    <a:pt x="195" y="22"/>
                    <a:pt x="195" y="22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6" y="24"/>
                    <a:pt x="206" y="24"/>
                    <a:pt x="206" y="24"/>
                  </a:cubicBezTo>
                  <a:cubicBezTo>
                    <a:pt x="236" y="10"/>
                    <a:pt x="236" y="10"/>
                    <a:pt x="236" y="10"/>
                  </a:cubicBezTo>
                  <a:cubicBezTo>
                    <a:pt x="236" y="10"/>
                    <a:pt x="237" y="10"/>
                    <a:pt x="237" y="10"/>
                  </a:cubicBezTo>
                  <a:cubicBezTo>
                    <a:pt x="231" y="7"/>
                    <a:pt x="231" y="7"/>
                    <a:pt x="231" y="7"/>
                  </a:cubicBezTo>
                  <a:lnTo>
                    <a:pt x="235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842"/>
            <p:cNvSpPr>
              <a:spLocks/>
            </p:cNvSpPr>
            <p:nvPr/>
          </p:nvSpPr>
          <p:spPr bwMode="auto">
            <a:xfrm>
              <a:off x="4641850" y="1004888"/>
              <a:ext cx="30162" cy="25400"/>
            </a:xfrm>
            <a:custGeom>
              <a:avLst/>
              <a:gdLst>
                <a:gd name="T0" fmla="*/ 19 w 19"/>
                <a:gd name="T1" fmla="*/ 0 h 16"/>
                <a:gd name="T2" fmla="*/ 10 w 19"/>
                <a:gd name="T3" fmla="*/ 16 h 16"/>
                <a:gd name="T4" fmla="*/ 0 w 19"/>
                <a:gd name="T5" fmla="*/ 0 h 16"/>
                <a:gd name="T6" fmla="*/ 19 w 19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6">
                  <a:moveTo>
                    <a:pt x="19" y="0"/>
                  </a:moveTo>
                  <a:lnTo>
                    <a:pt x="10" y="16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843"/>
            <p:cNvSpPr>
              <a:spLocks noEditPoints="1"/>
            </p:cNvSpPr>
            <p:nvPr/>
          </p:nvSpPr>
          <p:spPr bwMode="auto">
            <a:xfrm>
              <a:off x="4605338" y="963613"/>
              <a:ext cx="104775" cy="155575"/>
            </a:xfrm>
            <a:custGeom>
              <a:avLst/>
              <a:gdLst>
                <a:gd name="T0" fmla="*/ 24 w 61"/>
                <a:gd name="T1" fmla="*/ 46 h 90"/>
                <a:gd name="T2" fmla="*/ 45 w 61"/>
                <a:gd name="T3" fmla="*/ 37 h 90"/>
                <a:gd name="T4" fmla="*/ 35 w 61"/>
                <a:gd name="T5" fmla="*/ 16 h 90"/>
                <a:gd name="T6" fmla="*/ 15 w 61"/>
                <a:gd name="T7" fmla="*/ 26 h 90"/>
                <a:gd name="T8" fmla="*/ 24 w 61"/>
                <a:gd name="T9" fmla="*/ 46 h 90"/>
                <a:gd name="T10" fmla="*/ 4 w 61"/>
                <a:gd name="T11" fmla="*/ 22 h 90"/>
                <a:gd name="T12" fmla="*/ 39 w 61"/>
                <a:gd name="T13" fmla="*/ 5 h 90"/>
                <a:gd name="T14" fmla="*/ 56 w 61"/>
                <a:gd name="T15" fmla="*/ 41 h 90"/>
                <a:gd name="T16" fmla="*/ 33 w 61"/>
                <a:gd name="T17" fmla="*/ 59 h 90"/>
                <a:gd name="T18" fmla="*/ 9 w 61"/>
                <a:gd name="T19" fmla="*/ 90 h 90"/>
                <a:gd name="T20" fmla="*/ 10 w 61"/>
                <a:gd name="T21" fmla="*/ 50 h 90"/>
                <a:gd name="T22" fmla="*/ 4 w 61"/>
                <a:gd name="T2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90">
                  <a:moveTo>
                    <a:pt x="24" y="46"/>
                  </a:moveTo>
                  <a:cubicBezTo>
                    <a:pt x="33" y="49"/>
                    <a:pt x="42" y="45"/>
                    <a:pt x="45" y="37"/>
                  </a:cubicBezTo>
                  <a:cubicBezTo>
                    <a:pt x="48" y="28"/>
                    <a:pt x="44" y="19"/>
                    <a:pt x="35" y="16"/>
                  </a:cubicBezTo>
                  <a:cubicBezTo>
                    <a:pt x="27" y="13"/>
                    <a:pt x="18" y="17"/>
                    <a:pt x="15" y="26"/>
                  </a:cubicBezTo>
                  <a:cubicBezTo>
                    <a:pt x="12" y="34"/>
                    <a:pt x="16" y="43"/>
                    <a:pt x="24" y="46"/>
                  </a:cubicBezTo>
                  <a:close/>
                  <a:moveTo>
                    <a:pt x="4" y="22"/>
                  </a:moveTo>
                  <a:cubicBezTo>
                    <a:pt x="9" y="7"/>
                    <a:pt x="25" y="0"/>
                    <a:pt x="39" y="5"/>
                  </a:cubicBezTo>
                  <a:cubicBezTo>
                    <a:pt x="54" y="10"/>
                    <a:pt x="61" y="26"/>
                    <a:pt x="56" y="41"/>
                  </a:cubicBezTo>
                  <a:cubicBezTo>
                    <a:pt x="52" y="51"/>
                    <a:pt x="43" y="58"/>
                    <a:pt x="33" y="59"/>
                  </a:cubicBezTo>
                  <a:cubicBezTo>
                    <a:pt x="9" y="90"/>
                    <a:pt x="9" y="90"/>
                    <a:pt x="9" y="9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3" y="43"/>
                    <a:pt x="0" y="32"/>
                    <a:pt x="4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844"/>
            <p:cNvSpPr>
              <a:spLocks/>
            </p:cNvSpPr>
            <p:nvPr/>
          </p:nvSpPr>
          <p:spPr bwMode="auto">
            <a:xfrm>
              <a:off x="4603750" y="1131888"/>
              <a:ext cx="30162" cy="144463"/>
            </a:xfrm>
            <a:custGeom>
              <a:avLst/>
              <a:gdLst>
                <a:gd name="T0" fmla="*/ 19 w 19"/>
                <a:gd name="T1" fmla="*/ 83 h 91"/>
                <a:gd name="T2" fmla="*/ 0 w 19"/>
                <a:gd name="T3" fmla="*/ 91 h 91"/>
                <a:gd name="T4" fmla="*/ 0 w 19"/>
                <a:gd name="T5" fmla="*/ 0 h 91"/>
                <a:gd name="T6" fmla="*/ 19 w 19"/>
                <a:gd name="T7" fmla="*/ 0 h 91"/>
                <a:gd name="T8" fmla="*/ 19 w 19"/>
                <a:gd name="T9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1">
                  <a:moveTo>
                    <a:pt x="19" y="83"/>
                  </a:moveTo>
                  <a:lnTo>
                    <a:pt x="0" y="9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 845"/>
            <p:cNvSpPr>
              <a:spLocks/>
            </p:cNvSpPr>
            <p:nvPr/>
          </p:nvSpPr>
          <p:spPr bwMode="auto">
            <a:xfrm>
              <a:off x="4533900" y="1003300"/>
              <a:ext cx="61912" cy="296863"/>
            </a:xfrm>
            <a:custGeom>
              <a:avLst/>
              <a:gdLst>
                <a:gd name="T0" fmla="*/ 39 w 39"/>
                <a:gd name="T1" fmla="*/ 173 h 187"/>
                <a:gd name="T2" fmla="*/ 0 w 39"/>
                <a:gd name="T3" fmla="*/ 187 h 187"/>
                <a:gd name="T4" fmla="*/ 0 w 39"/>
                <a:gd name="T5" fmla="*/ 0 h 187"/>
                <a:gd name="T6" fmla="*/ 39 w 39"/>
                <a:gd name="T7" fmla="*/ 21 h 187"/>
                <a:gd name="T8" fmla="*/ 39 w 39"/>
                <a:gd name="T9" fmla="*/ 17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87">
                  <a:moveTo>
                    <a:pt x="39" y="173"/>
                  </a:moveTo>
                  <a:lnTo>
                    <a:pt x="0" y="187"/>
                  </a:lnTo>
                  <a:lnTo>
                    <a:pt x="0" y="0"/>
                  </a:lnTo>
                  <a:lnTo>
                    <a:pt x="39" y="21"/>
                  </a:lnTo>
                  <a:lnTo>
                    <a:pt x="39" y="1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4" name="Freeform 846"/>
            <p:cNvSpPr>
              <a:spLocks noEditPoints="1"/>
            </p:cNvSpPr>
            <p:nvPr/>
          </p:nvSpPr>
          <p:spPr bwMode="auto">
            <a:xfrm>
              <a:off x="4454525" y="998538"/>
              <a:ext cx="71437" cy="303213"/>
            </a:xfrm>
            <a:custGeom>
              <a:avLst/>
              <a:gdLst>
                <a:gd name="T0" fmla="*/ 45 w 45"/>
                <a:gd name="T1" fmla="*/ 0 h 191"/>
                <a:gd name="T2" fmla="*/ 45 w 45"/>
                <a:gd name="T3" fmla="*/ 191 h 191"/>
                <a:gd name="T4" fmla="*/ 0 w 45"/>
                <a:gd name="T5" fmla="*/ 170 h 191"/>
                <a:gd name="T6" fmla="*/ 0 w 45"/>
                <a:gd name="T7" fmla="*/ 20 h 191"/>
                <a:gd name="T8" fmla="*/ 45 w 45"/>
                <a:gd name="T9" fmla="*/ 0 h 191"/>
                <a:gd name="T10" fmla="*/ 16 w 45"/>
                <a:gd name="T11" fmla="*/ 78 h 191"/>
                <a:gd name="T12" fmla="*/ 16 w 45"/>
                <a:gd name="T13" fmla="*/ 56 h 191"/>
                <a:gd name="T14" fmla="*/ 7 w 45"/>
                <a:gd name="T15" fmla="*/ 57 h 191"/>
                <a:gd name="T16" fmla="*/ 7 w 45"/>
                <a:gd name="T17" fmla="*/ 78 h 191"/>
                <a:gd name="T18" fmla="*/ 16 w 45"/>
                <a:gd name="T19" fmla="*/ 78 h 191"/>
                <a:gd name="T20" fmla="*/ 19 w 45"/>
                <a:gd name="T21" fmla="*/ 52 h 191"/>
                <a:gd name="T22" fmla="*/ 27 w 45"/>
                <a:gd name="T23" fmla="*/ 51 h 191"/>
                <a:gd name="T24" fmla="*/ 27 w 45"/>
                <a:gd name="T25" fmla="*/ 20 h 191"/>
                <a:gd name="T26" fmla="*/ 19 w 45"/>
                <a:gd name="T27" fmla="*/ 25 h 191"/>
                <a:gd name="T28" fmla="*/ 19 w 45"/>
                <a:gd name="T29" fmla="*/ 52 h 191"/>
                <a:gd name="T30" fmla="*/ 27 w 45"/>
                <a:gd name="T31" fmla="*/ 82 h 191"/>
                <a:gd name="T32" fmla="*/ 19 w 45"/>
                <a:gd name="T33" fmla="*/ 82 h 191"/>
                <a:gd name="T34" fmla="*/ 19 w 45"/>
                <a:gd name="T35" fmla="*/ 144 h 191"/>
                <a:gd name="T36" fmla="*/ 27 w 45"/>
                <a:gd name="T37" fmla="*/ 147 h 191"/>
                <a:gd name="T38" fmla="*/ 27 w 45"/>
                <a:gd name="T39" fmla="*/ 82 h 191"/>
                <a:gd name="T40" fmla="*/ 27 w 45"/>
                <a:gd name="T41" fmla="*/ 78 h 191"/>
                <a:gd name="T42" fmla="*/ 27 w 45"/>
                <a:gd name="T43" fmla="*/ 55 h 191"/>
                <a:gd name="T44" fmla="*/ 19 w 45"/>
                <a:gd name="T45" fmla="*/ 56 h 191"/>
                <a:gd name="T46" fmla="*/ 19 w 45"/>
                <a:gd name="T47" fmla="*/ 78 h 191"/>
                <a:gd name="T48" fmla="*/ 27 w 45"/>
                <a:gd name="T49" fmla="*/ 78 h 191"/>
                <a:gd name="T50" fmla="*/ 39 w 45"/>
                <a:gd name="T51" fmla="*/ 48 h 191"/>
                <a:gd name="T52" fmla="*/ 39 w 45"/>
                <a:gd name="T53" fmla="*/ 15 h 191"/>
                <a:gd name="T54" fmla="*/ 31 w 45"/>
                <a:gd name="T55" fmla="*/ 19 h 191"/>
                <a:gd name="T56" fmla="*/ 31 w 45"/>
                <a:gd name="T57" fmla="*/ 50 h 191"/>
                <a:gd name="T58" fmla="*/ 39 w 45"/>
                <a:gd name="T59" fmla="*/ 48 h 191"/>
                <a:gd name="T60" fmla="*/ 39 w 45"/>
                <a:gd name="T61" fmla="*/ 153 h 191"/>
                <a:gd name="T62" fmla="*/ 39 w 45"/>
                <a:gd name="T63" fmla="*/ 82 h 191"/>
                <a:gd name="T64" fmla="*/ 31 w 45"/>
                <a:gd name="T65" fmla="*/ 82 h 191"/>
                <a:gd name="T66" fmla="*/ 31 w 45"/>
                <a:gd name="T67" fmla="*/ 149 h 191"/>
                <a:gd name="T68" fmla="*/ 39 w 45"/>
                <a:gd name="T69" fmla="*/ 153 h 191"/>
                <a:gd name="T70" fmla="*/ 39 w 45"/>
                <a:gd name="T71" fmla="*/ 78 h 191"/>
                <a:gd name="T72" fmla="*/ 39 w 45"/>
                <a:gd name="T73" fmla="*/ 53 h 191"/>
                <a:gd name="T74" fmla="*/ 31 w 45"/>
                <a:gd name="T75" fmla="*/ 54 h 191"/>
                <a:gd name="T76" fmla="*/ 31 w 45"/>
                <a:gd name="T77" fmla="*/ 78 h 191"/>
                <a:gd name="T78" fmla="*/ 39 w 45"/>
                <a:gd name="T79" fmla="*/ 78 h 191"/>
                <a:gd name="T80" fmla="*/ 7 w 45"/>
                <a:gd name="T81" fmla="*/ 53 h 191"/>
                <a:gd name="T82" fmla="*/ 16 w 45"/>
                <a:gd name="T83" fmla="*/ 52 h 191"/>
                <a:gd name="T84" fmla="*/ 16 w 45"/>
                <a:gd name="T85" fmla="*/ 27 h 191"/>
                <a:gd name="T86" fmla="*/ 7 w 45"/>
                <a:gd name="T87" fmla="*/ 30 h 191"/>
                <a:gd name="T88" fmla="*/ 7 w 45"/>
                <a:gd name="T89" fmla="*/ 53 h 191"/>
                <a:gd name="T90" fmla="*/ 16 w 45"/>
                <a:gd name="T91" fmla="*/ 82 h 191"/>
                <a:gd name="T92" fmla="*/ 7 w 45"/>
                <a:gd name="T93" fmla="*/ 82 h 191"/>
                <a:gd name="T94" fmla="*/ 7 w 45"/>
                <a:gd name="T95" fmla="*/ 137 h 191"/>
                <a:gd name="T96" fmla="*/ 16 w 45"/>
                <a:gd name="T97" fmla="*/ 141 h 191"/>
                <a:gd name="T98" fmla="*/ 16 w 45"/>
                <a:gd name="T99" fmla="*/ 8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" h="191">
                  <a:moveTo>
                    <a:pt x="45" y="0"/>
                  </a:moveTo>
                  <a:lnTo>
                    <a:pt x="45" y="191"/>
                  </a:lnTo>
                  <a:lnTo>
                    <a:pt x="0" y="170"/>
                  </a:lnTo>
                  <a:lnTo>
                    <a:pt x="0" y="20"/>
                  </a:lnTo>
                  <a:lnTo>
                    <a:pt x="45" y="0"/>
                  </a:lnTo>
                  <a:close/>
                  <a:moveTo>
                    <a:pt x="16" y="78"/>
                  </a:moveTo>
                  <a:lnTo>
                    <a:pt x="16" y="56"/>
                  </a:lnTo>
                  <a:lnTo>
                    <a:pt x="7" y="57"/>
                  </a:lnTo>
                  <a:lnTo>
                    <a:pt x="7" y="78"/>
                  </a:lnTo>
                  <a:lnTo>
                    <a:pt x="16" y="78"/>
                  </a:lnTo>
                  <a:close/>
                  <a:moveTo>
                    <a:pt x="19" y="52"/>
                  </a:moveTo>
                  <a:lnTo>
                    <a:pt x="27" y="51"/>
                  </a:lnTo>
                  <a:lnTo>
                    <a:pt x="27" y="20"/>
                  </a:lnTo>
                  <a:lnTo>
                    <a:pt x="19" y="25"/>
                  </a:lnTo>
                  <a:lnTo>
                    <a:pt x="19" y="52"/>
                  </a:lnTo>
                  <a:close/>
                  <a:moveTo>
                    <a:pt x="27" y="82"/>
                  </a:moveTo>
                  <a:lnTo>
                    <a:pt x="19" y="82"/>
                  </a:lnTo>
                  <a:lnTo>
                    <a:pt x="19" y="144"/>
                  </a:lnTo>
                  <a:lnTo>
                    <a:pt x="27" y="147"/>
                  </a:lnTo>
                  <a:lnTo>
                    <a:pt x="27" y="82"/>
                  </a:lnTo>
                  <a:close/>
                  <a:moveTo>
                    <a:pt x="27" y="78"/>
                  </a:moveTo>
                  <a:lnTo>
                    <a:pt x="27" y="55"/>
                  </a:lnTo>
                  <a:lnTo>
                    <a:pt x="19" y="56"/>
                  </a:lnTo>
                  <a:lnTo>
                    <a:pt x="19" y="78"/>
                  </a:lnTo>
                  <a:lnTo>
                    <a:pt x="27" y="78"/>
                  </a:lnTo>
                  <a:close/>
                  <a:moveTo>
                    <a:pt x="39" y="48"/>
                  </a:moveTo>
                  <a:lnTo>
                    <a:pt x="39" y="15"/>
                  </a:lnTo>
                  <a:lnTo>
                    <a:pt x="31" y="19"/>
                  </a:lnTo>
                  <a:lnTo>
                    <a:pt x="31" y="50"/>
                  </a:lnTo>
                  <a:lnTo>
                    <a:pt x="39" y="48"/>
                  </a:lnTo>
                  <a:close/>
                  <a:moveTo>
                    <a:pt x="39" y="153"/>
                  </a:moveTo>
                  <a:lnTo>
                    <a:pt x="39" y="82"/>
                  </a:lnTo>
                  <a:lnTo>
                    <a:pt x="31" y="82"/>
                  </a:lnTo>
                  <a:lnTo>
                    <a:pt x="31" y="149"/>
                  </a:lnTo>
                  <a:lnTo>
                    <a:pt x="39" y="153"/>
                  </a:lnTo>
                  <a:close/>
                  <a:moveTo>
                    <a:pt x="39" y="78"/>
                  </a:moveTo>
                  <a:lnTo>
                    <a:pt x="39" y="53"/>
                  </a:lnTo>
                  <a:lnTo>
                    <a:pt x="31" y="54"/>
                  </a:lnTo>
                  <a:lnTo>
                    <a:pt x="31" y="78"/>
                  </a:lnTo>
                  <a:lnTo>
                    <a:pt x="39" y="78"/>
                  </a:lnTo>
                  <a:close/>
                  <a:moveTo>
                    <a:pt x="7" y="53"/>
                  </a:moveTo>
                  <a:lnTo>
                    <a:pt x="16" y="52"/>
                  </a:lnTo>
                  <a:lnTo>
                    <a:pt x="16" y="27"/>
                  </a:lnTo>
                  <a:lnTo>
                    <a:pt x="7" y="30"/>
                  </a:lnTo>
                  <a:lnTo>
                    <a:pt x="7" y="53"/>
                  </a:lnTo>
                  <a:close/>
                  <a:moveTo>
                    <a:pt x="16" y="82"/>
                  </a:moveTo>
                  <a:lnTo>
                    <a:pt x="7" y="82"/>
                  </a:lnTo>
                  <a:lnTo>
                    <a:pt x="7" y="137"/>
                  </a:lnTo>
                  <a:lnTo>
                    <a:pt x="16" y="141"/>
                  </a:lnTo>
                  <a:lnTo>
                    <a:pt x="16" y="8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Freeform 847"/>
            <p:cNvSpPr>
              <a:spLocks/>
            </p:cNvSpPr>
            <p:nvPr/>
          </p:nvSpPr>
          <p:spPr bwMode="auto">
            <a:xfrm>
              <a:off x="4405313" y="1093788"/>
              <a:ext cx="42862" cy="169863"/>
            </a:xfrm>
            <a:custGeom>
              <a:avLst/>
              <a:gdLst>
                <a:gd name="T0" fmla="*/ 27 w 27"/>
                <a:gd name="T1" fmla="*/ 0 h 107"/>
                <a:gd name="T2" fmla="*/ 27 w 27"/>
                <a:gd name="T3" fmla="*/ 107 h 107"/>
                <a:gd name="T4" fmla="*/ 0 w 27"/>
                <a:gd name="T5" fmla="*/ 92 h 107"/>
                <a:gd name="T6" fmla="*/ 0 w 27"/>
                <a:gd name="T7" fmla="*/ 11 h 107"/>
                <a:gd name="T8" fmla="*/ 27 w 27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07">
                  <a:moveTo>
                    <a:pt x="27" y="0"/>
                  </a:moveTo>
                  <a:lnTo>
                    <a:pt x="27" y="107"/>
                  </a:lnTo>
                  <a:lnTo>
                    <a:pt x="0" y="92"/>
                  </a:lnTo>
                  <a:lnTo>
                    <a:pt x="0" y="11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7" name="Group 56"/>
          <p:cNvGrpSpPr>
            <a:grpSpLocks noChangeAspect="1"/>
          </p:cNvGrpSpPr>
          <p:nvPr userDrawn="1"/>
        </p:nvGrpSpPr>
        <p:grpSpPr>
          <a:xfrm>
            <a:off x="6565848" y="568146"/>
            <a:ext cx="680925" cy="700379"/>
            <a:chOff x="8378825" y="1624013"/>
            <a:chExt cx="444501" cy="457200"/>
          </a:xfrm>
          <a:solidFill>
            <a:schemeClr val="accent2"/>
          </a:solidFill>
        </p:grpSpPr>
        <p:sp>
          <p:nvSpPr>
            <p:cNvPr id="61" name="Freeform 853"/>
            <p:cNvSpPr>
              <a:spLocks noEditPoints="1"/>
            </p:cNvSpPr>
            <p:nvPr/>
          </p:nvSpPr>
          <p:spPr bwMode="auto">
            <a:xfrm>
              <a:off x="8402638" y="1624013"/>
              <a:ext cx="420688" cy="311150"/>
            </a:xfrm>
            <a:custGeom>
              <a:avLst/>
              <a:gdLst>
                <a:gd name="T0" fmla="*/ 62 w 123"/>
                <a:gd name="T1" fmla="*/ 0 h 91"/>
                <a:gd name="T2" fmla="*/ 0 w 123"/>
                <a:gd name="T3" fmla="*/ 61 h 91"/>
                <a:gd name="T4" fmla="*/ 4 w 123"/>
                <a:gd name="T5" fmla="*/ 84 h 91"/>
                <a:gd name="T6" fmla="*/ 11 w 123"/>
                <a:gd name="T7" fmla="*/ 80 h 91"/>
                <a:gd name="T8" fmla="*/ 7 w 123"/>
                <a:gd name="T9" fmla="*/ 65 h 91"/>
                <a:gd name="T10" fmla="*/ 27 w 123"/>
                <a:gd name="T11" fmla="*/ 65 h 91"/>
                <a:gd name="T12" fmla="*/ 28 w 123"/>
                <a:gd name="T13" fmla="*/ 73 h 91"/>
                <a:gd name="T14" fmla="*/ 35 w 123"/>
                <a:gd name="T15" fmla="*/ 71 h 91"/>
                <a:gd name="T16" fmla="*/ 36 w 123"/>
                <a:gd name="T17" fmla="*/ 71 h 91"/>
                <a:gd name="T18" fmla="*/ 35 w 123"/>
                <a:gd name="T19" fmla="*/ 65 h 91"/>
                <a:gd name="T20" fmla="*/ 57 w 123"/>
                <a:gd name="T21" fmla="*/ 65 h 91"/>
                <a:gd name="T22" fmla="*/ 57 w 123"/>
                <a:gd name="T23" fmla="*/ 72 h 91"/>
                <a:gd name="T24" fmla="*/ 65 w 123"/>
                <a:gd name="T25" fmla="*/ 74 h 91"/>
                <a:gd name="T26" fmla="*/ 65 w 123"/>
                <a:gd name="T27" fmla="*/ 65 h 91"/>
                <a:gd name="T28" fmla="*/ 88 w 123"/>
                <a:gd name="T29" fmla="*/ 65 h 91"/>
                <a:gd name="T30" fmla="*/ 86 w 123"/>
                <a:gd name="T31" fmla="*/ 82 h 91"/>
                <a:gd name="T32" fmla="*/ 92 w 123"/>
                <a:gd name="T33" fmla="*/ 91 h 91"/>
                <a:gd name="T34" fmla="*/ 96 w 123"/>
                <a:gd name="T35" fmla="*/ 65 h 91"/>
                <a:gd name="T36" fmla="*/ 115 w 123"/>
                <a:gd name="T37" fmla="*/ 65 h 91"/>
                <a:gd name="T38" fmla="*/ 108 w 123"/>
                <a:gd name="T39" fmla="*/ 89 h 91"/>
                <a:gd name="T40" fmla="*/ 110 w 123"/>
                <a:gd name="T41" fmla="*/ 89 h 91"/>
                <a:gd name="T42" fmla="*/ 116 w 123"/>
                <a:gd name="T43" fmla="*/ 90 h 91"/>
                <a:gd name="T44" fmla="*/ 123 w 123"/>
                <a:gd name="T45" fmla="*/ 61 h 91"/>
                <a:gd name="T46" fmla="*/ 62 w 123"/>
                <a:gd name="T47" fmla="*/ 0 h 91"/>
                <a:gd name="T48" fmla="*/ 27 w 123"/>
                <a:gd name="T49" fmla="*/ 57 h 91"/>
                <a:gd name="T50" fmla="*/ 7 w 123"/>
                <a:gd name="T51" fmla="*/ 57 h 91"/>
                <a:gd name="T52" fmla="*/ 24 w 123"/>
                <a:gd name="T53" fmla="*/ 23 h 91"/>
                <a:gd name="T54" fmla="*/ 32 w 123"/>
                <a:gd name="T55" fmla="*/ 28 h 91"/>
                <a:gd name="T56" fmla="*/ 27 w 123"/>
                <a:gd name="T57" fmla="*/ 57 h 91"/>
                <a:gd name="T58" fmla="*/ 30 w 123"/>
                <a:gd name="T59" fmla="*/ 18 h 91"/>
                <a:gd name="T60" fmla="*/ 41 w 123"/>
                <a:gd name="T61" fmla="*/ 12 h 91"/>
                <a:gd name="T62" fmla="*/ 35 w 123"/>
                <a:gd name="T63" fmla="*/ 21 h 91"/>
                <a:gd name="T64" fmla="*/ 30 w 123"/>
                <a:gd name="T65" fmla="*/ 18 h 91"/>
                <a:gd name="T66" fmla="*/ 58 w 123"/>
                <a:gd name="T67" fmla="*/ 57 h 91"/>
                <a:gd name="T68" fmla="*/ 35 w 123"/>
                <a:gd name="T69" fmla="*/ 57 h 91"/>
                <a:gd name="T70" fmla="*/ 40 w 123"/>
                <a:gd name="T71" fmla="*/ 32 h 91"/>
                <a:gd name="T72" fmla="*/ 58 w 123"/>
                <a:gd name="T73" fmla="*/ 35 h 91"/>
                <a:gd name="T74" fmla="*/ 58 w 123"/>
                <a:gd name="T75" fmla="*/ 57 h 91"/>
                <a:gd name="T76" fmla="*/ 58 w 123"/>
                <a:gd name="T77" fmla="*/ 28 h 91"/>
                <a:gd name="T78" fmla="*/ 42 w 123"/>
                <a:gd name="T79" fmla="*/ 24 h 91"/>
                <a:gd name="T80" fmla="*/ 58 w 123"/>
                <a:gd name="T81" fmla="*/ 8 h 91"/>
                <a:gd name="T82" fmla="*/ 58 w 123"/>
                <a:gd name="T83" fmla="*/ 28 h 91"/>
                <a:gd name="T84" fmla="*/ 93 w 123"/>
                <a:gd name="T85" fmla="*/ 18 h 91"/>
                <a:gd name="T86" fmla="*/ 88 w 123"/>
                <a:gd name="T87" fmla="*/ 21 h 91"/>
                <a:gd name="T88" fmla="*/ 82 w 123"/>
                <a:gd name="T89" fmla="*/ 12 h 91"/>
                <a:gd name="T90" fmla="*/ 93 w 123"/>
                <a:gd name="T91" fmla="*/ 18 h 91"/>
                <a:gd name="T92" fmla="*/ 65 w 123"/>
                <a:gd name="T93" fmla="*/ 8 h 91"/>
                <a:gd name="T94" fmla="*/ 81 w 123"/>
                <a:gd name="T95" fmla="*/ 24 h 91"/>
                <a:gd name="T96" fmla="*/ 65 w 123"/>
                <a:gd name="T97" fmla="*/ 28 h 91"/>
                <a:gd name="T98" fmla="*/ 65 w 123"/>
                <a:gd name="T99" fmla="*/ 8 h 91"/>
                <a:gd name="T100" fmla="*/ 65 w 123"/>
                <a:gd name="T101" fmla="*/ 57 h 91"/>
                <a:gd name="T102" fmla="*/ 65 w 123"/>
                <a:gd name="T103" fmla="*/ 35 h 91"/>
                <a:gd name="T104" fmla="*/ 84 w 123"/>
                <a:gd name="T105" fmla="*/ 32 h 91"/>
                <a:gd name="T106" fmla="*/ 88 w 123"/>
                <a:gd name="T107" fmla="*/ 58 h 91"/>
                <a:gd name="T108" fmla="*/ 65 w 123"/>
                <a:gd name="T109" fmla="*/ 57 h 91"/>
                <a:gd name="T110" fmla="*/ 96 w 123"/>
                <a:gd name="T111" fmla="*/ 58 h 91"/>
                <a:gd name="T112" fmla="*/ 91 w 123"/>
                <a:gd name="T113" fmla="*/ 28 h 91"/>
                <a:gd name="T114" fmla="*/ 99 w 123"/>
                <a:gd name="T115" fmla="*/ 23 h 91"/>
                <a:gd name="T116" fmla="*/ 115 w 123"/>
                <a:gd name="T117" fmla="*/ 58 h 91"/>
                <a:gd name="T118" fmla="*/ 96 w 123"/>
                <a:gd name="T119" fmla="*/ 5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3" h="91">
                  <a:moveTo>
                    <a:pt x="62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69"/>
                    <a:pt x="1" y="77"/>
                    <a:pt x="4" y="84"/>
                  </a:cubicBezTo>
                  <a:cubicBezTo>
                    <a:pt x="6" y="83"/>
                    <a:pt x="9" y="81"/>
                    <a:pt x="11" y="80"/>
                  </a:cubicBezTo>
                  <a:cubicBezTo>
                    <a:pt x="9" y="75"/>
                    <a:pt x="8" y="70"/>
                    <a:pt x="7" y="65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68"/>
                    <a:pt x="27" y="70"/>
                    <a:pt x="28" y="73"/>
                  </a:cubicBezTo>
                  <a:cubicBezTo>
                    <a:pt x="30" y="72"/>
                    <a:pt x="32" y="72"/>
                    <a:pt x="35" y="71"/>
                  </a:cubicBezTo>
                  <a:cubicBezTo>
                    <a:pt x="35" y="71"/>
                    <a:pt x="35" y="71"/>
                    <a:pt x="36" y="71"/>
                  </a:cubicBezTo>
                  <a:cubicBezTo>
                    <a:pt x="35" y="69"/>
                    <a:pt x="35" y="67"/>
                    <a:pt x="35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60" y="73"/>
                    <a:pt x="63" y="74"/>
                    <a:pt x="65" y="74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8" y="71"/>
                    <a:pt x="87" y="77"/>
                    <a:pt x="86" y="82"/>
                  </a:cubicBezTo>
                  <a:cubicBezTo>
                    <a:pt x="88" y="85"/>
                    <a:pt x="91" y="88"/>
                    <a:pt x="92" y="91"/>
                  </a:cubicBezTo>
                  <a:cubicBezTo>
                    <a:pt x="94" y="84"/>
                    <a:pt x="96" y="75"/>
                    <a:pt x="96" y="65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5" y="74"/>
                    <a:pt x="112" y="82"/>
                    <a:pt x="108" y="89"/>
                  </a:cubicBezTo>
                  <a:cubicBezTo>
                    <a:pt x="108" y="89"/>
                    <a:pt x="109" y="89"/>
                    <a:pt x="110" y="89"/>
                  </a:cubicBezTo>
                  <a:cubicBezTo>
                    <a:pt x="112" y="89"/>
                    <a:pt x="114" y="89"/>
                    <a:pt x="116" y="90"/>
                  </a:cubicBezTo>
                  <a:cubicBezTo>
                    <a:pt x="121" y="81"/>
                    <a:pt x="123" y="72"/>
                    <a:pt x="123" y="61"/>
                  </a:cubicBezTo>
                  <a:cubicBezTo>
                    <a:pt x="123" y="28"/>
                    <a:pt x="96" y="0"/>
                    <a:pt x="62" y="0"/>
                  </a:cubicBezTo>
                  <a:close/>
                  <a:moveTo>
                    <a:pt x="27" y="57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8" y="44"/>
                    <a:pt x="15" y="32"/>
                    <a:pt x="24" y="23"/>
                  </a:cubicBezTo>
                  <a:cubicBezTo>
                    <a:pt x="27" y="25"/>
                    <a:pt x="29" y="27"/>
                    <a:pt x="32" y="28"/>
                  </a:cubicBezTo>
                  <a:cubicBezTo>
                    <a:pt x="29" y="37"/>
                    <a:pt x="27" y="47"/>
                    <a:pt x="27" y="57"/>
                  </a:cubicBezTo>
                  <a:close/>
                  <a:moveTo>
                    <a:pt x="30" y="18"/>
                  </a:moveTo>
                  <a:cubicBezTo>
                    <a:pt x="33" y="15"/>
                    <a:pt x="37" y="13"/>
                    <a:pt x="41" y="12"/>
                  </a:cubicBezTo>
                  <a:cubicBezTo>
                    <a:pt x="39" y="14"/>
                    <a:pt x="37" y="18"/>
                    <a:pt x="35" y="21"/>
                  </a:cubicBezTo>
                  <a:cubicBezTo>
                    <a:pt x="33" y="20"/>
                    <a:pt x="32" y="19"/>
                    <a:pt x="30" y="18"/>
                  </a:cubicBezTo>
                  <a:close/>
                  <a:moveTo>
                    <a:pt x="58" y="57"/>
                  </a:moveTo>
                  <a:cubicBezTo>
                    <a:pt x="35" y="57"/>
                    <a:pt x="35" y="57"/>
                    <a:pt x="35" y="57"/>
                  </a:cubicBezTo>
                  <a:cubicBezTo>
                    <a:pt x="35" y="48"/>
                    <a:pt x="37" y="39"/>
                    <a:pt x="40" y="32"/>
                  </a:cubicBezTo>
                  <a:cubicBezTo>
                    <a:pt x="45" y="34"/>
                    <a:pt x="51" y="35"/>
                    <a:pt x="58" y="35"/>
                  </a:cubicBezTo>
                  <a:lnTo>
                    <a:pt x="58" y="57"/>
                  </a:lnTo>
                  <a:close/>
                  <a:moveTo>
                    <a:pt x="58" y="28"/>
                  </a:moveTo>
                  <a:cubicBezTo>
                    <a:pt x="52" y="27"/>
                    <a:pt x="47" y="26"/>
                    <a:pt x="42" y="24"/>
                  </a:cubicBezTo>
                  <a:cubicBezTo>
                    <a:pt x="46" y="16"/>
                    <a:pt x="52" y="10"/>
                    <a:pt x="58" y="8"/>
                  </a:cubicBezTo>
                  <a:lnTo>
                    <a:pt x="58" y="28"/>
                  </a:lnTo>
                  <a:close/>
                  <a:moveTo>
                    <a:pt x="93" y="18"/>
                  </a:moveTo>
                  <a:cubicBezTo>
                    <a:pt x="91" y="19"/>
                    <a:pt x="90" y="20"/>
                    <a:pt x="88" y="21"/>
                  </a:cubicBezTo>
                  <a:cubicBezTo>
                    <a:pt x="86" y="18"/>
                    <a:pt x="84" y="14"/>
                    <a:pt x="82" y="12"/>
                  </a:cubicBezTo>
                  <a:cubicBezTo>
                    <a:pt x="86" y="13"/>
                    <a:pt x="90" y="15"/>
                    <a:pt x="93" y="18"/>
                  </a:cubicBezTo>
                  <a:close/>
                  <a:moveTo>
                    <a:pt x="65" y="8"/>
                  </a:moveTo>
                  <a:cubicBezTo>
                    <a:pt x="71" y="10"/>
                    <a:pt x="77" y="16"/>
                    <a:pt x="81" y="24"/>
                  </a:cubicBezTo>
                  <a:cubicBezTo>
                    <a:pt x="76" y="26"/>
                    <a:pt x="71" y="27"/>
                    <a:pt x="65" y="28"/>
                  </a:cubicBezTo>
                  <a:lnTo>
                    <a:pt x="65" y="8"/>
                  </a:lnTo>
                  <a:close/>
                  <a:moveTo>
                    <a:pt x="65" y="57"/>
                  </a:moveTo>
                  <a:cubicBezTo>
                    <a:pt x="65" y="35"/>
                    <a:pt x="65" y="35"/>
                    <a:pt x="65" y="35"/>
                  </a:cubicBezTo>
                  <a:cubicBezTo>
                    <a:pt x="72" y="35"/>
                    <a:pt x="78" y="34"/>
                    <a:pt x="84" y="32"/>
                  </a:cubicBezTo>
                  <a:cubicBezTo>
                    <a:pt x="86" y="39"/>
                    <a:pt x="88" y="48"/>
                    <a:pt x="88" y="58"/>
                  </a:cubicBezTo>
                  <a:lnTo>
                    <a:pt x="65" y="57"/>
                  </a:lnTo>
                  <a:close/>
                  <a:moveTo>
                    <a:pt x="96" y="58"/>
                  </a:moveTo>
                  <a:cubicBezTo>
                    <a:pt x="96" y="47"/>
                    <a:pt x="94" y="37"/>
                    <a:pt x="91" y="28"/>
                  </a:cubicBezTo>
                  <a:cubicBezTo>
                    <a:pt x="94" y="27"/>
                    <a:pt x="97" y="25"/>
                    <a:pt x="99" y="23"/>
                  </a:cubicBezTo>
                  <a:cubicBezTo>
                    <a:pt x="108" y="32"/>
                    <a:pt x="114" y="44"/>
                    <a:pt x="115" y="58"/>
                  </a:cubicBezTo>
                  <a:lnTo>
                    <a:pt x="9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2" name="Freeform 854"/>
            <p:cNvSpPr>
              <a:spLocks/>
            </p:cNvSpPr>
            <p:nvPr/>
          </p:nvSpPr>
          <p:spPr bwMode="auto">
            <a:xfrm>
              <a:off x="8378825" y="1897063"/>
              <a:ext cx="436563" cy="184150"/>
            </a:xfrm>
            <a:custGeom>
              <a:avLst/>
              <a:gdLst>
                <a:gd name="T0" fmla="*/ 106 w 128"/>
                <a:gd name="T1" fmla="*/ 23 h 54"/>
                <a:gd name="T2" fmla="*/ 68 w 128"/>
                <a:gd name="T3" fmla="*/ 31 h 54"/>
                <a:gd name="T4" fmla="*/ 50 w 128"/>
                <a:gd name="T5" fmla="*/ 20 h 54"/>
                <a:gd name="T6" fmla="*/ 76 w 128"/>
                <a:gd name="T7" fmla="*/ 22 h 54"/>
                <a:gd name="T8" fmla="*/ 78 w 128"/>
                <a:gd name="T9" fmla="*/ 7 h 54"/>
                <a:gd name="T10" fmla="*/ 43 w 128"/>
                <a:gd name="T11" fmla="*/ 2 h 54"/>
                <a:gd name="T12" fmla="*/ 0 w 128"/>
                <a:gd name="T13" fmla="*/ 24 h 54"/>
                <a:gd name="T14" fmla="*/ 17 w 128"/>
                <a:gd name="T15" fmla="*/ 50 h 54"/>
                <a:gd name="T16" fmla="*/ 38 w 128"/>
                <a:gd name="T17" fmla="*/ 47 h 54"/>
                <a:gd name="T18" fmla="*/ 74 w 128"/>
                <a:gd name="T19" fmla="*/ 54 h 54"/>
                <a:gd name="T20" fmla="*/ 115 w 128"/>
                <a:gd name="T21" fmla="*/ 35 h 54"/>
                <a:gd name="T22" fmla="*/ 106 w 128"/>
                <a:gd name="T23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8" h="54">
                  <a:moveTo>
                    <a:pt x="106" y="23"/>
                  </a:moveTo>
                  <a:cubicBezTo>
                    <a:pt x="88" y="34"/>
                    <a:pt x="83" y="37"/>
                    <a:pt x="68" y="31"/>
                  </a:cubicBezTo>
                  <a:cubicBezTo>
                    <a:pt x="53" y="25"/>
                    <a:pt x="48" y="23"/>
                    <a:pt x="50" y="20"/>
                  </a:cubicBezTo>
                  <a:cubicBezTo>
                    <a:pt x="52" y="13"/>
                    <a:pt x="69" y="20"/>
                    <a:pt x="76" y="22"/>
                  </a:cubicBezTo>
                  <a:cubicBezTo>
                    <a:pt x="89" y="25"/>
                    <a:pt x="95" y="11"/>
                    <a:pt x="78" y="7"/>
                  </a:cubicBezTo>
                  <a:cubicBezTo>
                    <a:pt x="62" y="3"/>
                    <a:pt x="56" y="0"/>
                    <a:pt x="43" y="2"/>
                  </a:cubicBezTo>
                  <a:cubicBezTo>
                    <a:pt x="26" y="4"/>
                    <a:pt x="0" y="24"/>
                    <a:pt x="0" y="24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50"/>
                    <a:pt x="27" y="47"/>
                    <a:pt x="38" y="47"/>
                  </a:cubicBezTo>
                  <a:cubicBezTo>
                    <a:pt x="49" y="47"/>
                    <a:pt x="59" y="54"/>
                    <a:pt x="74" y="54"/>
                  </a:cubicBezTo>
                  <a:cubicBezTo>
                    <a:pt x="93" y="54"/>
                    <a:pt x="105" y="41"/>
                    <a:pt x="115" y="35"/>
                  </a:cubicBezTo>
                  <a:cubicBezTo>
                    <a:pt x="128" y="27"/>
                    <a:pt x="123" y="12"/>
                    <a:pt x="106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3" name="Freeform 358"/>
          <p:cNvSpPr>
            <a:spLocks noChangeAspect="1" noEditPoints="1"/>
          </p:cNvSpPr>
          <p:nvPr userDrawn="1"/>
        </p:nvSpPr>
        <p:spPr bwMode="auto">
          <a:xfrm>
            <a:off x="9535453" y="583320"/>
            <a:ext cx="598714" cy="670031"/>
          </a:xfrm>
          <a:custGeom>
            <a:avLst/>
            <a:gdLst>
              <a:gd name="T0" fmla="*/ 161 w 351"/>
              <a:gd name="T1" fmla="*/ 163 h 393"/>
              <a:gd name="T2" fmla="*/ 45 w 351"/>
              <a:gd name="T3" fmla="*/ 183 h 393"/>
              <a:gd name="T4" fmla="*/ 45 w 351"/>
              <a:gd name="T5" fmla="*/ 125 h 393"/>
              <a:gd name="T6" fmla="*/ 230 w 351"/>
              <a:gd name="T7" fmla="*/ 145 h 393"/>
              <a:gd name="T8" fmla="*/ 45 w 351"/>
              <a:gd name="T9" fmla="*/ 125 h 393"/>
              <a:gd name="T10" fmla="*/ 230 w 351"/>
              <a:gd name="T11" fmla="*/ 87 h 393"/>
              <a:gd name="T12" fmla="*/ 45 w 351"/>
              <a:gd name="T13" fmla="*/ 107 h 393"/>
              <a:gd name="T14" fmla="*/ 45 w 351"/>
              <a:gd name="T15" fmla="*/ 49 h 393"/>
              <a:gd name="T16" fmla="*/ 230 w 351"/>
              <a:gd name="T17" fmla="*/ 69 h 393"/>
              <a:gd name="T18" fmla="*/ 45 w 351"/>
              <a:gd name="T19" fmla="*/ 49 h 393"/>
              <a:gd name="T20" fmla="*/ 10 w 351"/>
              <a:gd name="T21" fmla="*/ 343 h 393"/>
              <a:gd name="T22" fmla="*/ 261 w 351"/>
              <a:gd name="T23" fmla="*/ 391 h 393"/>
              <a:gd name="T24" fmla="*/ 276 w 351"/>
              <a:gd name="T25" fmla="*/ 337 h 393"/>
              <a:gd name="T26" fmla="*/ 263 w 351"/>
              <a:gd name="T27" fmla="*/ 322 h 393"/>
              <a:gd name="T28" fmla="*/ 259 w 351"/>
              <a:gd name="T29" fmla="*/ 317 h 393"/>
              <a:gd name="T30" fmla="*/ 75 w 351"/>
              <a:gd name="T31" fmla="*/ 316 h 393"/>
              <a:gd name="T32" fmla="*/ 58 w 351"/>
              <a:gd name="T33" fmla="*/ 334 h 393"/>
              <a:gd name="T34" fmla="*/ 16 w 351"/>
              <a:gd name="T35" fmla="*/ 303 h 393"/>
              <a:gd name="T36" fmla="*/ 259 w 351"/>
              <a:gd name="T37" fmla="*/ 17 h 393"/>
              <a:gd name="T38" fmla="*/ 262 w 351"/>
              <a:gd name="T39" fmla="*/ 226 h 393"/>
              <a:gd name="T40" fmla="*/ 264 w 351"/>
              <a:gd name="T41" fmla="*/ 224 h 393"/>
              <a:gd name="T42" fmla="*/ 269 w 351"/>
              <a:gd name="T43" fmla="*/ 220 h 393"/>
              <a:gd name="T44" fmla="*/ 276 w 351"/>
              <a:gd name="T45" fmla="*/ 220 h 393"/>
              <a:gd name="T46" fmla="*/ 0 w 351"/>
              <a:gd name="T47" fmla="*/ 0 h 393"/>
              <a:gd name="T48" fmla="*/ 226 w 351"/>
              <a:gd name="T49" fmla="*/ 187 h 393"/>
              <a:gd name="T50" fmla="*/ 183 w 351"/>
              <a:gd name="T51" fmla="*/ 164 h 393"/>
              <a:gd name="T52" fmla="*/ 215 w 351"/>
              <a:gd name="T53" fmla="*/ 194 h 393"/>
              <a:gd name="T54" fmla="*/ 203 w 351"/>
              <a:gd name="T55" fmla="*/ 204 h 393"/>
              <a:gd name="T56" fmla="*/ 181 w 351"/>
              <a:gd name="T57" fmla="*/ 166 h 393"/>
              <a:gd name="T58" fmla="*/ 193 w 351"/>
              <a:gd name="T59" fmla="*/ 213 h 393"/>
              <a:gd name="T60" fmla="*/ 233 w 351"/>
              <a:gd name="T61" fmla="*/ 204 h 393"/>
              <a:gd name="T62" fmla="*/ 346 w 351"/>
              <a:gd name="T63" fmla="*/ 356 h 393"/>
              <a:gd name="T64" fmla="*/ 318 w 351"/>
              <a:gd name="T65" fmla="*/ 268 h 393"/>
              <a:gd name="T66" fmla="*/ 280 w 351"/>
              <a:gd name="T67" fmla="*/ 246 h 393"/>
              <a:gd name="T68" fmla="*/ 282 w 351"/>
              <a:gd name="T69" fmla="*/ 233 h 393"/>
              <a:gd name="T70" fmla="*/ 271 w 351"/>
              <a:gd name="T71" fmla="*/ 241 h 393"/>
              <a:gd name="T72" fmla="*/ 275 w 351"/>
              <a:gd name="T73" fmla="*/ 248 h 393"/>
              <a:gd name="T74" fmla="*/ 308 w 351"/>
              <a:gd name="T75" fmla="*/ 272 h 393"/>
              <a:gd name="T76" fmla="*/ 330 w 351"/>
              <a:gd name="T77" fmla="*/ 315 h 393"/>
              <a:gd name="T78" fmla="*/ 312 w 351"/>
              <a:gd name="T79" fmla="*/ 288 h 393"/>
              <a:gd name="T80" fmla="*/ 258 w 351"/>
              <a:gd name="T81" fmla="*/ 301 h 393"/>
              <a:gd name="T82" fmla="*/ 331 w 351"/>
              <a:gd name="T83" fmla="*/ 367 h 393"/>
              <a:gd name="T84" fmla="*/ 236 w 351"/>
              <a:gd name="T85" fmla="*/ 208 h 393"/>
              <a:gd name="T86" fmla="*/ 257 w 351"/>
              <a:gd name="T87" fmla="*/ 294 h 393"/>
              <a:gd name="T88" fmla="*/ 236 w 351"/>
              <a:gd name="T89" fmla="*/ 208 h 3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51" h="393">
                <a:moveTo>
                  <a:pt x="45" y="163"/>
                </a:moveTo>
                <a:cubicBezTo>
                  <a:pt x="161" y="163"/>
                  <a:pt x="161" y="163"/>
                  <a:pt x="161" y="163"/>
                </a:cubicBezTo>
                <a:cubicBezTo>
                  <a:pt x="161" y="183"/>
                  <a:pt x="161" y="183"/>
                  <a:pt x="161" y="183"/>
                </a:cubicBezTo>
                <a:cubicBezTo>
                  <a:pt x="45" y="183"/>
                  <a:pt x="45" y="183"/>
                  <a:pt x="45" y="183"/>
                </a:cubicBezTo>
                <a:cubicBezTo>
                  <a:pt x="45" y="163"/>
                  <a:pt x="45" y="163"/>
                  <a:pt x="45" y="163"/>
                </a:cubicBezTo>
                <a:close/>
                <a:moveTo>
                  <a:pt x="45" y="125"/>
                </a:moveTo>
                <a:cubicBezTo>
                  <a:pt x="230" y="125"/>
                  <a:pt x="230" y="125"/>
                  <a:pt x="230" y="125"/>
                </a:cubicBezTo>
                <a:cubicBezTo>
                  <a:pt x="230" y="145"/>
                  <a:pt x="230" y="145"/>
                  <a:pt x="230" y="145"/>
                </a:cubicBezTo>
                <a:cubicBezTo>
                  <a:pt x="45" y="145"/>
                  <a:pt x="45" y="145"/>
                  <a:pt x="45" y="145"/>
                </a:cubicBezTo>
                <a:cubicBezTo>
                  <a:pt x="45" y="125"/>
                  <a:pt x="45" y="125"/>
                  <a:pt x="45" y="125"/>
                </a:cubicBezTo>
                <a:close/>
                <a:moveTo>
                  <a:pt x="45" y="87"/>
                </a:moveTo>
                <a:cubicBezTo>
                  <a:pt x="230" y="87"/>
                  <a:pt x="230" y="87"/>
                  <a:pt x="230" y="87"/>
                </a:cubicBezTo>
                <a:cubicBezTo>
                  <a:pt x="230" y="107"/>
                  <a:pt x="230" y="107"/>
                  <a:pt x="230" y="107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5" y="87"/>
                  <a:pt x="45" y="87"/>
                  <a:pt x="45" y="87"/>
                </a:cubicBezTo>
                <a:close/>
                <a:moveTo>
                  <a:pt x="45" y="49"/>
                </a:moveTo>
                <a:cubicBezTo>
                  <a:pt x="230" y="49"/>
                  <a:pt x="230" y="49"/>
                  <a:pt x="230" y="49"/>
                </a:cubicBezTo>
                <a:cubicBezTo>
                  <a:pt x="230" y="69"/>
                  <a:pt x="230" y="69"/>
                  <a:pt x="230" y="69"/>
                </a:cubicBezTo>
                <a:cubicBezTo>
                  <a:pt x="45" y="69"/>
                  <a:pt x="45" y="69"/>
                  <a:pt x="45" y="69"/>
                </a:cubicBezTo>
                <a:cubicBezTo>
                  <a:pt x="45" y="49"/>
                  <a:pt x="45" y="49"/>
                  <a:pt x="45" y="49"/>
                </a:cubicBezTo>
                <a:close/>
                <a:moveTo>
                  <a:pt x="0" y="306"/>
                </a:moveTo>
                <a:cubicBezTo>
                  <a:pt x="0" y="321"/>
                  <a:pt x="2" y="332"/>
                  <a:pt x="10" y="343"/>
                </a:cubicBezTo>
                <a:cubicBezTo>
                  <a:pt x="18" y="353"/>
                  <a:pt x="27" y="358"/>
                  <a:pt x="40" y="360"/>
                </a:cubicBezTo>
                <a:cubicBezTo>
                  <a:pt x="261" y="391"/>
                  <a:pt x="261" y="391"/>
                  <a:pt x="261" y="391"/>
                </a:cubicBezTo>
                <a:cubicBezTo>
                  <a:pt x="269" y="393"/>
                  <a:pt x="276" y="387"/>
                  <a:pt x="276" y="379"/>
                </a:cubicBezTo>
                <a:cubicBezTo>
                  <a:pt x="276" y="337"/>
                  <a:pt x="276" y="337"/>
                  <a:pt x="276" y="337"/>
                </a:cubicBezTo>
                <a:cubicBezTo>
                  <a:pt x="272" y="333"/>
                  <a:pt x="268" y="328"/>
                  <a:pt x="265" y="325"/>
                </a:cubicBezTo>
                <a:cubicBezTo>
                  <a:pt x="263" y="322"/>
                  <a:pt x="263" y="322"/>
                  <a:pt x="263" y="322"/>
                </a:cubicBezTo>
                <a:cubicBezTo>
                  <a:pt x="261" y="319"/>
                  <a:pt x="261" y="319"/>
                  <a:pt x="261" y="319"/>
                </a:cubicBezTo>
                <a:cubicBezTo>
                  <a:pt x="259" y="317"/>
                  <a:pt x="259" y="317"/>
                  <a:pt x="259" y="317"/>
                </a:cubicBezTo>
                <a:cubicBezTo>
                  <a:pt x="259" y="367"/>
                  <a:pt x="259" y="367"/>
                  <a:pt x="259" y="367"/>
                </a:cubicBezTo>
                <a:cubicBezTo>
                  <a:pt x="75" y="316"/>
                  <a:pt x="75" y="316"/>
                  <a:pt x="75" y="316"/>
                </a:cubicBezTo>
                <a:cubicBezTo>
                  <a:pt x="73" y="315"/>
                  <a:pt x="71" y="316"/>
                  <a:pt x="70" y="318"/>
                </a:cubicBezTo>
                <a:cubicBezTo>
                  <a:pt x="67" y="324"/>
                  <a:pt x="63" y="330"/>
                  <a:pt x="58" y="334"/>
                </a:cubicBezTo>
                <a:cubicBezTo>
                  <a:pt x="47" y="343"/>
                  <a:pt x="33" y="341"/>
                  <a:pt x="24" y="329"/>
                </a:cubicBezTo>
                <a:cubicBezTo>
                  <a:pt x="17" y="321"/>
                  <a:pt x="16" y="313"/>
                  <a:pt x="16" y="303"/>
                </a:cubicBezTo>
                <a:cubicBezTo>
                  <a:pt x="16" y="207"/>
                  <a:pt x="16" y="112"/>
                  <a:pt x="16" y="17"/>
                </a:cubicBezTo>
                <a:cubicBezTo>
                  <a:pt x="259" y="17"/>
                  <a:pt x="259" y="17"/>
                  <a:pt x="259" y="17"/>
                </a:cubicBezTo>
                <a:cubicBezTo>
                  <a:pt x="259" y="223"/>
                  <a:pt x="259" y="223"/>
                  <a:pt x="259" y="223"/>
                </a:cubicBezTo>
                <a:cubicBezTo>
                  <a:pt x="262" y="226"/>
                  <a:pt x="262" y="226"/>
                  <a:pt x="262" y="226"/>
                </a:cubicBezTo>
                <a:cubicBezTo>
                  <a:pt x="263" y="225"/>
                  <a:pt x="263" y="225"/>
                  <a:pt x="263" y="225"/>
                </a:cubicBezTo>
                <a:cubicBezTo>
                  <a:pt x="264" y="224"/>
                  <a:pt x="264" y="224"/>
                  <a:pt x="264" y="224"/>
                </a:cubicBezTo>
                <a:cubicBezTo>
                  <a:pt x="265" y="223"/>
                  <a:pt x="265" y="223"/>
                  <a:pt x="265" y="223"/>
                </a:cubicBezTo>
                <a:cubicBezTo>
                  <a:pt x="269" y="220"/>
                  <a:pt x="269" y="220"/>
                  <a:pt x="269" y="220"/>
                </a:cubicBezTo>
                <a:cubicBezTo>
                  <a:pt x="272" y="220"/>
                  <a:pt x="272" y="220"/>
                  <a:pt x="272" y="220"/>
                </a:cubicBezTo>
                <a:cubicBezTo>
                  <a:pt x="276" y="220"/>
                  <a:pt x="276" y="220"/>
                  <a:pt x="276" y="220"/>
                </a:cubicBezTo>
                <a:cubicBezTo>
                  <a:pt x="276" y="0"/>
                  <a:pt x="276" y="0"/>
                  <a:pt x="27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02"/>
                  <a:pt x="0" y="204"/>
                  <a:pt x="0" y="306"/>
                </a:cubicBezTo>
                <a:close/>
                <a:moveTo>
                  <a:pt x="226" y="187"/>
                </a:moveTo>
                <a:cubicBezTo>
                  <a:pt x="186" y="162"/>
                  <a:pt x="186" y="162"/>
                  <a:pt x="186" y="162"/>
                </a:cubicBezTo>
                <a:cubicBezTo>
                  <a:pt x="183" y="164"/>
                  <a:pt x="183" y="164"/>
                  <a:pt x="183" y="164"/>
                </a:cubicBezTo>
                <a:cubicBezTo>
                  <a:pt x="206" y="192"/>
                  <a:pt x="206" y="192"/>
                  <a:pt x="206" y="192"/>
                </a:cubicBezTo>
                <a:cubicBezTo>
                  <a:pt x="209" y="191"/>
                  <a:pt x="213" y="192"/>
                  <a:pt x="215" y="194"/>
                </a:cubicBezTo>
                <a:cubicBezTo>
                  <a:pt x="218" y="198"/>
                  <a:pt x="217" y="203"/>
                  <a:pt x="214" y="205"/>
                </a:cubicBezTo>
                <a:cubicBezTo>
                  <a:pt x="210" y="208"/>
                  <a:pt x="206" y="207"/>
                  <a:pt x="203" y="204"/>
                </a:cubicBezTo>
                <a:cubicBezTo>
                  <a:pt x="201" y="201"/>
                  <a:pt x="201" y="197"/>
                  <a:pt x="203" y="194"/>
                </a:cubicBezTo>
                <a:cubicBezTo>
                  <a:pt x="181" y="166"/>
                  <a:pt x="181" y="166"/>
                  <a:pt x="181" y="166"/>
                </a:cubicBezTo>
                <a:cubicBezTo>
                  <a:pt x="179" y="168"/>
                  <a:pt x="179" y="168"/>
                  <a:pt x="179" y="168"/>
                </a:cubicBezTo>
                <a:cubicBezTo>
                  <a:pt x="193" y="213"/>
                  <a:pt x="193" y="213"/>
                  <a:pt x="193" y="213"/>
                </a:cubicBezTo>
                <a:cubicBezTo>
                  <a:pt x="208" y="224"/>
                  <a:pt x="208" y="224"/>
                  <a:pt x="208" y="224"/>
                </a:cubicBezTo>
                <a:cubicBezTo>
                  <a:pt x="233" y="204"/>
                  <a:pt x="233" y="204"/>
                  <a:pt x="233" y="204"/>
                </a:cubicBezTo>
                <a:cubicBezTo>
                  <a:pt x="226" y="187"/>
                  <a:pt x="226" y="187"/>
                  <a:pt x="226" y="187"/>
                </a:cubicBezTo>
                <a:close/>
                <a:moveTo>
                  <a:pt x="346" y="356"/>
                </a:moveTo>
                <a:cubicBezTo>
                  <a:pt x="347" y="353"/>
                  <a:pt x="348" y="350"/>
                  <a:pt x="349" y="346"/>
                </a:cubicBezTo>
                <a:cubicBezTo>
                  <a:pt x="351" y="320"/>
                  <a:pt x="349" y="285"/>
                  <a:pt x="318" y="268"/>
                </a:cubicBezTo>
                <a:cubicBezTo>
                  <a:pt x="309" y="263"/>
                  <a:pt x="290" y="255"/>
                  <a:pt x="284" y="250"/>
                </a:cubicBezTo>
                <a:cubicBezTo>
                  <a:pt x="282" y="248"/>
                  <a:pt x="281" y="247"/>
                  <a:pt x="280" y="246"/>
                </a:cubicBezTo>
                <a:cubicBezTo>
                  <a:pt x="281" y="246"/>
                  <a:pt x="282" y="246"/>
                  <a:pt x="283" y="245"/>
                </a:cubicBezTo>
                <a:cubicBezTo>
                  <a:pt x="286" y="243"/>
                  <a:pt x="286" y="237"/>
                  <a:pt x="282" y="233"/>
                </a:cubicBezTo>
                <a:cubicBezTo>
                  <a:pt x="278" y="228"/>
                  <a:pt x="273" y="226"/>
                  <a:pt x="270" y="229"/>
                </a:cubicBezTo>
                <a:cubicBezTo>
                  <a:pt x="267" y="231"/>
                  <a:pt x="267" y="237"/>
                  <a:pt x="271" y="241"/>
                </a:cubicBezTo>
                <a:cubicBezTo>
                  <a:pt x="272" y="242"/>
                  <a:pt x="273" y="243"/>
                  <a:pt x="274" y="244"/>
                </a:cubicBezTo>
                <a:cubicBezTo>
                  <a:pt x="274" y="245"/>
                  <a:pt x="275" y="247"/>
                  <a:pt x="275" y="248"/>
                </a:cubicBezTo>
                <a:cubicBezTo>
                  <a:pt x="277" y="250"/>
                  <a:pt x="279" y="252"/>
                  <a:pt x="281" y="254"/>
                </a:cubicBezTo>
                <a:cubicBezTo>
                  <a:pt x="288" y="260"/>
                  <a:pt x="299" y="266"/>
                  <a:pt x="308" y="272"/>
                </a:cubicBezTo>
                <a:cubicBezTo>
                  <a:pt x="328" y="285"/>
                  <a:pt x="333" y="300"/>
                  <a:pt x="333" y="315"/>
                </a:cubicBezTo>
                <a:cubicBezTo>
                  <a:pt x="333" y="318"/>
                  <a:pt x="332" y="319"/>
                  <a:pt x="330" y="315"/>
                </a:cubicBezTo>
                <a:cubicBezTo>
                  <a:pt x="329" y="314"/>
                  <a:pt x="329" y="313"/>
                  <a:pt x="328" y="312"/>
                </a:cubicBezTo>
                <a:cubicBezTo>
                  <a:pt x="323" y="304"/>
                  <a:pt x="318" y="296"/>
                  <a:pt x="312" y="288"/>
                </a:cubicBezTo>
                <a:cubicBezTo>
                  <a:pt x="307" y="282"/>
                  <a:pt x="301" y="276"/>
                  <a:pt x="296" y="271"/>
                </a:cubicBezTo>
                <a:cubicBezTo>
                  <a:pt x="258" y="301"/>
                  <a:pt x="258" y="301"/>
                  <a:pt x="258" y="301"/>
                </a:cubicBezTo>
                <a:cubicBezTo>
                  <a:pt x="262" y="307"/>
                  <a:pt x="266" y="313"/>
                  <a:pt x="271" y="320"/>
                </a:cubicBezTo>
                <a:cubicBezTo>
                  <a:pt x="292" y="347"/>
                  <a:pt x="316" y="365"/>
                  <a:pt x="331" y="367"/>
                </a:cubicBezTo>
                <a:cubicBezTo>
                  <a:pt x="338" y="367"/>
                  <a:pt x="344" y="363"/>
                  <a:pt x="346" y="356"/>
                </a:cubicBezTo>
                <a:close/>
                <a:moveTo>
                  <a:pt x="236" y="208"/>
                </a:moveTo>
                <a:cubicBezTo>
                  <a:pt x="289" y="268"/>
                  <a:pt x="289" y="268"/>
                  <a:pt x="289" y="268"/>
                </a:cubicBezTo>
                <a:cubicBezTo>
                  <a:pt x="257" y="294"/>
                  <a:pt x="257" y="294"/>
                  <a:pt x="257" y="294"/>
                </a:cubicBezTo>
                <a:cubicBezTo>
                  <a:pt x="211" y="228"/>
                  <a:pt x="211" y="228"/>
                  <a:pt x="211" y="228"/>
                </a:cubicBezTo>
                <a:cubicBezTo>
                  <a:pt x="236" y="208"/>
                  <a:pt x="236" y="208"/>
                  <a:pt x="236" y="2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8" name="Group 67"/>
          <p:cNvGrpSpPr/>
          <p:nvPr userDrawn="1"/>
        </p:nvGrpSpPr>
        <p:grpSpPr>
          <a:xfrm>
            <a:off x="10833374" y="523872"/>
            <a:ext cx="844002" cy="788926"/>
            <a:chOff x="3141663" y="1016000"/>
            <a:chExt cx="900112" cy="841375"/>
          </a:xfrm>
          <a:solidFill>
            <a:schemeClr val="accent2"/>
          </a:solidFill>
        </p:grpSpPr>
        <p:sp>
          <p:nvSpPr>
            <p:cNvPr id="69" name="Freeform 3408"/>
            <p:cNvSpPr>
              <a:spLocks noEditPoints="1"/>
            </p:cNvSpPr>
            <p:nvPr/>
          </p:nvSpPr>
          <p:spPr bwMode="auto">
            <a:xfrm>
              <a:off x="3141663" y="1016000"/>
              <a:ext cx="709612" cy="712787"/>
            </a:xfrm>
            <a:custGeom>
              <a:avLst/>
              <a:gdLst>
                <a:gd name="T0" fmla="*/ 0 w 231"/>
                <a:gd name="T1" fmla="*/ 232 h 232"/>
                <a:gd name="T2" fmla="*/ 7 w 231"/>
                <a:gd name="T3" fmla="*/ 211 h 232"/>
                <a:gd name="T4" fmla="*/ 16 w 231"/>
                <a:gd name="T5" fmla="*/ 193 h 232"/>
                <a:gd name="T6" fmla="*/ 23 w 231"/>
                <a:gd name="T7" fmla="*/ 182 h 232"/>
                <a:gd name="T8" fmla="*/ 96 w 231"/>
                <a:gd name="T9" fmla="*/ 144 h 232"/>
                <a:gd name="T10" fmla="*/ 126 w 231"/>
                <a:gd name="T11" fmla="*/ 201 h 232"/>
                <a:gd name="T12" fmla="*/ 129 w 231"/>
                <a:gd name="T13" fmla="*/ 175 h 232"/>
                <a:gd name="T14" fmla="*/ 120 w 231"/>
                <a:gd name="T15" fmla="*/ 158 h 232"/>
                <a:gd name="T16" fmla="*/ 120 w 231"/>
                <a:gd name="T17" fmla="*/ 151 h 232"/>
                <a:gd name="T18" fmla="*/ 156 w 231"/>
                <a:gd name="T19" fmla="*/ 152 h 232"/>
                <a:gd name="T20" fmla="*/ 156 w 231"/>
                <a:gd name="T21" fmla="*/ 158 h 232"/>
                <a:gd name="T22" fmla="*/ 146 w 231"/>
                <a:gd name="T23" fmla="*/ 175 h 232"/>
                <a:gd name="T24" fmla="*/ 149 w 231"/>
                <a:gd name="T25" fmla="*/ 201 h 232"/>
                <a:gd name="T26" fmla="*/ 179 w 231"/>
                <a:gd name="T27" fmla="*/ 144 h 232"/>
                <a:gd name="T28" fmla="*/ 231 w 231"/>
                <a:gd name="T29" fmla="*/ 164 h 232"/>
                <a:gd name="T30" fmla="*/ 182 w 231"/>
                <a:gd name="T31" fmla="*/ 223 h 232"/>
                <a:gd name="T32" fmla="*/ 183 w 231"/>
                <a:gd name="T33" fmla="*/ 232 h 232"/>
                <a:gd name="T34" fmla="*/ 0 w 231"/>
                <a:gd name="T35" fmla="*/ 232 h 232"/>
                <a:gd name="T36" fmla="*/ 138 w 231"/>
                <a:gd name="T37" fmla="*/ 0 h 232"/>
                <a:gd name="T38" fmla="*/ 188 w 231"/>
                <a:gd name="T39" fmla="*/ 61 h 232"/>
                <a:gd name="T40" fmla="*/ 182 w 231"/>
                <a:gd name="T41" fmla="*/ 102 h 232"/>
                <a:gd name="T42" fmla="*/ 138 w 231"/>
                <a:gd name="T43" fmla="*/ 145 h 232"/>
                <a:gd name="T44" fmla="*/ 94 w 231"/>
                <a:gd name="T45" fmla="*/ 102 h 232"/>
                <a:gd name="T46" fmla="*/ 87 w 231"/>
                <a:gd name="T47" fmla="*/ 61 h 232"/>
                <a:gd name="T48" fmla="*/ 138 w 231"/>
                <a:gd name="T4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1" h="232">
                  <a:moveTo>
                    <a:pt x="0" y="232"/>
                  </a:moveTo>
                  <a:cubicBezTo>
                    <a:pt x="2" y="225"/>
                    <a:pt x="5" y="216"/>
                    <a:pt x="7" y="211"/>
                  </a:cubicBezTo>
                  <a:cubicBezTo>
                    <a:pt x="10" y="204"/>
                    <a:pt x="13" y="198"/>
                    <a:pt x="16" y="193"/>
                  </a:cubicBezTo>
                  <a:cubicBezTo>
                    <a:pt x="18" y="189"/>
                    <a:pt x="20" y="186"/>
                    <a:pt x="23" y="182"/>
                  </a:cubicBezTo>
                  <a:cubicBezTo>
                    <a:pt x="48" y="150"/>
                    <a:pt x="74" y="161"/>
                    <a:pt x="96" y="144"/>
                  </a:cubicBezTo>
                  <a:cubicBezTo>
                    <a:pt x="105" y="165"/>
                    <a:pt x="111" y="182"/>
                    <a:pt x="126" y="201"/>
                  </a:cubicBezTo>
                  <a:cubicBezTo>
                    <a:pt x="129" y="175"/>
                    <a:pt x="129" y="175"/>
                    <a:pt x="129" y="175"/>
                  </a:cubicBezTo>
                  <a:cubicBezTo>
                    <a:pt x="120" y="158"/>
                    <a:pt x="120" y="158"/>
                    <a:pt x="120" y="158"/>
                  </a:cubicBezTo>
                  <a:cubicBezTo>
                    <a:pt x="119" y="156"/>
                    <a:pt x="119" y="153"/>
                    <a:pt x="120" y="151"/>
                  </a:cubicBezTo>
                  <a:cubicBezTo>
                    <a:pt x="129" y="156"/>
                    <a:pt x="147" y="156"/>
                    <a:pt x="156" y="152"/>
                  </a:cubicBezTo>
                  <a:cubicBezTo>
                    <a:pt x="157" y="154"/>
                    <a:pt x="157" y="156"/>
                    <a:pt x="156" y="158"/>
                  </a:cubicBezTo>
                  <a:cubicBezTo>
                    <a:pt x="146" y="175"/>
                    <a:pt x="146" y="175"/>
                    <a:pt x="146" y="175"/>
                  </a:cubicBezTo>
                  <a:cubicBezTo>
                    <a:pt x="149" y="201"/>
                    <a:pt x="149" y="201"/>
                    <a:pt x="149" y="201"/>
                  </a:cubicBezTo>
                  <a:cubicBezTo>
                    <a:pt x="165" y="182"/>
                    <a:pt x="171" y="165"/>
                    <a:pt x="179" y="144"/>
                  </a:cubicBezTo>
                  <a:cubicBezTo>
                    <a:pt x="195" y="155"/>
                    <a:pt x="213" y="154"/>
                    <a:pt x="231" y="164"/>
                  </a:cubicBezTo>
                  <a:cubicBezTo>
                    <a:pt x="203" y="169"/>
                    <a:pt x="182" y="193"/>
                    <a:pt x="182" y="223"/>
                  </a:cubicBezTo>
                  <a:cubicBezTo>
                    <a:pt x="182" y="226"/>
                    <a:pt x="182" y="229"/>
                    <a:pt x="183" y="232"/>
                  </a:cubicBezTo>
                  <a:cubicBezTo>
                    <a:pt x="0" y="232"/>
                    <a:pt x="0" y="232"/>
                    <a:pt x="0" y="232"/>
                  </a:cubicBezTo>
                  <a:close/>
                  <a:moveTo>
                    <a:pt x="138" y="0"/>
                  </a:moveTo>
                  <a:cubicBezTo>
                    <a:pt x="173" y="0"/>
                    <a:pt x="190" y="27"/>
                    <a:pt x="188" y="61"/>
                  </a:cubicBezTo>
                  <a:cubicBezTo>
                    <a:pt x="192" y="63"/>
                    <a:pt x="192" y="86"/>
                    <a:pt x="182" y="102"/>
                  </a:cubicBezTo>
                  <a:cubicBezTo>
                    <a:pt x="177" y="123"/>
                    <a:pt x="156" y="145"/>
                    <a:pt x="138" y="145"/>
                  </a:cubicBezTo>
                  <a:cubicBezTo>
                    <a:pt x="120" y="145"/>
                    <a:pt x="99" y="123"/>
                    <a:pt x="94" y="102"/>
                  </a:cubicBezTo>
                  <a:cubicBezTo>
                    <a:pt x="84" y="86"/>
                    <a:pt x="84" y="63"/>
                    <a:pt x="87" y="61"/>
                  </a:cubicBezTo>
                  <a:cubicBezTo>
                    <a:pt x="85" y="27"/>
                    <a:pt x="102" y="0"/>
                    <a:pt x="1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0" name="Freeform 3409"/>
            <p:cNvSpPr>
              <a:spLocks noEditPoints="1"/>
            </p:cNvSpPr>
            <p:nvPr/>
          </p:nvSpPr>
          <p:spPr bwMode="auto">
            <a:xfrm>
              <a:off x="3730625" y="1544638"/>
              <a:ext cx="311150" cy="312737"/>
            </a:xfrm>
            <a:custGeom>
              <a:avLst/>
              <a:gdLst>
                <a:gd name="T0" fmla="*/ 50 w 101"/>
                <a:gd name="T1" fmla="*/ 74 h 102"/>
                <a:gd name="T2" fmla="*/ 17 w 101"/>
                <a:gd name="T3" fmla="*/ 40 h 102"/>
                <a:gd name="T4" fmla="*/ 29 w 101"/>
                <a:gd name="T5" fmla="*/ 28 h 102"/>
                <a:gd name="T6" fmla="*/ 50 w 101"/>
                <a:gd name="T7" fmla="*/ 50 h 102"/>
                <a:gd name="T8" fmla="*/ 72 w 101"/>
                <a:gd name="T9" fmla="*/ 28 h 102"/>
                <a:gd name="T10" fmla="*/ 84 w 101"/>
                <a:gd name="T11" fmla="*/ 40 h 102"/>
                <a:gd name="T12" fmla="*/ 50 w 101"/>
                <a:gd name="T13" fmla="*/ 74 h 102"/>
                <a:gd name="T14" fmla="*/ 50 w 101"/>
                <a:gd name="T15" fmla="*/ 0 h 102"/>
                <a:gd name="T16" fmla="*/ 101 w 101"/>
                <a:gd name="T17" fmla="*/ 51 h 102"/>
                <a:gd name="T18" fmla="*/ 50 w 101"/>
                <a:gd name="T19" fmla="*/ 102 h 102"/>
                <a:gd name="T20" fmla="*/ 0 w 101"/>
                <a:gd name="T21" fmla="*/ 51 h 102"/>
                <a:gd name="T22" fmla="*/ 50 w 101"/>
                <a:gd name="T2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02">
                  <a:moveTo>
                    <a:pt x="50" y="74"/>
                  </a:moveTo>
                  <a:cubicBezTo>
                    <a:pt x="39" y="63"/>
                    <a:pt x="28" y="51"/>
                    <a:pt x="17" y="4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36"/>
                    <a:pt x="43" y="43"/>
                    <a:pt x="50" y="50"/>
                  </a:cubicBezTo>
                  <a:cubicBezTo>
                    <a:pt x="57" y="43"/>
                    <a:pt x="65" y="36"/>
                    <a:pt x="72" y="28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73" y="51"/>
                    <a:pt x="61" y="63"/>
                    <a:pt x="50" y="74"/>
                  </a:cubicBezTo>
                  <a:close/>
                  <a:moveTo>
                    <a:pt x="50" y="0"/>
                  </a:moveTo>
                  <a:cubicBezTo>
                    <a:pt x="78" y="0"/>
                    <a:pt x="101" y="23"/>
                    <a:pt x="101" y="51"/>
                  </a:cubicBezTo>
                  <a:cubicBezTo>
                    <a:pt x="101" y="79"/>
                    <a:pt x="78" y="102"/>
                    <a:pt x="50" y="102"/>
                  </a:cubicBezTo>
                  <a:cubicBezTo>
                    <a:pt x="22" y="102"/>
                    <a:pt x="0" y="79"/>
                    <a:pt x="0" y="51"/>
                  </a:cubicBezTo>
                  <a:cubicBezTo>
                    <a:pt x="0" y="23"/>
                    <a:pt x="22" y="0"/>
                    <a:pt x="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4" name="Rectangle 3"/>
          <p:cNvSpPr/>
          <p:nvPr userDrawn="1"/>
        </p:nvSpPr>
        <p:spPr>
          <a:xfrm>
            <a:off x="-1" y="0"/>
            <a:ext cx="12125325" cy="188640"/>
          </a:xfrm>
          <a:prstGeom prst="rect">
            <a:avLst/>
          </a:prstGeom>
          <a:solidFill>
            <a:srgbClr val="DCEF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-1" y="6667780"/>
            <a:ext cx="12125325" cy="188640"/>
          </a:xfrm>
          <a:prstGeom prst="rect">
            <a:avLst/>
          </a:prstGeom>
          <a:solidFill>
            <a:srgbClr val="DCEFD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/>
          <a:stretch/>
        </p:blipFill>
        <p:spPr bwMode="auto">
          <a:xfrm>
            <a:off x="1" y="1413834"/>
            <a:ext cx="12125324" cy="7225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 userDrawn="1"/>
        </p:nvGrpSpPr>
        <p:grpSpPr>
          <a:xfrm>
            <a:off x="-1" y="6102428"/>
            <a:ext cx="12125325" cy="143162"/>
            <a:chOff x="0" y="6686549"/>
            <a:chExt cx="11925300" cy="72000"/>
          </a:xfrm>
        </p:grpSpPr>
        <p:sp>
          <p:nvSpPr>
            <p:cNvPr id="39" name="Rectangle 38"/>
            <p:cNvSpPr/>
            <p:nvPr userDrawn="1"/>
          </p:nvSpPr>
          <p:spPr>
            <a:xfrm>
              <a:off x="0" y="6686549"/>
              <a:ext cx="2981325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2981325" y="6686549"/>
              <a:ext cx="2981325" cy="72000"/>
            </a:xfrm>
            <a:prstGeom prst="rect">
              <a:avLst/>
            </a:prstGeom>
            <a:solidFill>
              <a:srgbClr val="009F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5962650" y="6686549"/>
              <a:ext cx="2981325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43" name="Rectangle 42"/>
            <p:cNvSpPr/>
            <p:nvPr userDrawn="1"/>
          </p:nvSpPr>
          <p:spPr>
            <a:xfrm>
              <a:off x="8943975" y="6686549"/>
              <a:ext cx="2981325" cy="7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</p:grpSp>
      <p:sp>
        <p:nvSpPr>
          <p:cNvPr id="5" name="Rectangle 4"/>
          <p:cNvSpPr/>
          <p:nvPr userDrawn="1"/>
        </p:nvSpPr>
        <p:spPr>
          <a:xfrm>
            <a:off x="0" y="4696810"/>
            <a:ext cx="7931784" cy="1317982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08791"/>
            <a:ext cx="7565870" cy="57229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solidFill>
                  <a:schemeClr val="bg1"/>
                </a:solidFill>
                <a:latin typeface="+mj-lt"/>
                <a:cs typeface="Arial Hebrew"/>
              </a:defRPr>
            </a:lvl1pPr>
          </a:lstStyle>
          <a:p>
            <a:r>
              <a:rPr lang="en-GB" dirty="0" smtClean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67163"/>
            <a:ext cx="7565870" cy="62484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/>
                </a:solidFill>
                <a:latin typeface="+mj-lt"/>
                <a:cs typeface="Arial Hebre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6" name="TextBox 45"/>
          <p:cNvSpPr txBox="1"/>
          <p:nvPr userDrawn="1"/>
        </p:nvSpPr>
        <p:spPr>
          <a:xfrm>
            <a:off x="9777650" y="6297806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800" baseline="0" dirty="0" smtClean="0">
                <a:solidFill>
                  <a:srgbClr val="0E628C"/>
                </a:solidFill>
                <a:latin typeface="Arial" panose="020B0604020202020204" pitchFamily="34" charset="0"/>
                <a:cs typeface="Arial Hebrew"/>
              </a:rPr>
              <a:t>Copyright </a:t>
            </a:r>
            <a:r>
              <a:rPr lang="en-GB" sz="800" baseline="0" dirty="0" smtClean="0">
                <a:solidFill>
                  <a:srgbClr val="0E628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© 2015 Thomas International Ltd</a:t>
            </a:r>
          </a:p>
          <a:p>
            <a:pPr algn="r"/>
            <a:r>
              <a:rPr lang="en-GB" sz="800" baseline="0" dirty="0" smtClean="0">
                <a:solidFill>
                  <a:srgbClr val="0E628C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23-CorporatePresentation2015_V1</a:t>
            </a:r>
            <a:endParaRPr lang="en-GB" sz="800" baseline="0" dirty="0" smtClean="0">
              <a:solidFill>
                <a:srgbClr val="0E628C"/>
              </a:solidFill>
              <a:latin typeface="Arial" panose="020B0604020202020204" pitchFamily="34" charset="0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5241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E6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9379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 err="1" smtClean="0">
              <a:solidFill>
                <a:srgbClr val="000000"/>
              </a:solidFill>
              <a:latin typeface="Arial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n Animating Sp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9379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dirty="0" err="1" smtClean="0">
              <a:solidFill>
                <a:srgbClr val="000000"/>
              </a:solidFill>
              <a:latin typeface="Arial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n Animated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E6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25325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120632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47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9638" y="2130425"/>
            <a:ext cx="10306050" cy="1470025"/>
          </a:xfrm>
          <a:prstGeom prst="rect">
            <a:avLst/>
          </a:prstGeo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9275" y="3886200"/>
            <a:ext cx="848677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89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nimated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E6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9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4638"/>
            <a:ext cx="10912475" cy="1143000"/>
          </a:xfrm>
          <a:prstGeom prst="rect">
            <a:avLst/>
          </a:prstGeo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425" y="1600200"/>
            <a:ext cx="1091247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9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3" y="4406900"/>
            <a:ext cx="1030763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263" y="2906713"/>
            <a:ext cx="1030763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1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4638"/>
            <a:ext cx="10912475" cy="1143000"/>
          </a:xfrm>
          <a:prstGeom prst="rect">
            <a:avLst/>
          </a:prstGeo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6425" y="1600200"/>
            <a:ext cx="538003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8863" y="1600200"/>
            <a:ext cx="538003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17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4638"/>
            <a:ext cx="10912475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1535113"/>
            <a:ext cx="535781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425" y="2174875"/>
            <a:ext cx="535781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9500" y="1535113"/>
            <a:ext cx="53594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9500" y="2174875"/>
            <a:ext cx="53594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4638"/>
            <a:ext cx="10912475" cy="1143000"/>
          </a:xfrm>
          <a:prstGeom prst="rect">
            <a:avLst/>
          </a:prstGeo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4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3050"/>
            <a:ext cx="398938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0275" y="273050"/>
            <a:ext cx="677862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6425" y="1435100"/>
            <a:ext cx="398938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61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6488" y="4800600"/>
            <a:ext cx="727551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76488" y="612775"/>
            <a:ext cx="7275512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76488" y="5367338"/>
            <a:ext cx="7275512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84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74638"/>
            <a:ext cx="10912475" cy="1143000"/>
          </a:xfrm>
          <a:prstGeom prst="rect">
            <a:avLst/>
          </a:prstGeo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6425" y="1600200"/>
            <a:ext cx="10912475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58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91575" y="274638"/>
            <a:ext cx="2727325" cy="5851525"/>
          </a:xfrm>
          <a:prstGeom prst="rect">
            <a:avLst/>
          </a:prstGeo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6425" y="274638"/>
            <a:ext cx="80327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42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556C2E5E-A15B-B948-BC59-36C0DBF8FD9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3375" y="6356350"/>
            <a:ext cx="38385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9975" y="6356350"/>
            <a:ext cx="2828925" cy="365125"/>
          </a:xfrm>
          <a:prstGeom prst="rect">
            <a:avLst/>
          </a:prstGeom>
        </p:spPr>
        <p:txBody>
          <a:bodyPr/>
          <a:lstStyle/>
          <a:p>
            <a:fld id="{74FE58CA-55D8-E64E-9729-CC350AB31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3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u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689677" y="0"/>
            <a:ext cx="2340104" cy="8239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09F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640"/>
          <a:stretch/>
        </p:blipFill>
        <p:spPr bwMode="auto">
          <a:xfrm>
            <a:off x="9789910" y="213430"/>
            <a:ext cx="2122277" cy="39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3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9589989" y="0"/>
            <a:ext cx="2535336" cy="8239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3200" dirty="0" err="1" smtClean="0">
              <a:solidFill>
                <a:srgbClr val="000000"/>
              </a:solidFill>
              <a:latin typeface="+mj-lt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5429" y="215521"/>
            <a:ext cx="1835186" cy="4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38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n Animating Sp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3200" dirty="0" err="1" smtClean="0">
              <a:solidFill>
                <a:srgbClr val="000000"/>
              </a:solidFill>
              <a:latin typeface="+mj-lt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9589989" y="0"/>
            <a:ext cx="2535336" cy="8239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5429" y="215521"/>
            <a:ext cx="1835186" cy="4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76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n Animated 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rgbClr val="0E63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25325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26560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3605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1405967"/>
            <a:ext cx="109124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252" y="6243462"/>
            <a:ext cx="2377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C6866DA-4B6C-C843-965C-FE60C6665014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3/16/2021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2548" y="7630936"/>
            <a:ext cx="3225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7210" y="6243462"/>
            <a:ext cx="2377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2D11CC-062C-214B-BEE2-35F8B95095F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4" y="167765"/>
            <a:ext cx="2115167" cy="51664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" y="6685341"/>
            <a:ext cx="12125325" cy="73208"/>
            <a:chOff x="0" y="6686549"/>
            <a:chExt cx="11925300" cy="72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686549"/>
              <a:ext cx="2981325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81325" y="6686549"/>
              <a:ext cx="2981325" cy="72000"/>
            </a:xfrm>
            <a:prstGeom prst="rect">
              <a:avLst/>
            </a:prstGeom>
            <a:solidFill>
              <a:srgbClr val="009F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962650" y="6686549"/>
              <a:ext cx="2981325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43975" y="6686549"/>
              <a:ext cx="2981325" cy="7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cs typeface="Arial Hebrew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723" y="131124"/>
            <a:ext cx="9135327" cy="561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22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7" r:id="rId5"/>
    <p:sldLayoutId id="2147483714" r:id="rId6"/>
    <p:sldLayoutId id="2147483715" r:id="rId7"/>
    <p:sldLayoutId id="2147483716" r:id="rId8"/>
    <p:sldLayoutId id="214748374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1" y="0"/>
            <a:ext cx="9589988" cy="82395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 smtClean="0">
              <a:solidFill>
                <a:srgbClr val="000000"/>
              </a:solidFill>
              <a:latin typeface="Arial Hebrew"/>
              <a:cs typeface="Arial Hebrew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425" y="1405967"/>
            <a:ext cx="109124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252" y="6243462"/>
            <a:ext cx="2377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3C6866DA-4B6C-C843-965C-FE60C6665014}" type="datetimeFigureOut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3/16/2021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2548" y="6243462"/>
            <a:ext cx="3225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47210" y="6243462"/>
            <a:ext cx="23770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02D11CC-062C-214B-BEE2-35F8B95095F3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074" y="167765"/>
            <a:ext cx="2115167" cy="516642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-1" y="6685341"/>
            <a:ext cx="12125325" cy="73208"/>
            <a:chOff x="0" y="6686549"/>
            <a:chExt cx="11925300" cy="72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6686549"/>
              <a:ext cx="2981325" cy="72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2981325" y="6686549"/>
              <a:ext cx="2981325" cy="72000"/>
            </a:xfrm>
            <a:prstGeom prst="rect">
              <a:avLst/>
            </a:prstGeom>
            <a:solidFill>
              <a:srgbClr val="009F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962650" y="6686549"/>
              <a:ext cx="2981325" cy="7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8943975" y="6686549"/>
              <a:ext cx="2981325" cy="72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 dirty="0" err="1" smtClean="0">
                <a:solidFill>
                  <a:srgbClr val="000000"/>
                </a:solidFill>
                <a:latin typeface="Arial"/>
                <a:cs typeface="Arial Hebrew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723" y="131124"/>
            <a:ext cx="9135327" cy="561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09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9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estcentrumgroei.nl/profielkeuzetest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/>
          </p:cNvSpPr>
          <p:nvPr/>
        </p:nvSpPr>
        <p:spPr bwMode="auto">
          <a:xfrm>
            <a:off x="332604" y="188913"/>
            <a:ext cx="1084543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altLang="nl-NL" sz="3200" b="1" dirty="0" smtClean="0">
                <a:solidFill>
                  <a:schemeClr val="bg1"/>
                </a:solidFill>
                <a:latin typeface="+mj-lt"/>
                <a:ea typeface="MS PGothic" pitchFamily="34" charset="-128"/>
                <a:sym typeface="Gill Sans" charset="0"/>
              </a:rPr>
              <a:t> Welke profiel past bij </a:t>
            </a:r>
            <a:r>
              <a:rPr lang="nl-NL" altLang="nl-NL" sz="3200" b="1" dirty="0" smtClean="0">
                <a:solidFill>
                  <a:schemeClr val="bg1"/>
                </a:solidFill>
                <a:latin typeface="+mj-lt"/>
                <a:ea typeface="MS PGothic" pitchFamily="34" charset="-128"/>
                <a:sym typeface="Gill Sans" charset="0"/>
              </a:rPr>
              <a:t>Keim</a:t>
            </a:r>
            <a:r>
              <a:rPr lang="nl-NL" altLang="nl-NL" sz="3800" b="1" dirty="0" smtClean="0">
                <a:solidFill>
                  <a:schemeClr val="bg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?</a:t>
            </a:r>
            <a:endParaRPr lang="nl-NL" altLang="nl-NL" sz="3800" b="1" dirty="0">
              <a:solidFill>
                <a:schemeClr val="bg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pic>
        <p:nvPicPr>
          <p:cNvPr id="3075" name="Afbeelding 1" descr="Schermafbeelding 2015-12-03 om 12.04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50" y="1484784"/>
            <a:ext cx="8869364" cy="43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949280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9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/>
          </p:nvPr>
        </p:nvGraphicFramePr>
        <p:xfrm>
          <a:off x="332605" y="1484313"/>
          <a:ext cx="11363282" cy="4826000"/>
        </p:xfrm>
        <a:graphic>
          <a:graphicData uri="http://schemas.openxmlformats.org/drawingml/2006/table">
            <a:tbl>
              <a:tblPr/>
              <a:tblGrid>
                <a:gridCol w="1580924"/>
                <a:gridCol w="9782358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Doelgericht,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direct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mededelend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Mensgericht,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spraakzaam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overtuigend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Ondersteunend, praktisch,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luisterend</a:t>
                      </a: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Kwaliteitsgericht, logisch,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schriftelijk</a:t>
                      </a: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302" y="209457"/>
            <a:ext cx="9135327" cy="561703"/>
          </a:xfrm>
        </p:spPr>
        <p:txBody>
          <a:bodyPr>
            <a:normAutofit/>
          </a:bodyPr>
          <a:lstStyle/>
          <a:p>
            <a:r>
              <a:rPr lang="nl-NL" sz="2000" dirty="0" smtClean="0"/>
              <a:t>3. Hoe communiceer je het liefst?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52" y="5917300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0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6510"/>
              </p:ext>
            </p:extLst>
          </p:nvPr>
        </p:nvGraphicFramePr>
        <p:xfrm>
          <a:off x="197186" y="1359679"/>
          <a:ext cx="11649575" cy="4596142"/>
        </p:xfrm>
        <a:graphic>
          <a:graphicData uri="http://schemas.openxmlformats.org/drawingml/2006/table">
            <a:tbl>
              <a:tblPr/>
              <a:tblGrid>
                <a:gridCol w="1145170"/>
                <a:gridCol w="10504405"/>
              </a:tblGrid>
              <a:tr h="11652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Bepalen welk goed doel we kiezen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Jij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neemt de besluiten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over wat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mag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kosten en hoeveel het moet opbrengen.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738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Zoveel mogelijk mensen persoonlijk benaderen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Jij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legt de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contacten en maakt iedereen enthousiast om te komen.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draaiboek maken zodat alles op rolletjes verloopt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Je maakt een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planning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 zorgt dat alles van tevoren goed is geregeld.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60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Je controleert of alles gaat zoals is afgesproken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Jij checkt de inkomsten en uitgaven, zoekt uit welke verzekeringen er nodig zijn en legt de gemaakte afspraken schriftelijk vast.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/>
          </p:cNvSpPr>
          <p:nvPr/>
        </p:nvSpPr>
        <p:spPr bwMode="auto">
          <a:xfrm>
            <a:off x="0" y="1"/>
            <a:ext cx="12125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    </a:t>
            </a: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310" y="188640"/>
            <a:ext cx="9135327" cy="561703"/>
          </a:xfrm>
        </p:spPr>
        <p:txBody>
          <a:bodyPr>
            <a:normAutofit fontScale="90000"/>
          </a:bodyPr>
          <a:lstStyle/>
          <a:p>
            <a:pPr marL="39688">
              <a:defRPr/>
            </a:pPr>
            <a: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</a:t>
            </a:r>
            <a:r>
              <a:rPr lang="nl-NL" sz="22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3.   </a:t>
            </a:r>
            <a: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Jullie opdracht: organiseer een avond om zoveel mogelijk geld in   </a:t>
            </a:r>
            <a:b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      te zamelen voor een goed doel. </a:t>
            </a:r>
            <a:r>
              <a:rPr lang="nl-NL" sz="22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 </a:t>
            </a:r>
            <a: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Wat zou jij het liefste doen?</a:t>
            </a:r>
            <a:r>
              <a:rPr lang="nl-NL" sz="22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2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2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6031824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7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237876" y="1628776"/>
            <a:ext cx="11887449" cy="453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r>
              <a:rPr lang="nl-NL" dirty="0" smtClean="0">
                <a:solidFill>
                  <a:srgbClr val="666666"/>
                </a:solidFill>
                <a:latin typeface="Raleway"/>
              </a:rPr>
              <a:t>Het </a:t>
            </a:r>
            <a:r>
              <a:rPr lang="nl-NL" b="1" dirty="0">
                <a:solidFill>
                  <a:srgbClr val="666666"/>
                </a:solidFill>
                <a:latin typeface="Raleway"/>
              </a:rPr>
              <a:t>Rode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 kwadrant: vertelt je hoe je omgaat met problemen en uitdagingen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666666"/>
                </a:solidFill>
                <a:latin typeface="Raleway"/>
              </a:rPr>
              <a:t>Het </a:t>
            </a:r>
            <a:r>
              <a:rPr lang="nl-NL" b="1" dirty="0">
                <a:solidFill>
                  <a:srgbClr val="666666"/>
                </a:solidFill>
                <a:latin typeface="Raleway"/>
              </a:rPr>
              <a:t>Gele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 kwadrant: vertelt je hoe je anderen beweegt en overhaalt tot jouw standpunt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rgbClr val="666666"/>
                </a:solidFill>
                <a:latin typeface="Raleway"/>
              </a:rPr>
              <a:t>Het </a:t>
            </a:r>
            <a:r>
              <a:rPr lang="nl-NL" b="1" dirty="0">
                <a:solidFill>
                  <a:srgbClr val="666666"/>
                </a:solidFill>
                <a:latin typeface="Raleway"/>
              </a:rPr>
              <a:t>Groene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 kwadrant: vertelt je hoe je omgaat met veranderingen in jouw </a:t>
            </a:r>
            <a:r>
              <a:rPr lang="nl-NL" dirty="0" smtClean="0">
                <a:solidFill>
                  <a:srgbClr val="666666"/>
                </a:solidFill>
                <a:latin typeface="Raleway"/>
              </a:rPr>
              <a:t>omgeving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666666"/>
                </a:solidFill>
                <a:latin typeface="Raleway"/>
              </a:rPr>
              <a:t>Het </a:t>
            </a:r>
            <a:r>
              <a:rPr lang="nl-NL" b="1" dirty="0">
                <a:solidFill>
                  <a:srgbClr val="666666"/>
                </a:solidFill>
                <a:latin typeface="Raleway"/>
              </a:rPr>
              <a:t>Blauwe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 kwadrant: vertelt je hoe je omgaat met regels, details en procedures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rgbClr val="666666"/>
              </a:solidFill>
              <a:latin typeface="Raleway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666666"/>
                </a:solidFill>
                <a:latin typeface="Raleway"/>
              </a:rPr>
              <a:t>Dominant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 (met een behoefte aan controle, macht en assertiviteit)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666666"/>
                </a:solidFill>
                <a:latin typeface="Raleway"/>
              </a:rPr>
              <a:t>Invloed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 (met een behoefte aan sociale situaties en communicatie</a:t>
            </a:r>
            <a:r>
              <a:rPr lang="nl-NL" dirty="0" smtClean="0">
                <a:solidFill>
                  <a:srgbClr val="666666"/>
                </a:solidFill>
                <a:latin typeface="Raleway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rgbClr val="666666"/>
                </a:solidFill>
                <a:latin typeface="Raleway"/>
              </a:rPr>
              <a:t>Stabiel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 (met een behoefte aan geduld, doorzettingsvermogen en bedachtzaamheid)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b="1" dirty="0" smtClean="0">
                <a:solidFill>
                  <a:srgbClr val="666666"/>
                </a:solidFill>
                <a:latin typeface="Raleway"/>
              </a:rPr>
              <a:t>Consciëntieus</a:t>
            </a:r>
            <a:r>
              <a:rPr lang="nl-NL" dirty="0">
                <a:solidFill>
                  <a:srgbClr val="666666"/>
                </a:solidFill>
                <a:latin typeface="Raleway"/>
              </a:rPr>
              <a:t> (met een behoefte aan structuur en organisatie)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nl-NL" dirty="0">
              <a:solidFill>
                <a:schemeClr val="tx1"/>
              </a:solidFill>
              <a:latin typeface="Gill Sans" charset="0"/>
              <a:ea typeface="MS PGothic" pitchFamily="34" charset="-128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Hoe werkt de </a:t>
            </a:r>
            <a:r>
              <a:rPr lang="nl-NL" dirty="0" err="1" smtClean="0"/>
              <a:t>DisC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899184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634747"/>
              </p:ext>
            </p:extLst>
          </p:nvPr>
        </p:nvGraphicFramePr>
        <p:xfrm>
          <a:off x="262262" y="1381307"/>
          <a:ext cx="11363282" cy="4826000"/>
        </p:xfrm>
        <a:graphic>
          <a:graphicData uri="http://schemas.openxmlformats.org/drawingml/2006/table">
            <a:tbl>
              <a:tblPr/>
              <a:tblGrid>
                <a:gridCol w="1580924"/>
                <a:gridCol w="9782358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Uitdaging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 vrijheid </a:t>
                      </a: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Omgaan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met mensen, veel contacten</a:t>
                      </a: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Oprechte waardering en zekerheid </a:t>
                      </a: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Professionaliteit en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structuur</a:t>
                      </a: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63" y="116632"/>
            <a:ext cx="9135327" cy="561703"/>
          </a:xfrm>
        </p:spPr>
        <p:txBody>
          <a:bodyPr>
            <a:normAutofit/>
          </a:bodyPr>
          <a:lstStyle/>
          <a:p>
            <a:pPr marL="39688">
              <a:defRPr/>
            </a:pPr>
            <a:r>
              <a:rPr lang="nl-NL" sz="2000" b="1" dirty="0">
                <a:ea typeface="ヒラギノ角ゴ ProN W3" charset="-128"/>
                <a:sym typeface="Calibri" pitchFamily="34" charset="0"/>
              </a:rPr>
              <a:t>4</a:t>
            </a:r>
            <a:r>
              <a:rPr lang="nl-NL" sz="2000" b="1" dirty="0" smtClean="0">
                <a:ea typeface="ヒラギノ角ゴ ProN W3" charset="-128"/>
                <a:sym typeface="Calibri" pitchFamily="34" charset="0"/>
              </a:rPr>
              <a:t>.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Waardoor word jij het meest gemotiveerd?</a:t>
            </a:r>
            <a:endParaRPr lang="nl-NL" sz="2000" dirty="0"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654" y="6008689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184218" y="1397229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428556"/>
              </p:ext>
            </p:extLst>
          </p:nvPr>
        </p:nvGraphicFramePr>
        <p:xfrm>
          <a:off x="237876" y="1426346"/>
          <a:ext cx="11268554" cy="4989213"/>
        </p:xfrm>
        <a:graphic>
          <a:graphicData uri="http://schemas.openxmlformats.org/drawingml/2006/table">
            <a:tbl>
              <a:tblPr/>
              <a:tblGrid>
                <a:gridCol w="1109205"/>
                <a:gridCol w="10159349"/>
              </a:tblGrid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begeleider die mij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uitdaagt om ZELF mijn doelen te bereiken.</a:t>
                      </a: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enthousiaste, motiverende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begeleider die met mij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meedenkt.</a:t>
                      </a: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praktische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begeleider, die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mij voorbeelden geeft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van wat ik moet doen.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begeleider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die weet waar hij het over heeft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 die mij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structuur biedt.</a:t>
                      </a: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63" marR="121263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/>
          </p:cNvSpPr>
          <p:nvPr/>
        </p:nvSpPr>
        <p:spPr bwMode="auto">
          <a:xfrm>
            <a:off x="0" y="260351"/>
            <a:ext cx="121253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r>
              <a:rPr lang="nl-NL" b="1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     </a:t>
            </a:r>
          </a:p>
          <a:p>
            <a:pPr marL="39688">
              <a:defRPr/>
            </a:pPr>
            <a:endParaRPr lang="nl-NL" sz="1800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218" y="189458"/>
            <a:ext cx="9135327" cy="561703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</a:t>
            </a:r>
            <a: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6. Welke begeleiding spreekt jou het meest aan?</a:t>
            </a:r>
            <a:br>
              <a:rPr lang="nl-NL" sz="22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6085968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296901"/>
              </p:ext>
            </p:extLst>
          </p:nvPr>
        </p:nvGraphicFramePr>
        <p:xfrm>
          <a:off x="165100" y="1413894"/>
          <a:ext cx="11649575" cy="4443413"/>
        </p:xfrm>
        <a:graphic>
          <a:graphicData uri="http://schemas.openxmlformats.org/drawingml/2006/table">
            <a:tbl>
              <a:tblPr/>
              <a:tblGrid>
                <a:gridCol w="1145170"/>
                <a:gridCol w="10504405"/>
              </a:tblGrid>
              <a:tr h="11652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snelle groepje,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direct actie onderneemt en een duidelijk doel voor ogen heeft.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7738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gezellige groepje,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waarin met elkaar wordt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gebrainstormd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over allerlei goede ideeën.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44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goed georganiseerde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groepje, waarin praktische ideeën met elkaar worden uitgewerkt in een helder plan van aanpak.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60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deskundige groepje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precies weet welke initiatieven wel of niet werken, omdat ze dit onderzocht hebben</a:t>
                      </a:r>
                      <a:r>
                        <a:rPr kumimoji="0" lang="nl-NL" altLang="nl-NL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/>
          </p:cNvSpPr>
          <p:nvPr/>
        </p:nvSpPr>
        <p:spPr bwMode="auto">
          <a:xfrm>
            <a:off x="0" y="1"/>
            <a:ext cx="12125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215403"/>
            <a:ext cx="91353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5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.   Je werkt met een groepje aan een groepsopdracht. Bij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welke groepje voel jij je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    het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meest op je gemak?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    </a:t>
            </a:r>
            <a:r>
              <a:rPr lang="nl-NL" sz="2000" dirty="0"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10" y="6035743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939004"/>
              </p:ext>
            </p:extLst>
          </p:nvPr>
        </p:nvGraphicFramePr>
        <p:xfrm>
          <a:off x="165100" y="1341439"/>
          <a:ext cx="11363282" cy="4749800"/>
        </p:xfrm>
        <a:graphic>
          <a:graphicData uri="http://schemas.openxmlformats.org/drawingml/2006/table">
            <a:tbl>
              <a:tblPr/>
              <a:tblGrid>
                <a:gridCol w="1580924"/>
                <a:gridCol w="9782358"/>
              </a:tblGrid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Falen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bang dat je het doel of resultaat niet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bereikt.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Afwijzing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bang dat je door de groep wordt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buitengesloten. 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Onzekerheid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niet weten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wat er van je verwacht wordt.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Conflicten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met anderen, waarbij emoties hoog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oplopen.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114181"/>
            <a:ext cx="9135327" cy="561703"/>
          </a:xfrm>
        </p:spPr>
        <p:txBody>
          <a:bodyPr>
            <a:noAutofit/>
          </a:bodyPr>
          <a:lstStyle/>
          <a:p>
            <a:r>
              <a:rPr lang="nl-NL" sz="2000" b="1" dirty="0">
                <a:ea typeface="ヒラギノ角ゴ ProN W3" charset="-128"/>
                <a:sym typeface="Calibri" pitchFamily="34" charset="0"/>
              </a:rPr>
              <a:t>6</a:t>
            </a:r>
            <a:r>
              <a:rPr lang="nl-NL" sz="2000" b="1" dirty="0" smtClean="0">
                <a:ea typeface="ヒラギノ角ゴ ProN W3" charset="-128"/>
                <a:sym typeface="Calibri" pitchFamily="34" charset="0"/>
              </a:rPr>
              <a:t>.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Wat is jouw grootste angst?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27" y="597967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15888"/>
            <a:ext cx="12125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02678"/>
              </p:ext>
            </p:extLst>
          </p:nvPr>
        </p:nvGraphicFramePr>
        <p:xfrm>
          <a:off x="241047" y="1347484"/>
          <a:ext cx="11363282" cy="4749800"/>
        </p:xfrm>
        <a:graphic>
          <a:graphicData uri="http://schemas.openxmlformats.org/drawingml/2006/table">
            <a:tbl>
              <a:tblPr/>
              <a:tblGrid>
                <a:gridCol w="1580924"/>
                <a:gridCol w="9782358"/>
              </a:tblGrid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Ik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durf met nieuwe voorstellen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te komen en mijn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eerlijke mening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te geven over andere ideeën.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Ik ben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enthousias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t en ken veel mensen, die ik kan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motiveren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voor nieuwe ideeën.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Ik vind het leuk en ben goed in het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plannen en organiseren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van activiteiten. Ik kan een handig overzicht maken van wie, wat, waar en wanneer.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45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Ik vind het leuk om de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gegevens van de enquête te analyseren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 te adviseren over welke nieuwe opzet het meest gewenst is en waarom.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290137"/>
            <a:ext cx="91353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9.   Jullie opdracht: denk mee over een nieuwe opzet van de  </a:t>
            </a:r>
            <a:b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          activiteiten week. Wat is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jouw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belangrijkste </a:t>
            </a:r>
            <a:r>
              <a:rPr lang="nl-NL" sz="2000" b="1" u="sng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inbreng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?</a:t>
            </a:r>
            <a:b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504" y="5974286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0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950997"/>
              </p:ext>
            </p:extLst>
          </p:nvPr>
        </p:nvGraphicFramePr>
        <p:xfrm>
          <a:off x="208543" y="1289494"/>
          <a:ext cx="11695887" cy="4826000"/>
        </p:xfrm>
        <a:graphic>
          <a:graphicData uri="http://schemas.openxmlformats.org/drawingml/2006/table">
            <a:tbl>
              <a:tblPr/>
              <a:tblGrid>
                <a:gridCol w="1627235"/>
                <a:gridCol w="10068652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Het doel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gerealiseerd moet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worden.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 mensen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met wie de klus geklaard moet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worden.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 planning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coördinatie en afronding van het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project.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 kwaliteit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, het onderzoeken van de feiten en de juiste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informatie.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187280"/>
            <a:ext cx="91353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 smtClean="0">
                <a:ea typeface="ヒラギノ角ゴ ProN W3" charset="-128"/>
                <a:sym typeface="Calibri" pitchFamily="34" charset="0"/>
              </a:rPr>
              <a:t>7.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Wat is voor jou het belangrijkste wanneer je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samenwerkt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aan een project?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938" y="5992496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38770"/>
              </p:ext>
            </p:extLst>
          </p:nvPr>
        </p:nvGraphicFramePr>
        <p:xfrm>
          <a:off x="213101" y="1274448"/>
          <a:ext cx="11695887" cy="4826000"/>
        </p:xfrm>
        <a:graphic>
          <a:graphicData uri="http://schemas.openxmlformats.org/drawingml/2006/table">
            <a:tbl>
              <a:tblPr/>
              <a:tblGrid>
                <a:gridCol w="1627235"/>
                <a:gridCol w="10068652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anderen jou vertellen wat je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moet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doen.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er gepraat wordt over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feiten en details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 en dat niemand luistert </a:t>
                      </a:r>
                      <a:r>
                        <a:rPr kumimoji="0" lang="nl-NL" altLang="nl-NL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naar jouw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verhaal.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Plotselinge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veranderingen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die afwijken van het oorspronkelijke plan.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Dat je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direct en snel beslissingen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moet nemen terwijl de feiten niet bekend zijn.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127387"/>
            <a:ext cx="9135327" cy="561703"/>
          </a:xfrm>
        </p:spPr>
        <p:txBody>
          <a:bodyPr>
            <a:noAutofit/>
          </a:bodyPr>
          <a:lstStyle/>
          <a:p>
            <a:r>
              <a:rPr lang="nl-NL" sz="2000" b="1" dirty="0">
                <a:ea typeface="ヒラギノ角ゴ ProN W3" charset="-128"/>
                <a:sym typeface="Calibri" pitchFamily="34" charset="0"/>
              </a:rPr>
              <a:t>11. Wat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vind jij </a:t>
            </a:r>
            <a:r>
              <a:rPr lang="nl-NL" sz="2000" b="1" u="sng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NIET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prettig?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27" y="6000310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Profielen die op jouw school mogelijk zijn. 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82" y="1052736"/>
            <a:ext cx="7192379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64343"/>
              </p:ext>
            </p:extLst>
          </p:nvPr>
        </p:nvGraphicFramePr>
        <p:xfrm>
          <a:off x="237876" y="1275789"/>
          <a:ext cx="11695887" cy="4826000"/>
        </p:xfrm>
        <a:graphic>
          <a:graphicData uri="http://schemas.openxmlformats.org/drawingml/2006/table">
            <a:tbl>
              <a:tblPr/>
              <a:tblGrid>
                <a:gridCol w="1432449"/>
                <a:gridCol w="10263438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Werkzaamheden gericht op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prestatie en een winstgevend resultaat.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Diversiteit, vrijheid, innovatie en uitdaging.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Contacten leggen, samenwerken en motiveren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van anderen.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Promoten van producten, ideeën of concepten.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Werkzaamheden gericht op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service en dienstverlening.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Praktische ondersteuning, planning en coördinatie.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Werkzaamheden die vragen om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diepgang, logica en systematiek.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Deskundigheid, specialisatie en kwaliteit.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853" y="188640"/>
            <a:ext cx="91353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8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.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Als je naar je toekomst kijkt en denkt aan een baan, welk   </a:t>
            </a:r>
            <a:b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       (taken)pakket spreekt je dan het meeste aan?</a:t>
            </a:r>
            <a:b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180" y="600165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/>
          </p:cNvSpPr>
          <p:nvPr/>
        </p:nvSpPr>
        <p:spPr bwMode="auto">
          <a:xfrm>
            <a:off x="236538" y="1230313"/>
            <a:ext cx="4700668" cy="184785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Gill Sans" charset="0"/>
              </a:rPr>
              <a:t>Dominantie</a:t>
            </a:r>
            <a:endParaRPr lang="en-US" sz="2500" b="1" dirty="0" smtClean="0">
              <a:solidFill>
                <a:srgbClr val="FF0000"/>
              </a:solidFill>
              <a:latin typeface="Arial" charset="0"/>
              <a:ea typeface="MS PGothic" charset="0"/>
              <a:sym typeface="Gill Sans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Beslissingen</a:t>
            </a: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Initiatieven</a:t>
            </a: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Doelen</a:t>
            </a:r>
            <a:r>
              <a:rPr lang="en-US" sz="2500" dirty="0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 en </a:t>
            </a:r>
            <a:r>
              <a:rPr lang="en-US" sz="2500" dirty="0" err="1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resultaat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6926758" y="1261943"/>
            <a:ext cx="4698563" cy="184785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solidFill>
                  <a:srgbClr val="FFC000"/>
                </a:solidFill>
                <a:latin typeface="Arial" charset="0"/>
                <a:ea typeface="MS PGothic" charset="0"/>
                <a:sym typeface="Gill Sans" charset="0"/>
              </a:rPr>
              <a:t>Invloed</a:t>
            </a:r>
            <a:endParaRPr lang="en-US" sz="2500" b="1" dirty="0">
              <a:solidFill>
                <a:srgbClr val="FFC000"/>
              </a:solidFill>
              <a:latin typeface="Arial" charset="0"/>
              <a:ea typeface="MS PGothic" charset="0"/>
              <a:sym typeface="Gill Sans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Communicatie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Positionering</a:t>
            </a:r>
            <a:r>
              <a:rPr lang="en-US" sz="2500" dirty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 in </a:t>
            </a: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groep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Jezelf</a:t>
            </a:r>
            <a:r>
              <a:rPr lang="en-US" sz="2500" dirty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 </a:t>
            </a:r>
            <a:r>
              <a:rPr lang="en-US" sz="2500" dirty="0" err="1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manifesteren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6926758" y="4569165"/>
            <a:ext cx="4698563" cy="1847850"/>
          </a:xfrm>
          <a:prstGeom prst="rect">
            <a:avLst/>
          </a:prstGeom>
          <a:noFill/>
          <a:ln w="25400">
            <a:solidFill>
              <a:srgbClr val="328424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solidFill>
                  <a:srgbClr val="328424"/>
                </a:solidFill>
                <a:latin typeface="Arial" charset="0"/>
                <a:ea typeface="MS PGothic" charset="0"/>
                <a:sym typeface="Gill Sans" charset="0"/>
              </a:rPr>
              <a:t>Stabiliteit</a:t>
            </a:r>
            <a:endParaRPr lang="en-US" sz="2500" b="1" dirty="0">
              <a:solidFill>
                <a:srgbClr val="328424"/>
              </a:solidFill>
              <a:latin typeface="Arial" charset="0"/>
              <a:ea typeface="MS PGothic" charset="0"/>
              <a:sym typeface="Gill Sans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Plannen</a:t>
            </a:r>
            <a:r>
              <a:rPr lang="en-US" sz="2500" dirty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 </a:t>
            </a: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en</a:t>
            </a:r>
            <a:r>
              <a:rPr lang="en-US" sz="2500" dirty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 </a:t>
            </a: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afronden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err="1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Verandering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dirty="0" smtClean="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Tempo</a:t>
            </a: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236538" y="4546692"/>
            <a:ext cx="4700668" cy="1847850"/>
          </a:xfrm>
          <a:prstGeom prst="rect">
            <a:avLst/>
          </a:prstGeom>
          <a:noFill/>
          <a:ln w="25400">
            <a:solidFill>
              <a:srgbClr val="004877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>
                <a:solidFill>
                  <a:srgbClr val="004877"/>
                </a:solidFill>
                <a:latin typeface="Arial" charset="0"/>
                <a:ea typeface="MS PGothic" charset="0"/>
                <a:sym typeface="Gill Sans" charset="0"/>
              </a:rPr>
              <a:t>Conformiteit</a:t>
            </a:r>
          </a:p>
          <a:p>
            <a:pPr algn="ctr">
              <a:lnSpc>
                <a:spcPct val="120000"/>
              </a:lnSpc>
            </a:pPr>
            <a:r>
              <a:rPr lang="en-US" sz="250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Regels en feiten</a:t>
            </a:r>
          </a:p>
          <a:p>
            <a:pPr algn="ctr">
              <a:lnSpc>
                <a:spcPct val="120000"/>
              </a:lnSpc>
            </a:pPr>
            <a:r>
              <a:rPr lang="en-US" sz="250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Details</a:t>
            </a:r>
          </a:p>
          <a:p>
            <a:pPr algn="ctr">
              <a:lnSpc>
                <a:spcPct val="120000"/>
              </a:lnSpc>
            </a:pPr>
            <a:r>
              <a:rPr lang="en-US" sz="2500">
                <a:solidFill>
                  <a:srgbClr val="004877"/>
                </a:solidFill>
                <a:latin typeface="Arial" charset="0"/>
                <a:ea typeface="MS PGothic" charset="0"/>
                <a:sym typeface="Gill Sans Light" charset="0"/>
              </a:rPr>
              <a:t>Kwaliteit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DISC flits</a:t>
            </a:r>
            <a:endParaRPr lang="nl-NL" dirty="0"/>
          </a:p>
        </p:txBody>
      </p:sp>
      <p:pic>
        <p:nvPicPr>
          <p:cNvPr id="3" name="Afbeelding 2" descr="Schermafbeelding 2015-09-21 om 09.46.0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7" t="24693" r="39170" b="19201"/>
          <a:stretch/>
        </p:blipFill>
        <p:spPr>
          <a:xfrm>
            <a:off x="5029260" y="2420888"/>
            <a:ext cx="1805466" cy="28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139700"/>
            <a:ext cx="6502400" cy="6578600"/>
          </a:xfrm>
          <a:prstGeom prst="rect">
            <a:avLst/>
          </a:prstGeom>
        </p:spPr>
      </p:pic>
      <p:sp>
        <p:nvSpPr>
          <p:cNvPr id="5" name="Tekstvak 4"/>
          <p:cNvSpPr txBox="1">
            <a:spLocks noChangeArrowheads="1"/>
          </p:cNvSpPr>
          <p:nvPr/>
        </p:nvSpPr>
        <p:spPr bwMode="auto">
          <a:xfrm>
            <a:off x="449336" y="548923"/>
            <a:ext cx="152829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tx2"/>
                </a:solidFill>
              </a:rPr>
              <a:t>manager</a:t>
            </a:r>
          </a:p>
        </p:txBody>
      </p:sp>
      <p:sp>
        <p:nvSpPr>
          <p:cNvPr id="6" name="Tekstvak 5"/>
          <p:cNvSpPr txBox="1">
            <a:spLocks noChangeArrowheads="1"/>
          </p:cNvSpPr>
          <p:nvPr/>
        </p:nvSpPr>
        <p:spPr bwMode="auto">
          <a:xfrm>
            <a:off x="429439" y="1373188"/>
            <a:ext cx="276819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tx2"/>
                </a:solidFill>
              </a:rPr>
              <a:t>radiopresentator</a:t>
            </a:r>
          </a:p>
        </p:txBody>
      </p:sp>
      <p:sp>
        <p:nvSpPr>
          <p:cNvPr id="7" name="Tekstvak 6"/>
          <p:cNvSpPr txBox="1">
            <a:spLocks noChangeArrowheads="1"/>
          </p:cNvSpPr>
          <p:nvPr/>
        </p:nvSpPr>
        <p:spPr bwMode="auto">
          <a:xfrm>
            <a:off x="429439" y="941388"/>
            <a:ext cx="200404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tx2"/>
                </a:solidFill>
              </a:rPr>
              <a:t>psycholoog</a:t>
            </a:r>
          </a:p>
        </p:txBody>
      </p:sp>
      <p:sp>
        <p:nvSpPr>
          <p:cNvPr id="8" name="Tekstvak 7"/>
          <p:cNvSpPr txBox="1">
            <a:spLocks noChangeArrowheads="1"/>
          </p:cNvSpPr>
          <p:nvPr/>
        </p:nvSpPr>
        <p:spPr bwMode="auto">
          <a:xfrm>
            <a:off x="429439" y="1773238"/>
            <a:ext cx="29597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tx2"/>
                </a:solidFill>
              </a:rPr>
              <a:t>marktonderzoeker</a:t>
            </a:r>
          </a:p>
        </p:txBody>
      </p:sp>
      <p:sp>
        <p:nvSpPr>
          <p:cNvPr id="9" name="Tekstvak 8"/>
          <p:cNvSpPr txBox="1">
            <a:spLocks noChangeArrowheads="1"/>
          </p:cNvSpPr>
          <p:nvPr/>
        </p:nvSpPr>
        <p:spPr bwMode="auto">
          <a:xfrm>
            <a:off x="3941247" y="1783699"/>
            <a:ext cx="152829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tx2"/>
                </a:solidFill>
              </a:rPr>
              <a:t>manager</a:t>
            </a:r>
          </a:p>
        </p:txBody>
      </p:sp>
      <p:sp>
        <p:nvSpPr>
          <p:cNvPr id="10" name="Tekstvak 9"/>
          <p:cNvSpPr txBox="1">
            <a:spLocks noChangeArrowheads="1"/>
          </p:cNvSpPr>
          <p:nvPr/>
        </p:nvSpPr>
        <p:spPr bwMode="auto">
          <a:xfrm>
            <a:off x="6062663" y="1700213"/>
            <a:ext cx="29597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tx2"/>
                </a:solidFill>
              </a:rPr>
              <a:t>radiopresentator</a:t>
            </a:r>
          </a:p>
        </p:txBody>
      </p:sp>
      <p:sp>
        <p:nvSpPr>
          <p:cNvPr id="11" name="Tekstvak 10"/>
          <p:cNvSpPr txBox="1">
            <a:spLocks noChangeArrowheads="1"/>
          </p:cNvSpPr>
          <p:nvPr/>
        </p:nvSpPr>
        <p:spPr bwMode="auto">
          <a:xfrm>
            <a:off x="4535419" y="5084763"/>
            <a:ext cx="190931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 dirty="0">
                <a:solidFill>
                  <a:schemeClr val="tx2"/>
                </a:solidFill>
              </a:rPr>
              <a:t>psycholoog</a:t>
            </a:r>
          </a:p>
        </p:txBody>
      </p:sp>
      <p:sp>
        <p:nvSpPr>
          <p:cNvPr id="12" name="Tekstvak 11"/>
          <p:cNvSpPr txBox="1">
            <a:spLocks noChangeArrowheads="1"/>
          </p:cNvSpPr>
          <p:nvPr/>
        </p:nvSpPr>
        <p:spPr bwMode="auto">
          <a:xfrm>
            <a:off x="5490078" y="5661025"/>
            <a:ext cx="3054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nl-NL" sz="2000" b="1">
                <a:solidFill>
                  <a:schemeClr val="tx2"/>
                </a:solidFill>
              </a:rPr>
              <a:t>marktonderzoeker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292" y="6162107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/>
          </p:cNvSpPr>
          <p:nvPr/>
        </p:nvSpPr>
        <p:spPr bwMode="auto">
          <a:xfrm>
            <a:off x="91477" y="980728"/>
            <a:ext cx="5945360" cy="2757165"/>
          </a:xfrm>
          <a:prstGeom prst="rect">
            <a:avLst/>
          </a:prstGeom>
          <a:solidFill>
            <a:srgbClr val="FF4F59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6092227" y="980728"/>
            <a:ext cx="5945360" cy="2757165"/>
          </a:xfrm>
          <a:prstGeom prst="rect">
            <a:avLst/>
          </a:prstGeom>
          <a:solidFill>
            <a:srgbClr val="FEE75E"/>
          </a:solidFill>
          <a:ln w="25400">
            <a:solidFill>
              <a:srgbClr val="FFC000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6092039" y="3869241"/>
            <a:ext cx="5950526" cy="2757165"/>
          </a:xfrm>
          <a:prstGeom prst="rect">
            <a:avLst/>
          </a:prstGeom>
          <a:solidFill>
            <a:srgbClr val="64D48C"/>
          </a:solidFill>
          <a:ln w="25400">
            <a:solidFill>
              <a:srgbClr val="328424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91477" y="3871151"/>
            <a:ext cx="5945360" cy="2757165"/>
          </a:xfrm>
          <a:prstGeom prst="rect">
            <a:avLst/>
          </a:prstGeom>
          <a:solidFill>
            <a:srgbClr val="558CFF"/>
          </a:solidFill>
          <a:ln w="25400">
            <a:solidFill>
              <a:srgbClr val="004877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Taakaccenten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234723" y="1196752"/>
            <a:ext cx="5520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latin typeface="Arial Hebrew"/>
                <a:cs typeface="Arial Hebrew"/>
              </a:rPr>
              <a:t>Efficiënt bereiken van winstgevend resultaat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206678" y="1213112"/>
            <a:ext cx="5520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latin typeface="Arial Hebrew"/>
                <a:cs typeface="Arial Hebrew"/>
              </a:rPr>
              <a:t>Promoten van ideeën of producten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34723" y="4077072"/>
            <a:ext cx="5520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latin typeface="Arial Hebrew"/>
                <a:cs typeface="Arial Hebrew"/>
              </a:rPr>
              <a:t>Nastreven en handhaven van hoge normen	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6223753" y="4077072"/>
            <a:ext cx="55205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200" dirty="0" smtClean="0">
                <a:latin typeface="Arial Hebrew"/>
                <a:cs typeface="Arial Hebrew"/>
              </a:rPr>
              <a:t>Zorgen voor praktische ondersteuning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234723" y="1916832"/>
            <a:ext cx="5520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Hebrew"/>
                <a:cs typeface="Arial Hebrew"/>
              </a:rPr>
              <a:t>Doorzettingsvermogen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Ondernemerschap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Zelfstandige analyse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206678" y="1916832"/>
            <a:ext cx="5520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Hebrew"/>
                <a:cs typeface="Arial Hebrew"/>
              </a:rPr>
              <a:t>Openheid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Toegankelijkheid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Leggen van contacten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254800" y="4797152"/>
            <a:ext cx="5520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Hebrew"/>
                <a:cs typeface="Arial Hebrew"/>
              </a:rPr>
              <a:t>Onderzoeken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Analyseren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Specialiseren en deskundigheid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6253032" y="4797152"/>
            <a:ext cx="55205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atin typeface="Arial Hebrew"/>
                <a:cs typeface="Arial Hebrew"/>
              </a:rPr>
              <a:t>Ondersteuning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Plannen en organiseren</a:t>
            </a:r>
          </a:p>
          <a:p>
            <a:r>
              <a:rPr lang="nl-NL" sz="2800" dirty="0" smtClean="0">
                <a:latin typeface="Arial Hebrew"/>
                <a:cs typeface="Arial Hebrew"/>
              </a:rPr>
              <a:t>Praktisch en uitvoerend</a:t>
            </a:r>
          </a:p>
        </p:txBody>
      </p:sp>
    </p:spTree>
    <p:extLst>
      <p:ext uri="{BB962C8B-B14F-4D97-AF65-F5344CB8AC3E}">
        <p14:creationId xmlns:p14="http://schemas.microsoft.com/office/powerpoint/2010/main" val="42868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4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32605" y="260351"/>
            <a:ext cx="11792721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r>
              <a:rPr lang="nl-NL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  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sz="1800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460302"/>
              </p:ext>
            </p:extLst>
          </p:nvPr>
        </p:nvGraphicFramePr>
        <p:xfrm>
          <a:off x="200620" y="1431926"/>
          <a:ext cx="10885427" cy="4248150"/>
        </p:xfrm>
        <a:graphic>
          <a:graphicData uri="http://schemas.openxmlformats.org/drawingml/2006/table">
            <a:tbl>
              <a:tblPr/>
              <a:tblGrid>
                <a:gridCol w="1071492"/>
                <a:gridCol w="9813935"/>
              </a:tblGrid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Sturend, direct, nieuwsgierig, daadkrachtig.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Spraakzaam, enthousiast, overtuigend, positief.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Betrouwbaar, luisterend, welwillend, methodisch.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Systematisch, precies, logisch, perfectionistisch.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946" y="260351"/>
            <a:ext cx="9135327" cy="561703"/>
          </a:xfrm>
        </p:spPr>
        <p:txBody>
          <a:bodyPr>
            <a:noAutofit/>
          </a:bodyPr>
          <a:lstStyle/>
          <a:p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Welke eigenschappen zijn het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belangrijkst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voor hulpverleners?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55" y="5991802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65100" y="31751"/>
            <a:ext cx="11792721" cy="5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017184"/>
              </p:ext>
            </p:extLst>
          </p:nvPr>
        </p:nvGraphicFramePr>
        <p:xfrm>
          <a:off x="165100" y="1360488"/>
          <a:ext cx="10885427" cy="4248150"/>
        </p:xfrm>
        <a:graphic>
          <a:graphicData uri="http://schemas.openxmlformats.org/drawingml/2006/table">
            <a:tbl>
              <a:tblPr/>
              <a:tblGrid>
                <a:gridCol w="1071492"/>
                <a:gridCol w="9813935"/>
              </a:tblGrid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Sturend, direct, nieuwsgierig, daadkrachtig.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Spraakzaam, enthousiast, overtuigend, positief.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Betrouwbaar, luisterend, welwillend, methodisch.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Systematisch, precies, logisch, perfectionistisch.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016" y="202383"/>
            <a:ext cx="9135327" cy="561703"/>
          </a:xfrm>
        </p:spPr>
        <p:txBody>
          <a:bodyPr>
            <a:noAutofit/>
          </a:bodyPr>
          <a:lstStyle/>
          <a:p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Welke eigenschappen zijn het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belangrijkst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voor marketingmedewerkers, die vooral bezig zijn met promotie?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63" y="596971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332605" y="260351"/>
            <a:ext cx="11792721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r>
              <a:rPr lang="nl-NL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  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sz="1800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10" name="Tabe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345792"/>
              </p:ext>
            </p:extLst>
          </p:nvPr>
        </p:nvGraphicFramePr>
        <p:xfrm>
          <a:off x="239403" y="1506539"/>
          <a:ext cx="10885427" cy="4248150"/>
        </p:xfrm>
        <a:graphic>
          <a:graphicData uri="http://schemas.openxmlformats.org/drawingml/2006/table">
            <a:tbl>
              <a:tblPr/>
              <a:tblGrid>
                <a:gridCol w="1071492"/>
                <a:gridCol w="9813935"/>
              </a:tblGrid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Sturend, direct, nieuwsgierig, daadkrachtig.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Spraakzaam, enthousiast, overtuigend, positief.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Betrouwbaar, luisterend, welwillend, methodisch.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Systematisch, precies, logisch, perfectionistisch.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232721"/>
            <a:ext cx="9135327" cy="561703"/>
          </a:xfrm>
        </p:spPr>
        <p:txBody>
          <a:bodyPr>
            <a:noAutofit/>
          </a:bodyPr>
          <a:lstStyle/>
          <a:p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Welke eigenschappen zijn het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belangrijkst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voor een zelfstandig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ondernemer?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427" y="5946077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2420939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800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    </a:t>
            </a: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006240"/>
              </p:ext>
            </p:extLst>
          </p:nvPr>
        </p:nvGraphicFramePr>
        <p:xfrm>
          <a:off x="165100" y="1335088"/>
          <a:ext cx="10885427" cy="4248150"/>
        </p:xfrm>
        <a:graphic>
          <a:graphicData uri="http://schemas.openxmlformats.org/drawingml/2006/table">
            <a:tbl>
              <a:tblPr/>
              <a:tblGrid>
                <a:gridCol w="1071492"/>
                <a:gridCol w="9813935"/>
              </a:tblGrid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Sturend, direct, nieuwsgierig, daadkrachtig.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Spraakzaam, enthousiast, overtuigend, positief.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362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Betrouwbaar, luisterend, welwillend, methodisch.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Systematisch, precies, logisch, perfectionistisch.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/>
          </p:cNvSpPr>
          <p:nvPr/>
        </p:nvSpPr>
        <p:spPr bwMode="auto">
          <a:xfrm>
            <a:off x="0" y="260351"/>
            <a:ext cx="121253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sz="1100" b="1" dirty="0" smtClean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endParaRPr lang="nl-NL" sz="1100" b="1" dirty="0" smtClean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r>
              <a:rPr lang="nl-NL" b="1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</a:t>
            </a:r>
            <a:r>
              <a:rPr lang="nl-NL" dirty="0" smtClean="0">
                <a:latin typeface="Calibri" pitchFamily="34" charset="0"/>
                <a:ea typeface="ヒラギノ角ゴ ProN W3" charset="-128"/>
                <a:cs typeface="+mn-cs"/>
                <a:sym typeface="Calibri" pitchFamily="34" charset="0"/>
              </a:rPr>
              <a:t>      </a:t>
            </a:r>
          </a:p>
          <a:p>
            <a:pPr marL="39688">
              <a:defRPr/>
            </a:pPr>
            <a:endParaRPr lang="nl-NL" sz="1800" dirty="0" smtClean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 smtClean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5842" y="260351"/>
            <a:ext cx="91353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Welke eigenschappen zijn het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belangrijkst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voor een </a:t>
            </a:r>
            <a:r>
              <a:rPr lang="nl-NL" sz="2000" b="1" dirty="0" smtClean="0">
                <a:latin typeface="Calibri" pitchFamily="34" charset="0"/>
                <a:ea typeface="ヒラギノ角ゴ ProN W3" charset="-128"/>
                <a:sym typeface="Calibri" pitchFamily="34" charset="0"/>
              </a:rPr>
              <a:t>technisch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instructeur?</a:t>
            </a:r>
            <a: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  <a:t/>
            </a:r>
            <a:br>
              <a:rPr lang="nl-NL" sz="2000" dirty="0">
                <a:latin typeface="Calibri" pitchFamily="34" charset="0"/>
                <a:ea typeface="ヒラギノ角ゴ ProN W3" charset="-128"/>
                <a:sym typeface="Calibri" pitchFamily="34" charset="0"/>
              </a:rPr>
            </a:b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935605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vaal 9"/>
          <p:cNvSpPr>
            <a:spLocks noChangeArrowheads="1"/>
          </p:cNvSpPr>
          <p:nvPr/>
        </p:nvSpPr>
        <p:spPr bwMode="auto">
          <a:xfrm>
            <a:off x="2822302" y="980728"/>
            <a:ext cx="5736802" cy="5400897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6639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nl-NL" sz="2000" dirty="0">
                <a:solidFill>
                  <a:schemeClr val="bg1"/>
                </a:solidFill>
              </a:rPr>
              <a:t>t</a:t>
            </a:r>
            <a:r>
              <a:rPr lang="nl-NL" sz="2000" dirty="0" smtClean="0">
                <a:solidFill>
                  <a:schemeClr val="bg1"/>
                </a:solidFill>
              </a:rPr>
              <a:t>rouble</a:t>
            </a:r>
            <a:r>
              <a:rPr lang="nl-NL" sz="2000" dirty="0">
                <a:solidFill>
                  <a:schemeClr val="bg1"/>
                </a:solidFill>
              </a:rPr>
              <a:t>-</a:t>
            </a:r>
            <a:r>
              <a:rPr lang="nl-NL" sz="2000" dirty="0" smtClean="0">
                <a:solidFill>
                  <a:schemeClr val="bg1"/>
                </a:solidFill>
              </a:rPr>
              <a:t>shooter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</a:rPr>
              <a:t>bedrijfskundige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m</a:t>
            </a:r>
            <a:r>
              <a:rPr lang="nl-NL" sz="2000" dirty="0" smtClean="0">
                <a:solidFill>
                  <a:schemeClr val="bg1"/>
                </a:solidFill>
              </a:rPr>
              <a:t>anager</a:t>
            </a:r>
            <a:r>
              <a:rPr lang="nl-NL" sz="20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financieel, transport, productie, logistiek, marketing, projecten, risicomanager</a:t>
            </a: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o</a:t>
            </a:r>
            <a:r>
              <a:rPr lang="nl-NL" sz="2000" dirty="0" smtClean="0">
                <a:solidFill>
                  <a:schemeClr val="bg1"/>
                </a:solidFill>
              </a:rPr>
              <a:t>ndernemer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m</a:t>
            </a:r>
            <a:r>
              <a:rPr lang="nl-NL" sz="2000" dirty="0" smtClean="0">
                <a:solidFill>
                  <a:schemeClr val="bg1"/>
                </a:solidFill>
              </a:rPr>
              <a:t>akelaar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t</a:t>
            </a:r>
            <a:r>
              <a:rPr lang="nl-NL" sz="2000" dirty="0" smtClean="0">
                <a:solidFill>
                  <a:schemeClr val="bg1"/>
                </a:solidFill>
              </a:rPr>
              <a:t>echnoloog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b</a:t>
            </a:r>
            <a:r>
              <a:rPr lang="nl-NL" sz="2000" dirty="0" smtClean="0">
                <a:solidFill>
                  <a:schemeClr val="bg1"/>
                </a:solidFill>
              </a:rPr>
              <a:t>edrijfsleider</a:t>
            </a:r>
            <a:r>
              <a:rPr lang="nl-NL" sz="2000" dirty="0">
                <a:solidFill>
                  <a:schemeClr val="bg1"/>
                </a:solidFill>
              </a:rPr>
              <a:t>, manager, supervisor, ontwikkelaar</a:t>
            </a: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a</a:t>
            </a:r>
            <a:r>
              <a:rPr lang="nl-NL" sz="2000" dirty="0" smtClean="0">
                <a:solidFill>
                  <a:schemeClr val="bg1"/>
                </a:solidFill>
              </a:rPr>
              <a:t>dvocaat</a:t>
            </a:r>
            <a:endParaRPr lang="nl-NL" sz="2000" dirty="0">
              <a:solidFill>
                <a:schemeClr val="bg1"/>
              </a:solidFill>
            </a:endParaRPr>
          </a:p>
          <a:p>
            <a:pPr algn="ctr"/>
            <a:r>
              <a:rPr lang="nl-NL" sz="2000" dirty="0">
                <a:solidFill>
                  <a:schemeClr val="bg1"/>
                </a:solidFill>
              </a:rPr>
              <a:t>o</a:t>
            </a:r>
            <a:r>
              <a:rPr lang="nl-NL" sz="2000" dirty="0" smtClean="0">
                <a:solidFill>
                  <a:schemeClr val="bg1"/>
                </a:solidFill>
              </a:rPr>
              <a:t>nderzoeke</a:t>
            </a:r>
            <a:r>
              <a:rPr lang="nl-NL" dirty="0" smtClean="0">
                <a:solidFill>
                  <a:schemeClr val="bg1"/>
                </a:solidFill>
              </a:rPr>
              <a:t>r</a:t>
            </a:r>
            <a:endParaRPr lang="nl-NL" dirty="0">
              <a:solidFill>
                <a:schemeClr val="bg1"/>
              </a:solidFill>
            </a:endParaRPr>
          </a:p>
          <a:p>
            <a:pPr algn="ctr"/>
            <a:endParaRPr lang="nl-NL" sz="1600" dirty="0">
              <a:solidFill>
                <a:schemeClr val="bg1"/>
              </a:solidFill>
            </a:endParaRPr>
          </a:p>
          <a:p>
            <a:pPr algn="ctr"/>
            <a:endParaRPr lang="nl-NL" dirty="0"/>
          </a:p>
          <a:p>
            <a:endParaRPr lang="nl-NL" dirty="0"/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31998" y="2276872"/>
            <a:ext cx="3580761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endParaRPr lang="en-US" altLang="nl-NL" sz="32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9699" name="Tekstvak 3"/>
          <p:cNvSpPr txBox="1">
            <a:spLocks noChangeArrowheads="1"/>
          </p:cNvSpPr>
          <p:nvPr/>
        </p:nvSpPr>
        <p:spPr bwMode="auto">
          <a:xfrm>
            <a:off x="0" y="5805488"/>
            <a:ext cx="34376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ctr" eaLnBrk="1" hangingPunct="1"/>
            <a:r>
              <a:rPr lang="nl-NL" dirty="0" smtClean="0"/>
              <a:t>Ondernemen</a:t>
            </a:r>
            <a:endParaRPr lang="nl-NL" dirty="0"/>
          </a:p>
          <a:p>
            <a:pPr algn="ctr" eaLnBrk="1" hangingPunct="1"/>
            <a:r>
              <a:rPr lang="nl-NL" dirty="0" smtClean="0"/>
              <a:t>Beslissingen nemen</a:t>
            </a:r>
          </a:p>
          <a:p>
            <a:pPr algn="ctr" eaLnBrk="1" hangingPunct="1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108" y="188640"/>
            <a:ext cx="9135327" cy="561703"/>
          </a:xfrm>
        </p:spPr>
        <p:txBody>
          <a:bodyPr>
            <a:normAutofit fontScale="90000"/>
          </a:bodyPr>
          <a:lstStyle/>
          <a:p>
            <a:r>
              <a:rPr lang="en-US" altLang="nl-NL" dirty="0" err="1" smtClean="0">
                <a:solidFill>
                  <a:schemeClr val="bg1"/>
                </a:solidFill>
                <a:ea typeface="MS PGothic" pitchFamily="34" charset="-128"/>
                <a:sym typeface="Gill Sans" charset="0"/>
              </a:rPr>
              <a:t>Beroepen</a:t>
            </a:r>
            <a:r>
              <a:rPr lang="en-US" altLang="nl-NL" dirty="0" smtClean="0">
                <a:solidFill>
                  <a:schemeClr val="bg1"/>
                </a:solidFill>
                <a:ea typeface="MS PGothic" pitchFamily="34" charset="-128"/>
                <a:sym typeface="Gill Sans" charset="0"/>
              </a:rPr>
              <a:t> </a:t>
            </a:r>
            <a:r>
              <a:rPr lang="en-US" altLang="nl-NL" dirty="0" err="1" smtClean="0">
                <a:solidFill>
                  <a:schemeClr val="bg1"/>
                </a:solidFill>
                <a:ea typeface="MS PGothic" pitchFamily="34" charset="-128"/>
                <a:sym typeface="Gill Sans" charset="0"/>
              </a:rPr>
              <a:t>Dominantie</a:t>
            </a:r>
            <a:r>
              <a:rPr lang="en-US" altLang="nl-NL" dirty="0">
                <a:solidFill>
                  <a:schemeClr val="bg1"/>
                </a:solidFill>
                <a:ea typeface="MS PGothic" pitchFamily="34" charset="-128"/>
                <a:sym typeface="Gill Sans" charset="0"/>
              </a:rPr>
              <a:t/>
            </a:r>
            <a:br>
              <a:rPr lang="en-US" altLang="nl-NL" dirty="0">
                <a:solidFill>
                  <a:schemeClr val="bg1"/>
                </a:solidFill>
                <a:ea typeface="MS PGothic" pitchFamily="34" charset="-128"/>
                <a:sym typeface="Gill Sans" charset="0"/>
              </a:rPr>
            </a:b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953952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al 7"/>
          <p:cNvSpPr>
            <a:spLocks noChangeArrowheads="1"/>
          </p:cNvSpPr>
          <p:nvPr/>
        </p:nvSpPr>
        <p:spPr bwMode="auto">
          <a:xfrm>
            <a:off x="3038326" y="1052736"/>
            <a:ext cx="5750567" cy="5354662"/>
          </a:xfrm>
          <a:prstGeom prst="ellipse">
            <a:avLst/>
          </a:prstGeom>
          <a:solidFill>
            <a:srgbClr val="FFC000">
              <a:alpha val="70979"/>
            </a:srgbClr>
          </a:solidFill>
          <a:ln w="9525">
            <a:solidFill>
              <a:srgbClr val="06639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nl-NL" sz="2000" dirty="0">
                <a:solidFill>
                  <a:schemeClr val="accent2"/>
                </a:solidFill>
              </a:rPr>
              <a:t>p</a:t>
            </a:r>
            <a:r>
              <a:rPr lang="nl-NL" sz="2000" dirty="0" smtClean="0">
                <a:solidFill>
                  <a:schemeClr val="accent2"/>
                </a:solidFill>
              </a:rPr>
              <a:t>romotor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d</a:t>
            </a:r>
            <a:r>
              <a:rPr lang="nl-NL" sz="2000" dirty="0" smtClean="0">
                <a:solidFill>
                  <a:schemeClr val="accent2"/>
                </a:solidFill>
              </a:rPr>
              <a:t>emonstrateur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 smtClean="0">
                <a:solidFill>
                  <a:schemeClr val="accent2"/>
                </a:solidFill>
              </a:rPr>
              <a:t>adviseur/consultant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v</a:t>
            </a:r>
            <a:r>
              <a:rPr lang="nl-NL" sz="2000" dirty="0" smtClean="0">
                <a:solidFill>
                  <a:schemeClr val="accent2"/>
                </a:solidFill>
              </a:rPr>
              <a:t>ertegenwoordiger/intermediair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m</a:t>
            </a:r>
            <a:r>
              <a:rPr lang="nl-NL" sz="2000" dirty="0" smtClean="0">
                <a:solidFill>
                  <a:schemeClr val="accent2"/>
                </a:solidFill>
              </a:rPr>
              <a:t>arketingmedewerker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p</a:t>
            </a:r>
            <a:r>
              <a:rPr lang="nl-NL" sz="2000" dirty="0" smtClean="0">
                <a:solidFill>
                  <a:schemeClr val="accent2"/>
                </a:solidFill>
              </a:rPr>
              <a:t>ublic relations/reclame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p</a:t>
            </a:r>
            <a:r>
              <a:rPr lang="nl-NL" sz="2000" dirty="0" smtClean="0">
                <a:solidFill>
                  <a:schemeClr val="accent2"/>
                </a:solidFill>
              </a:rPr>
              <a:t>resentator</a:t>
            </a:r>
          </a:p>
          <a:p>
            <a:pPr algn="ctr"/>
            <a:r>
              <a:rPr lang="nl-NL" sz="2000" dirty="0" smtClean="0">
                <a:solidFill>
                  <a:schemeClr val="accent2"/>
                </a:solidFill>
              </a:rPr>
              <a:t>(</a:t>
            </a:r>
            <a:r>
              <a:rPr lang="nl-NL" sz="2000" dirty="0">
                <a:solidFill>
                  <a:schemeClr val="accent2"/>
                </a:solidFill>
              </a:rPr>
              <a:t>radio, televisie, beurzen)</a:t>
            </a: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t</a:t>
            </a:r>
            <a:r>
              <a:rPr lang="nl-NL" sz="2000" dirty="0" smtClean="0">
                <a:solidFill>
                  <a:schemeClr val="accent2"/>
                </a:solidFill>
              </a:rPr>
              <a:t>oerisme</a:t>
            </a:r>
          </a:p>
          <a:p>
            <a:pPr algn="ctr"/>
            <a:r>
              <a:rPr lang="nl-NL" sz="2000" dirty="0" smtClean="0">
                <a:solidFill>
                  <a:schemeClr val="accent2"/>
                </a:solidFill>
              </a:rPr>
              <a:t>(</a:t>
            </a:r>
            <a:r>
              <a:rPr lang="nl-NL" sz="2000" dirty="0">
                <a:solidFill>
                  <a:schemeClr val="accent2"/>
                </a:solidFill>
              </a:rPr>
              <a:t>hotel, touroperator</a:t>
            </a:r>
            <a:r>
              <a:rPr lang="nl-NL" sz="2000" dirty="0" smtClean="0">
                <a:solidFill>
                  <a:schemeClr val="accent2"/>
                </a:solidFill>
              </a:rPr>
              <a:t>,</a:t>
            </a:r>
          </a:p>
          <a:p>
            <a:pPr algn="ctr"/>
            <a:r>
              <a:rPr lang="nl-NL" sz="2000" dirty="0" smtClean="0">
                <a:solidFill>
                  <a:schemeClr val="accent2"/>
                </a:solidFill>
              </a:rPr>
              <a:t>reisbureau, </a:t>
            </a:r>
            <a:r>
              <a:rPr lang="nl-NL" sz="2000" dirty="0">
                <a:solidFill>
                  <a:schemeClr val="accent2"/>
                </a:solidFill>
              </a:rPr>
              <a:t>reisleider)</a:t>
            </a: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p</a:t>
            </a:r>
            <a:r>
              <a:rPr lang="nl-NL" sz="2000" dirty="0" smtClean="0">
                <a:solidFill>
                  <a:schemeClr val="accent2"/>
                </a:solidFill>
              </a:rPr>
              <a:t>oliticus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>
                <a:solidFill>
                  <a:schemeClr val="accent2"/>
                </a:solidFill>
              </a:rPr>
              <a:t>w</a:t>
            </a:r>
            <a:r>
              <a:rPr lang="nl-NL" sz="2000" dirty="0" smtClean="0">
                <a:solidFill>
                  <a:schemeClr val="accent2"/>
                </a:solidFill>
              </a:rPr>
              <a:t>oordvoerder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r>
              <a:rPr lang="nl-NL" sz="2000" dirty="0" err="1">
                <a:solidFill>
                  <a:schemeClr val="accent2"/>
                </a:solidFill>
              </a:rPr>
              <a:t>s</a:t>
            </a:r>
            <a:r>
              <a:rPr lang="nl-NL" sz="2000" dirty="0" err="1" smtClean="0">
                <a:solidFill>
                  <a:schemeClr val="accent2"/>
                </a:solidFill>
              </a:rPr>
              <a:t>oftselling</a:t>
            </a:r>
            <a:endParaRPr lang="nl-NL" sz="2000" dirty="0">
              <a:solidFill>
                <a:schemeClr val="accent2"/>
              </a:solidFill>
            </a:endParaRPr>
          </a:p>
          <a:p>
            <a:pPr algn="ctr"/>
            <a:endParaRPr lang="nl-NL" dirty="0"/>
          </a:p>
          <a:p>
            <a:pPr algn="ctr"/>
            <a:endParaRPr lang="nl-NL" sz="1600" dirty="0"/>
          </a:p>
        </p:txBody>
      </p:sp>
      <p:sp>
        <p:nvSpPr>
          <p:cNvPr id="30723" name="Tekstvak 3"/>
          <p:cNvSpPr txBox="1">
            <a:spLocks noChangeArrowheads="1"/>
          </p:cNvSpPr>
          <p:nvPr/>
        </p:nvSpPr>
        <p:spPr bwMode="auto">
          <a:xfrm>
            <a:off x="0" y="5805488"/>
            <a:ext cx="343761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ctr" eaLnBrk="1" hangingPunct="1"/>
            <a:r>
              <a:rPr lang="nl-NL"/>
              <a:t>Contacten leggen</a:t>
            </a:r>
          </a:p>
          <a:p>
            <a:pPr algn="ctr" eaLnBrk="1" hangingPunct="1"/>
            <a:r>
              <a:rPr lang="nl-NL"/>
              <a:t>Promoten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116632"/>
            <a:ext cx="9135327" cy="561703"/>
          </a:xfrm>
        </p:spPr>
        <p:txBody>
          <a:bodyPr/>
          <a:lstStyle/>
          <a:p>
            <a:r>
              <a:rPr lang="nl-NL" dirty="0" smtClean="0"/>
              <a:t>Beroepen Invloed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888923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optimale keuze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530" y="1640849"/>
            <a:ext cx="4032448" cy="396044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992205"/>
            <a:ext cx="2857143" cy="533333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18046" y="2439239"/>
            <a:ext cx="53285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 </a:t>
            </a:r>
            <a:endParaRPr lang="nl-NL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l-NL" b="1" dirty="0" smtClean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Cognitief</a:t>
            </a:r>
          </a:p>
          <a:p>
            <a:pPr lvl="0">
              <a:spcAft>
                <a:spcPts val="0"/>
              </a:spcAft>
            </a:pPr>
            <a:endParaRPr lang="nl-NL" dirty="0" smtClean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l-NL" b="1" dirty="0" smtClean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Hobbies/Interesses/passies</a:t>
            </a:r>
          </a:p>
          <a:p>
            <a:pPr lvl="0"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l-NL" dirty="0" smtClean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Wie </a:t>
            </a: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ben ik?</a:t>
            </a:r>
            <a:endParaRPr lang="nl-NL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Wat motiveert mij? </a:t>
            </a:r>
            <a:endParaRPr lang="nl-NL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Wat zijn mijn unieke </a:t>
            </a:r>
            <a:r>
              <a:rPr lang="nl-NL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talenten?</a:t>
            </a:r>
            <a:endParaRPr lang="nl-NL" b="1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Waar krijg ik </a:t>
            </a:r>
            <a:r>
              <a:rPr lang="nl-NL" b="1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energie</a:t>
            </a:r>
            <a:r>
              <a:rPr lang="nl-NL" dirty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 van?</a:t>
            </a:r>
            <a:endParaRPr lang="nl-NL" dirty="0"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nl-NL" dirty="0" smtClean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r>
              <a:rPr lang="nl-NL" dirty="0" smtClean="0">
                <a:effectLst/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Als je weet wat jou energie geeft en wat je</a:t>
            </a:r>
          </a:p>
          <a:p>
            <a:pPr lvl="0">
              <a:spcAft>
                <a:spcPts val="0"/>
              </a:spcAft>
            </a:pPr>
            <a:r>
              <a:rPr lang="nl-NL" dirty="0" smtClean="0">
                <a:latin typeface="Calibri" panose="020F0502020204030204" pitchFamily="34" charset="0"/>
                <a:ea typeface="MS Mincho"/>
                <a:cs typeface="Times New Roman" panose="02020603050405020304" pitchFamily="18" charset="0"/>
              </a:rPr>
              <a:t>wil, kun je meer dan je denkt!</a:t>
            </a:r>
          </a:p>
          <a:p>
            <a:pPr lvl="0">
              <a:spcAft>
                <a:spcPts val="0"/>
              </a:spcAft>
            </a:pPr>
            <a:endParaRPr lang="nl-NL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 smtClean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 smtClean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 smtClean="0"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nl-NL" dirty="0">
              <a:effectLst/>
              <a:latin typeface="Cambria" panose="02040503050406030204" pitchFamily="18" charset="0"/>
              <a:ea typeface="MS Mincho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758406" y="4350637"/>
            <a:ext cx="2232249" cy="5381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526158" y="2660240"/>
            <a:ext cx="4896544" cy="1804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54350" y="3510569"/>
            <a:ext cx="4052108" cy="2210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al 6"/>
          <p:cNvSpPr>
            <a:spLocks noChangeArrowheads="1"/>
          </p:cNvSpPr>
          <p:nvPr/>
        </p:nvSpPr>
        <p:spPr bwMode="auto">
          <a:xfrm>
            <a:off x="2756048" y="1052736"/>
            <a:ext cx="5782243" cy="5365998"/>
          </a:xfrm>
          <a:prstGeom prst="ellipse">
            <a:avLst/>
          </a:prstGeom>
          <a:solidFill>
            <a:srgbClr val="02A54F">
              <a:alpha val="81175"/>
            </a:srgbClr>
          </a:solidFill>
          <a:ln w="9525">
            <a:solidFill>
              <a:srgbClr val="06639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nl-NL" sz="2300"/>
          </a:p>
          <a:p>
            <a:pPr algn="ctr"/>
            <a:endParaRPr lang="nl-NL" sz="2300"/>
          </a:p>
          <a:p>
            <a:pPr algn="ctr"/>
            <a:endParaRPr lang="nl-NL" sz="2300"/>
          </a:p>
        </p:txBody>
      </p:sp>
      <p:sp>
        <p:nvSpPr>
          <p:cNvPr id="31747" name="Tekstvak 4"/>
          <p:cNvSpPr txBox="1">
            <a:spLocks noChangeArrowheads="1"/>
          </p:cNvSpPr>
          <p:nvPr/>
        </p:nvSpPr>
        <p:spPr bwMode="auto">
          <a:xfrm>
            <a:off x="0" y="5805488"/>
            <a:ext cx="343761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ctr" eaLnBrk="1" hangingPunct="1"/>
            <a:r>
              <a:rPr lang="nl-NL"/>
              <a:t>Ondersteunen</a:t>
            </a:r>
          </a:p>
          <a:p>
            <a:pPr algn="ctr" eaLnBrk="1" hangingPunct="1"/>
            <a:r>
              <a:rPr lang="nl-NL"/>
              <a:t>Organiseren</a:t>
            </a:r>
          </a:p>
        </p:txBody>
      </p:sp>
      <p:sp>
        <p:nvSpPr>
          <p:cNvPr id="31748" name="Tekstvak 6"/>
          <p:cNvSpPr txBox="1">
            <a:spLocks noChangeArrowheads="1"/>
          </p:cNvSpPr>
          <p:nvPr/>
        </p:nvSpPr>
        <p:spPr bwMode="auto">
          <a:xfrm>
            <a:off x="2534270" y="1484784"/>
            <a:ext cx="646202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ctr" eaLnBrk="1" hangingPunct="1"/>
            <a:r>
              <a:rPr lang="nl-NL" sz="2000" dirty="0" smtClean="0">
                <a:solidFill>
                  <a:schemeClr val="bg1"/>
                </a:solidFill>
              </a:rPr>
              <a:t>(financiële</a:t>
            </a:r>
            <a:r>
              <a:rPr lang="nl-NL" sz="2000" dirty="0">
                <a:solidFill>
                  <a:schemeClr val="bg1"/>
                </a:solidFill>
              </a:rPr>
              <a:t>) </a:t>
            </a:r>
            <a:r>
              <a:rPr lang="nl-NL" sz="2000" dirty="0" smtClean="0">
                <a:solidFill>
                  <a:schemeClr val="bg1"/>
                </a:solidFill>
              </a:rPr>
              <a:t>administratie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b</a:t>
            </a:r>
            <a:r>
              <a:rPr lang="nl-NL" sz="2000" dirty="0" smtClean="0">
                <a:solidFill>
                  <a:schemeClr val="bg1"/>
                </a:solidFill>
              </a:rPr>
              <a:t>ankfunctionaris </a:t>
            </a:r>
            <a:r>
              <a:rPr lang="nl-NL" sz="2000" dirty="0">
                <a:solidFill>
                  <a:schemeClr val="bg1"/>
                </a:solidFill>
              </a:rPr>
              <a:t>/ </a:t>
            </a:r>
            <a:r>
              <a:rPr lang="nl-NL" sz="2000" dirty="0" smtClean="0">
                <a:solidFill>
                  <a:schemeClr val="bg1"/>
                </a:solidFill>
              </a:rPr>
              <a:t>kredietbeheerder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boekhouder/accountant</a:t>
            </a: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HRM medewerker</a:t>
            </a: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r</a:t>
            </a:r>
            <a:r>
              <a:rPr lang="nl-NL" sz="2000" dirty="0" smtClean="0">
                <a:solidFill>
                  <a:schemeClr val="bg1"/>
                </a:solidFill>
              </a:rPr>
              <a:t>aadgevend consulent/adviseur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t</a:t>
            </a:r>
            <a:r>
              <a:rPr lang="nl-NL" sz="2000" dirty="0" smtClean="0">
                <a:solidFill>
                  <a:schemeClr val="bg1"/>
                </a:solidFill>
              </a:rPr>
              <a:t>ransport </a:t>
            </a:r>
            <a:r>
              <a:rPr lang="nl-NL" sz="2000" dirty="0">
                <a:solidFill>
                  <a:schemeClr val="bg1"/>
                </a:solidFill>
              </a:rPr>
              <a:t>of logistiek medewerker</a:t>
            </a: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v</a:t>
            </a:r>
            <a:r>
              <a:rPr lang="nl-NL" sz="2000" dirty="0" smtClean="0">
                <a:solidFill>
                  <a:schemeClr val="bg1"/>
                </a:solidFill>
              </a:rPr>
              <a:t>erkoopondersteunende </a:t>
            </a:r>
            <a:r>
              <a:rPr lang="nl-NL" sz="2000" dirty="0">
                <a:solidFill>
                  <a:schemeClr val="bg1"/>
                </a:solidFill>
              </a:rPr>
              <a:t>functies</a:t>
            </a: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p</a:t>
            </a:r>
            <a:r>
              <a:rPr lang="nl-NL" sz="2000" dirty="0" smtClean="0">
                <a:solidFill>
                  <a:schemeClr val="bg1"/>
                </a:solidFill>
              </a:rPr>
              <a:t>ersoonlijk assistent/secretaresse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 smtClean="0">
                <a:solidFill>
                  <a:schemeClr val="bg1"/>
                </a:solidFill>
              </a:rPr>
              <a:t>helpdeskmedewerker/receptionist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m</a:t>
            </a:r>
            <a:r>
              <a:rPr lang="nl-NL" sz="2000" dirty="0" smtClean="0">
                <a:solidFill>
                  <a:schemeClr val="bg1"/>
                </a:solidFill>
              </a:rPr>
              <a:t>aatschappelijk werker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t</a:t>
            </a:r>
            <a:r>
              <a:rPr lang="nl-NL" sz="2000" dirty="0" smtClean="0">
                <a:solidFill>
                  <a:schemeClr val="bg1"/>
                </a:solidFill>
              </a:rPr>
              <a:t>ekenaar/ontwerper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p</a:t>
            </a:r>
            <a:r>
              <a:rPr lang="nl-NL" sz="2000" dirty="0" smtClean="0">
                <a:solidFill>
                  <a:schemeClr val="bg1"/>
                </a:solidFill>
              </a:rPr>
              <a:t>sycholoog </a:t>
            </a:r>
            <a:r>
              <a:rPr lang="nl-NL" sz="2000" dirty="0">
                <a:solidFill>
                  <a:schemeClr val="bg1"/>
                </a:solidFill>
              </a:rPr>
              <a:t>/ socioloog</a:t>
            </a: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a</a:t>
            </a:r>
            <a:r>
              <a:rPr lang="nl-NL" sz="2000" dirty="0" smtClean="0">
                <a:solidFill>
                  <a:schemeClr val="bg1"/>
                </a:solidFill>
              </a:rPr>
              <a:t>mbtenaar</a:t>
            </a:r>
            <a:endParaRPr lang="nl-NL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nl-NL" sz="2000" dirty="0">
                <a:solidFill>
                  <a:schemeClr val="bg1"/>
                </a:solidFill>
              </a:rPr>
              <a:t>m</a:t>
            </a:r>
            <a:r>
              <a:rPr lang="nl-NL" sz="2000" dirty="0" smtClean="0">
                <a:solidFill>
                  <a:schemeClr val="bg1"/>
                </a:solidFill>
              </a:rPr>
              <a:t>edische </a:t>
            </a:r>
            <a:r>
              <a:rPr lang="nl-NL" sz="2000" dirty="0">
                <a:solidFill>
                  <a:schemeClr val="bg1"/>
                </a:solidFill>
              </a:rPr>
              <a:t>hulpverlening</a:t>
            </a:r>
          </a:p>
          <a:p>
            <a:pPr eaLnBrk="1" hangingPunct="1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378" y="188640"/>
            <a:ext cx="9135327" cy="561703"/>
          </a:xfrm>
        </p:spPr>
        <p:txBody>
          <a:bodyPr/>
          <a:lstStyle/>
          <a:p>
            <a:r>
              <a:rPr lang="nl-NL" dirty="0" smtClean="0"/>
              <a:t>Beroepen Stabiliteit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05" y="588540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/>
          <p:cNvSpPr/>
          <p:nvPr/>
        </p:nvSpPr>
        <p:spPr bwMode="auto">
          <a:xfrm>
            <a:off x="2822302" y="1126877"/>
            <a:ext cx="5688632" cy="5365998"/>
          </a:xfrm>
          <a:prstGeom prst="ellipse">
            <a:avLst/>
          </a:prstGeom>
          <a:solidFill>
            <a:schemeClr val="accent4">
              <a:lumMod val="60000"/>
              <a:lumOff val="40000"/>
              <a:alpha val="75000"/>
            </a:schemeClr>
          </a:solidFill>
          <a:ln w="9525" cap="flat" cmpd="sng" algn="ctr">
            <a:solidFill>
              <a:srgbClr val="06639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nl-NL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771" name="Tekstvak 4"/>
          <p:cNvSpPr txBox="1">
            <a:spLocks noChangeArrowheads="1"/>
          </p:cNvSpPr>
          <p:nvPr/>
        </p:nvSpPr>
        <p:spPr bwMode="auto">
          <a:xfrm>
            <a:off x="0" y="5661025"/>
            <a:ext cx="343761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6639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algn="ctr" eaLnBrk="1" hangingPunct="1"/>
            <a:r>
              <a:rPr lang="nl-NL" dirty="0" smtClean="0">
                <a:solidFill>
                  <a:srgbClr val="0D6190"/>
                </a:solidFill>
              </a:rPr>
              <a:t>Onderzoeken</a:t>
            </a:r>
            <a:endParaRPr lang="nl-NL" dirty="0">
              <a:solidFill>
                <a:srgbClr val="0D6190"/>
              </a:solidFill>
            </a:endParaRPr>
          </a:p>
          <a:p>
            <a:pPr algn="ctr" eaLnBrk="1" hangingPunct="1"/>
            <a:r>
              <a:rPr lang="nl-NL" dirty="0" smtClean="0">
                <a:solidFill>
                  <a:srgbClr val="0D6190"/>
                </a:solidFill>
              </a:rPr>
              <a:t>Specialiseren</a:t>
            </a:r>
            <a:endParaRPr lang="nl-NL" dirty="0">
              <a:solidFill>
                <a:srgbClr val="0D619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534270" y="1628800"/>
            <a:ext cx="6302643" cy="43704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o</a:t>
            </a:r>
            <a:r>
              <a:rPr lang="nl-NL" sz="2000" dirty="0" smtClean="0">
                <a:solidFill>
                  <a:srgbClr val="0D6190"/>
                </a:solidFill>
              </a:rPr>
              <a:t>nderzoeker/uitvinder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c</a:t>
            </a:r>
            <a:r>
              <a:rPr lang="nl-NL" sz="2000" dirty="0" smtClean="0">
                <a:solidFill>
                  <a:srgbClr val="0D6190"/>
                </a:solidFill>
              </a:rPr>
              <a:t>hemicus/scheikundige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s</a:t>
            </a:r>
            <a:r>
              <a:rPr lang="nl-NL" sz="2000" dirty="0" smtClean="0">
                <a:solidFill>
                  <a:srgbClr val="0D6190"/>
                </a:solidFill>
              </a:rPr>
              <a:t>pecialist</a:t>
            </a:r>
            <a:r>
              <a:rPr lang="nl-NL" sz="2000" dirty="0">
                <a:solidFill>
                  <a:srgbClr val="0D6190"/>
                </a:solidFill>
              </a:rPr>
              <a:t>:</a:t>
            </a: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f</a:t>
            </a:r>
            <a:r>
              <a:rPr lang="nl-NL" sz="2000" dirty="0" smtClean="0">
                <a:solidFill>
                  <a:srgbClr val="0D6190"/>
                </a:solidFill>
              </a:rPr>
              <a:t>inancieel </a:t>
            </a:r>
            <a:r>
              <a:rPr lang="nl-NL" sz="2000" dirty="0">
                <a:solidFill>
                  <a:srgbClr val="0D6190"/>
                </a:solidFill>
              </a:rPr>
              <a:t>– technisch – medisch </a:t>
            </a:r>
            <a:r>
              <a:rPr lang="nl-NL" sz="2000" dirty="0" smtClean="0">
                <a:solidFill>
                  <a:srgbClr val="0D6190"/>
                </a:solidFill>
              </a:rPr>
              <a:t>– </a:t>
            </a:r>
            <a:r>
              <a:rPr lang="nl-NL" sz="2000" dirty="0">
                <a:solidFill>
                  <a:srgbClr val="0D6190"/>
                </a:solidFill>
              </a:rPr>
              <a:t>IT</a:t>
            </a: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a</a:t>
            </a:r>
            <a:r>
              <a:rPr lang="nl-NL" sz="2000" dirty="0" smtClean="0">
                <a:solidFill>
                  <a:srgbClr val="0D6190"/>
                </a:solidFill>
              </a:rPr>
              <a:t>ccountant/fiscalist/controller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k</a:t>
            </a:r>
            <a:r>
              <a:rPr lang="nl-NL" sz="2000" dirty="0" smtClean="0">
                <a:solidFill>
                  <a:srgbClr val="0D6190"/>
                </a:solidFill>
              </a:rPr>
              <a:t>waliteitscontroleur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b</a:t>
            </a:r>
            <a:r>
              <a:rPr lang="nl-NL" sz="2000" dirty="0" smtClean="0">
                <a:solidFill>
                  <a:srgbClr val="0D6190"/>
                </a:solidFill>
              </a:rPr>
              <a:t>eoordelaar/inspecteur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o</a:t>
            </a:r>
            <a:r>
              <a:rPr lang="nl-NL" sz="2000" dirty="0" smtClean="0">
                <a:solidFill>
                  <a:srgbClr val="0D6190"/>
                </a:solidFill>
              </a:rPr>
              <a:t>rganisatie-/veiligheidsdeskundige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l</a:t>
            </a:r>
            <a:r>
              <a:rPr lang="nl-NL" sz="2000" dirty="0" smtClean="0">
                <a:solidFill>
                  <a:srgbClr val="0D6190"/>
                </a:solidFill>
              </a:rPr>
              <a:t>ogistiek </a:t>
            </a:r>
            <a:r>
              <a:rPr lang="nl-NL" sz="2000" dirty="0">
                <a:solidFill>
                  <a:srgbClr val="0D6190"/>
                </a:solidFill>
              </a:rPr>
              <a:t>controleur</a:t>
            </a: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d</a:t>
            </a:r>
            <a:r>
              <a:rPr lang="nl-NL" sz="2000" dirty="0" smtClean="0">
                <a:solidFill>
                  <a:srgbClr val="0D6190"/>
                </a:solidFill>
              </a:rPr>
              <a:t>iplomaat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o</a:t>
            </a:r>
            <a:r>
              <a:rPr lang="nl-NL" sz="2000" dirty="0" smtClean="0">
                <a:solidFill>
                  <a:srgbClr val="0D6190"/>
                </a:solidFill>
              </a:rPr>
              <a:t>ntwerper/planner</a:t>
            </a:r>
            <a:endParaRPr lang="nl-NL" sz="2000" dirty="0">
              <a:solidFill>
                <a:srgbClr val="0D6190"/>
              </a:solidFill>
            </a:endParaRP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t</a:t>
            </a:r>
            <a:r>
              <a:rPr lang="nl-NL" sz="2000" dirty="0" smtClean="0">
                <a:solidFill>
                  <a:srgbClr val="0D6190"/>
                </a:solidFill>
              </a:rPr>
              <a:t>echnisch </a:t>
            </a:r>
            <a:r>
              <a:rPr lang="nl-NL" sz="2000" dirty="0">
                <a:solidFill>
                  <a:srgbClr val="0D6190"/>
                </a:solidFill>
              </a:rPr>
              <a:t>docent</a:t>
            </a:r>
          </a:p>
          <a:p>
            <a:pPr algn="ctr">
              <a:defRPr/>
            </a:pPr>
            <a:r>
              <a:rPr lang="nl-NL" sz="2000" dirty="0">
                <a:solidFill>
                  <a:srgbClr val="0D6190"/>
                </a:solidFill>
              </a:rPr>
              <a:t>f</a:t>
            </a:r>
            <a:r>
              <a:rPr lang="nl-NL" sz="2000" dirty="0" smtClean="0">
                <a:solidFill>
                  <a:srgbClr val="0D6190"/>
                </a:solidFill>
              </a:rPr>
              <a:t>armaceutisch </a:t>
            </a:r>
            <a:r>
              <a:rPr lang="nl-NL" sz="2000" dirty="0">
                <a:solidFill>
                  <a:srgbClr val="0D6190"/>
                </a:solidFill>
              </a:rPr>
              <a:t>medewerker</a:t>
            </a:r>
          </a:p>
          <a:p>
            <a:pPr>
              <a:defRPr/>
            </a:pPr>
            <a:endParaRPr lang="nl-NL" dirty="0">
              <a:ea typeface="ヒラギノ角ゴ ProN W3" charset="-128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100" y="188640"/>
            <a:ext cx="9135327" cy="561703"/>
          </a:xfrm>
        </p:spPr>
        <p:txBody>
          <a:bodyPr/>
          <a:lstStyle/>
          <a:p>
            <a:r>
              <a:rPr lang="nl-NL" dirty="0" smtClean="0"/>
              <a:t>Beroepen Conformiteit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59" y="5933254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/>
          </p:cNvSpPr>
          <p:nvPr/>
        </p:nvSpPr>
        <p:spPr bwMode="auto">
          <a:xfrm>
            <a:off x="91477" y="980728"/>
            <a:ext cx="5945360" cy="2757165"/>
          </a:xfrm>
          <a:prstGeom prst="rect">
            <a:avLst/>
          </a:prstGeom>
          <a:solidFill>
            <a:srgbClr val="FF4F59"/>
          </a:solidFill>
          <a:ln w="25400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6092227" y="980728"/>
            <a:ext cx="5945360" cy="2757165"/>
          </a:xfrm>
          <a:prstGeom prst="rect">
            <a:avLst/>
          </a:prstGeom>
          <a:solidFill>
            <a:srgbClr val="FEE75E"/>
          </a:solidFill>
          <a:ln w="25400">
            <a:solidFill>
              <a:srgbClr val="FFC000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6092039" y="3869241"/>
            <a:ext cx="5950526" cy="2757165"/>
          </a:xfrm>
          <a:prstGeom prst="rect">
            <a:avLst/>
          </a:prstGeom>
          <a:solidFill>
            <a:srgbClr val="64D48C"/>
          </a:solidFill>
          <a:ln w="25400">
            <a:solidFill>
              <a:srgbClr val="328424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11" name="Rectangle 3"/>
          <p:cNvSpPr>
            <a:spLocks/>
          </p:cNvSpPr>
          <p:nvPr/>
        </p:nvSpPr>
        <p:spPr bwMode="auto">
          <a:xfrm>
            <a:off x="91477" y="3871151"/>
            <a:ext cx="5945360" cy="2757165"/>
          </a:xfrm>
          <a:prstGeom prst="rect">
            <a:avLst/>
          </a:prstGeom>
          <a:solidFill>
            <a:srgbClr val="558CFF"/>
          </a:solidFill>
          <a:ln w="25400">
            <a:solidFill>
              <a:srgbClr val="004877"/>
            </a:solidFill>
            <a:miter lim="800000"/>
            <a:headEnd/>
            <a:tailEnd/>
          </a:ln>
          <a:ex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 smtClean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  <a:p>
            <a:pPr algn="ctr">
              <a:lnSpc>
                <a:spcPct val="120000"/>
              </a:lnSpc>
            </a:pPr>
            <a:endParaRPr lang="en-US" sz="2500" dirty="0">
              <a:solidFill>
                <a:srgbClr val="004877"/>
              </a:solidFill>
              <a:latin typeface="Arial" charset="0"/>
              <a:ea typeface="MS PGothic" charset="0"/>
              <a:sym typeface="Gill Sans Light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Carrière richtlijnen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50622" y="1228725"/>
            <a:ext cx="603185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/>
              <a:t>trouble-shooter </a:t>
            </a:r>
            <a:endParaRPr lang="nl-NL" sz="1200" dirty="0"/>
          </a:p>
          <a:p>
            <a:pPr algn="ctr"/>
            <a:r>
              <a:rPr lang="nl-NL" sz="1200" dirty="0" smtClean="0"/>
              <a:t>Bedrijfskundige (E&amp;M)</a:t>
            </a:r>
            <a:endParaRPr lang="nl-NL" sz="1200" dirty="0"/>
          </a:p>
          <a:p>
            <a:pPr algn="ctr"/>
            <a:r>
              <a:rPr lang="nl-NL" sz="1200" dirty="0"/>
              <a:t>manager: </a:t>
            </a:r>
            <a:r>
              <a:rPr lang="nl-NL" sz="1200" dirty="0" smtClean="0"/>
              <a:t>(E&amp;M)</a:t>
            </a:r>
            <a:endParaRPr lang="nl-NL" sz="1200" dirty="0"/>
          </a:p>
          <a:p>
            <a:pPr algn="ctr"/>
            <a:r>
              <a:rPr lang="nl-NL" sz="1200" dirty="0"/>
              <a:t>financieel, transport, productie, logistiek, marketing, projecten, risicomanager</a:t>
            </a:r>
          </a:p>
          <a:p>
            <a:pPr algn="ctr"/>
            <a:r>
              <a:rPr lang="nl-NL" sz="1200" smtClean="0"/>
              <a:t>Ondernemer </a:t>
            </a:r>
          </a:p>
          <a:p>
            <a:pPr algn="ctr"/>
            <a:r>
              <a:rPr lang="nl-NL" sz="1200" smtClean="0"/>
              <a:t> makelaar</a:t>
            </a:r>
            <a:endParaRPr lang="nl-NL" sz="1200" dirty="0"/>
          </a:p>
          <a:p>
            <a:pPr algn="ctr"/>
            <a:r>
              <a:rPr lang="nl-NL" sz="1200" dirty="0"/>
              <a:t>technoloog</a:t>
            </a:r>
          </a:p>
          <a:p>
            <a:pPr algn="ctr"/>
            <a:r>
              <a:rPr lang="nl-NL" sz="1200" dirty="0"/>
              <a:t>bedrijfsleider, manager, supervisor, ontwikkelaar</a:t>
            </a:r>
          </a:p>
          <a:p>
            <a:pPr algn="ctr"/>
            <a:r>
              <a:rPr lang="nl-NL" sz="1200" dirty="0"/>
              <a:t>advocaat</a:t>
            </a:r>
          </a:p>
          <a:p>
            <a:pPr algn="ctr"/>
            <a:r>
              <a:rPr lang="nl-NL" sz="1200" dirty="0"/>
              <a:t>onderzoeker</a:t>
            </a:r>
          </a:p>
          <a:p>
            <a:endParaRPr lang="nl-NL" sz="1400" dirty="0" smtClean="0">
              <a:latin typeface="Arial Hebrew"/>
              <a:cs typeface="Arial Hebrew"/>
            </a:endParaRPr>
          </a:p>
        </p:txBody>
      </p:sp>
      <p:sp>
        <p:nvSpPr>
          <p:cNvPr id="19" name="Tekstvak 18"/>
          <p:cNvSpPr txBox="1"/>
          <p:nvPr/>
        </p:nvSpPr>
        <p:spPr>
          <a:xfrm>
            <a:off x="6106933" y="980728"/>
            <a:ext cx="596175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promotor</a:t>
            </a:r>
          </a:p>
          <a:p>
            <a:pPr algn="ctr"/>
            <a:r>
              <a:rPr lang="nl-NL" sz="1200" dirty="0"/>
              <a:t>demonstrateur</a:t>
            </a:r>
          </a:p>
          <a:p>
            <a:pPr algn="ctr"/>
            <a:r>
              <a:rPr lang="nl-NL" sz="1200" dirty="0"/>
              <a:t>adviseur/consultant</a:t>
            </a:r>
          </a:p>
          <a:p>
            <a:pPr algn="ctr"/>
            <a:r>
              <a:rPr lang="nl-NL" sz="1200" dirty="0"/>
              <a:t>vertegenwoordiger/intermediair</a:t>
            </a:r>
          </a:p>
          <a:p>
            <a:pPr algn="ctr"/>
            <a:r>
              <a:rPr lang="nl-NL" sz="1200" dirty="0"/>
              <a:t>marketingmedewerker</a:t>
            </a:r>
          </a:p>
          <a:p>
            <a:pPr algn="ctr"/>
            <a:r>
              <a:rPr lang="nl-NL" sz="1200" dirty="0"/>
              <a:t>public relations/reclame</a:t>
            </a:r>
          </a:p>
          <a:p>
            <a:pPr algn="ctr"/>
            <a:r>
              <a:rPr lang="nl-NL" sz="1200" dirty="0"/>
              <a:t>presentator</a:t>
            </a:r>
          </a:p>
          <a:p>
            <a:pPr algn="ctr"/>
            <a:r>
              <a:rPr lang="nl-NL" sz="1200" dirty="0"/>
              <a:t>(radio, televisie, beurzen)</a:t>
            </a:r>
          </a:p>
          <a:p>
            <a:pPr algn="ctr"/>
            <a:r>
              <a:rPr lang="nl-NL" sz="1200" dirty="0"/>
              <a:t>toerisme</a:t>
            </a:r>
          </a:p>
          <a:p>
            <a:pPr algn="ctr"/>
            <a:r>
              <a:rPr lang="nl-NL" sz="1200" dirty="0"/>
              <a:t>(hotel, touroperator,</a:t>
            </a:r>
          </a:p>
          <a:p>
            <a:pPr algn="ctr"/>
            <a:r>
              <a:rPr lang="nl-NL" sz="1200" dirty="0"/>
              <a:t>reisbureau, reisleider)</a:t>
            </a:r>
          </a:p>
          <a:p>
            <a:pPr algn="ctr"/>
            <a:r>
              <a:rPr lang="nl-NL" sz="1200" dirty="0"/>
              <a:t>politicus</a:t>
            </a:r>
          </a:p>
          <a:p>
            <a:pPr algn="ctr"/>
            <a:r>
              <a:rPr lang="nl-NL" sz="1200" dirty="0"/>
              <a:t>woordvoerder</a:t>
            </a:r>
          </a:p>
          <a:p>
            <a:pPr algn="ctr"/>
            <a:r>
              <a:rPr lang="nl-NL" sz="1200" dirty="0"/>
              <a:t>softselling</a:t>
            </a:r>
          </a:p>
          <a:p>
            <a:endParaRPr lang="nl-NL" sz="1400" dirty="0" smtClean="0">
              <a:latin typeface="Arial Hebrew"/>
              <a:cs typeface="Arial Hebrew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116495" y="3869241"/>
            <a:ext cx="5952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/>
              <a:t>financiële</a:t>
            </a:r>
            <a:r>
              <a:rPr lang="nl-NL" sz="1200" dirty="0"/>
              <a:t>) administratie</a:t>
            </a:r>
          </a:p>
          <a:p>
            <a:pPr algn="ctr"/>
            <a:r>
              <a:rPr lang="nl-NL" sz="1200" dirty="0"/>
              <a:t>bankfunctionaris / kredietbeheerder</a:t>
            </a:r>
          </a:p>
          <a:p>
            <a:pPr algn="ctr"/>
            <a:r>
              <a:rPr lang="nl-NL" sz="1200" dirty="0"/>
              <a:t>boekhouder/accountant</a:t>
            </a:r>
          </a:p>
          <a:p>
            <a:pPr algn="ctr"/>
            <a:r>
              <a:rPr lang="nl-NL" sz="1200" dirty="0"/>
              <a:t>HRM medewerker</a:t>
            </a:r>
          </a:p>
          <a:p>
            <a:pPr algn="ctr"/>
            <a:r>
              <a:rPr lang="nl-NL" sz="1200" dirty="0"/>
              <a:t>raadgevend consulent/adviseur</a:t>
            </a:r>
          </a:p>
          <a:p>
            <a:pPr algn="ctr"/>
            <a:r>
              <a:rPr lang="nl-NL" sz="1200" dirty="0"/>
              <a:t>transport of logistiek medewerker</a:t>
            </a:r>
          </a:p>
          <a:p>
            <a:pPr algn="ctr"/>
            <a:r>
              <a:rPr lang="nl-NL" sz="1200" dirty="0"/>
              <a:t>verkoopondersteunende functies</a:t>
            </a:r>
          </a:p>
          <a:p>
            <a:pPr algn="ctr"/>
            <a:r>
              <a:rPr lang="nl-NL" sz="1200" dirty="0"/>
              <a:t>persoonlijk assistent/secretaresse</a:t>
            </a:r>
          </a:p>
          <a:p>
            <a:pPr algn="ctr"/>
            <a:r>
              <a:rPr lang="nl-NL" sz="1200" dirty="0"/>
              <a:t>helpdeskmedewerker/receptionist</a:t>
            </a:r>
          </a:p>
          <a:p>
            <a:pPr algn="ctr"/>
            <a:r>
              <a:rPr lang="nl-NL" sz="1200" dirty="0"/>
              <a:t>maatschappelijk werker</a:t>
            </a:r>
          </a:p>
          <a:p>
            <a:pPr algn="ctr"/>
            <a:r>
              <a:rPr lang="nl-NL" sz="1200" dirty="0"/>
              <a:t>tekenaar/ontwerper</a:t>
            </a:r>
          </a:p>
          <a:p>
            <a:pPr algn="ctr"/>
            <a:r>
              <a:rPr lang="nl-NL" sz="1200" dirty="0"/>
              <a:t>psycholoog / socioloog</a:t>
            </a:r>
          </a:p>
          <a:p>
            <a:pPr algn="ctr"/>
            <a:r>
              <a:rPr lang="nl-NL" sz="1200" dirty="0"/>
              <a:t>ambtenaar</a:t>
            </a:r>
          </a:p>
          <a:p>
            <a:pPr algn="ctr"/>
            <a:r>
              <a:rPr lang="nl-NL" sz="1200" dirty="0"/>
              <a:t>medische hulpverlening</a:t>
            </a:r>
          </a:p>
          <a:p>
            <a:endParaRPr lang="nl-NL" sz="1400" dirty="0">
              <a:latin typeface="Arial Hebrew"/>
              <a:cs typeface="Arial Hebrew"/>
            </a:endParaRPr>
          </a:p>
          <a:p>
            <a:endParaRPr lang="nl-NL" sz="1400" dirty="0" smtClean="0">
              <a:latin typeface="Arial Hebrew"/>
              <a:cs typeface="Arial Hebrew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7760" y="3898485"/>
            <a:ext cx="597427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nl-NL" sz="1200" dirty="0"/>
              <a:t>onderzoeker/uitvinder</a:t>
            </a:r>
          </a:p>
          <a:p>
            <a:pPr algn="ctr">
              <a:defRPr/>
            </a:pPr>
            <a:r>
              <a:rPr lang="nl-NL" sz="1200" dirty="0"/>
              <a:t>chemicus/scheikundige</a:t>
            </a:r>
          </a:p>
          <a:p>
            <a:pPr algn="ctr">
              <a:defRPr/>
            </a:pPr>
            <a:r>
              <a:rPr lang="nl-NL" sz="1200" dirty="0"/>
              <a:t>specialist:</a:t>
            </a:r>
          </a:p>
          <a:p>
            <a:pPr algn="ctr">
              <a:defRPr/>
            </a:pPr>
            <a:r>
              <a:rPr lang="nl-NL" sz="1200" dirty="0"/>
              <a:t>financieel – technisch – medisch – IT</a:t>
            </a:r>
          </a:p>
          <a:p>
            <a:pPr algn="ctr">
              <a:defRPr/>
            </a:pPr>
            <a:r>
              <a:rPr lang="nl-NL" sz="1200" dirty="0"/>
              <a:t>accountant/fiscalist/controller</a:t>
            </a:r>
          </a:p>
          <a:p>
            <a:pPr algn="ctr">
              <a:defRPr/>
            </a:pPr>
            <a:r>
              <a:rPr lang="nl-NL" sz="1200" dirty="0"/>
              <a:t>kwaliteitscontroleur</a:t>
            </a:r>
          </a:p>
          <a:p>
            <a:pPr algn="ctr">
              <a:defRPr/>
            </a:pPr>
            <a:r>
              <a:rPr lang="nl-NL" sz="1200" dirty="0"/>
              <a:t>beoordelaar/inspecteur</a:t>
            </a:r>
          </a:p>
          <a:p>
            <a:pPr algn="ctr">
              <a:defRPr/>
            </a:pPr>
            <a:r>
              <a:rPr lang="nl-NL" sz="1200" dirty="0"/>
              <a:t>organisatie-/veiligheidsdeskundige</a:t>
            </a:r>
          </a:p>
          <a:p>
            <a:pPr algn="ctr">
              <a:defRPr/>
            </a:pPr>
            <a:r>
              <a:rPr lang="nl-NL" sz="1200" dirty="0"/>
              <a:t>logistiek controleur</a:t>
            </a:r>
          </a:p>
          <a:p>
            <a:pPr algn="ctr">
              <a:defRPr/>
            </a:pPr>
            <a:r>
              <a:rPr lang="nl-NL" sz="1200" dirty="0"/>
              <a:t>diplomaat</a:t>
            </a:r>
          </a:p>
          <a:p>
            <a:pPr algn="ctr">
              <a:defRPr/>
            </a:pPr>
            <a:r>
              <a:rPr lang="nl-NL" sz="1200" dirty="0"/>
              <a:t>ontwerper/planner</a:t>
            </a:r>
          </a:p>
          <a:p>
            <a:pPr algn="ctr">
              <a:defRPr/>
            </a:pPr>
            <a:r>
              <a:rPr lang="nl-NL" sz="1200" dirty="0"/>
              <a:t>technisch docent</a:t>
            </a:r>
          </a:p>
          <a:p>
            <a:pPr algn="ctr">
              <a:defRPr/>
            </a:pPr>
            <a:r>
              <a:rPr lang="nl-NL" sz="1200" dirty="0"/>
              <a:t>farmaceutisch medewerker</a:t>
            </a:r>
          </a:p>
          <a:p>
            <a:endParaRPr lang="nl-NL" sz="1400" dirty="0" smtClean="0">
              <a:latin typeface="Arial Hebrew"/>
              <a:cs typeface="Arial Hebrew"/>
            </a:endParaRPr>
          </a:p>
        </p:txBody>
      </p:sp>
    </p:spTree>
    <p:extLst>
      <p:ext uri="{BB962C8B-B14F-4D97-AF65-F5344CB8AC3E}">
        <p14:creationId xmlns:p14="http://schemas.microsoft.com/office/powerpoint/2010/main" val="13189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C&amp;M (veel groen en geel)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662062" y="980729"/>
            <a:ext cx="843113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1600" dirty="0">
                <a:solidFill>
                  <a:srgbClr val="222222"/>
                </a:solidFill>
                <a:latin typeface="museo-slab"/>
              </a:rPr>
              <a:t>Dit profiel is gericht op Communicatie, Talen, Kunst, Cultuur, Toerisme, Onderwijs, Hulpverlening. </a:t>
            </a:r>
            <a:br>
              <a:rPr lang="nl-NL" sz="1600" dirty="0">
                <a:solidFill>
                  <a:srgbClr val="222222"/>
                </a:solidFill>
                <a:latin typeface="museo-slab"/>
              </a:rPr>
            </a:br>
            <a:endParaRPr lang="nl-NL" sz="1600" dirty="0">
              <a:solidFill>
                <a:srgbClr val="222222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222222"/>
                </a:solidFill>
                <a:latin typeface="museo-slab"/>
              </a:rPr>
              <a:t>Je hebt belangstelling voor één van de bovenstaande onderwerpen.</a:t>
            </a:r>
            <a:endParaRPr lang="nl-NL" sz="1600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222222"/>
                </a:solidFill>
                <a:latin typeface="museo-slab"/>
              </a:rPr>
              <a:t>Je bent </a:t>
            </a:r>
            <a:r>
              <a:rPr lang="nl-NL" sz="1600" dirty="0" smtClean="0">
                <a:solidFill>
                  <a:srgbClr val="222222"/>
                </a:solidFill>
                <a:latin typeface="museo-slab"/>
              </a:rPr>
              <a:t>creatief en hebt een open mind.</a:t>
            </a:r>
            <a:endParaRPr lang="nl-NL" sz="1600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222222"/>
                </a:solidFill>
                <a:latin typeface="museo-slab"/>
              </a:rPr>
              <a:t>Je bent </a:t>
            </a:r>
            <a:r>
              <a:rPr lang="nl-NL" sz="1600" dirty="0" smtClean="0">
                <a:solidFill>
                  <a:srgbClr val="222222"/>
                </a:solidFill>
                <a:latin typeface="museo-slab"/>
              </a:rPr>
              <a:t>sociaal, inlevend </a:t>
            </a:r>
            <a:r>
              <a:rPr lang="nl-NL" sz="1600" dirty="0">
                <a:solidFill>
                  <a:srgbClr val="222222"/>
                </a:solidFill>
                <a:latin typeface="museo-slab"/>
              </a:rPr>
              <a:t>en </a:t>
            </a:r>
            <a:r>
              <a:rPr lang="nl-NL" sz="1600" dirty="0" smtClean="0">
                <a:solidFill>
                  <a:srgbClr val="222222"/>
                </a:solidFill>
                <a:latin typeface="museo-slab"/>
              </a:rPr>
              <a:t>hebt een brede maatschappelijke belangstelling.</a:t>
            </a:r>
            <a:endParaRPr lang="nl-NL" sz="1600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222222"/>
                </a:solidFill>
                <a:latin typeface="museo-slab"/>
              </a:rPr>
              <a:t>Je vindt het leuk om met mensen te werken en ze te helpen</a:t>
            </a:r>
            <a:r>
              <a:rPr lang="nl-NL" sz="1600" dirty="0" smtClean="0">
                <a:solidFill>
                  <a:srgbClr val="222222"/>
                </a:solidFill>
                <a:latin typeface="museo-slab"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222222"/>
              </a:solidFill>
              <a:latin typeface="museo-slab"/>
            </a:endParaRPr>
          </a:p>
          <a:p>
            <a:pPr fontAlgn="base"/>
            <a:r>
              <a:rPr lang="nl-NL" sz="1600" dirty="0"/>
              <a:t>De vakken talen, Geschiedenis en een aantal Culturele en Kunstzinnige Vormingsvakken zijn verplicht in dit profiel. </a:t>
            </a:r>
            <a:endParaRPr lang="nl-NL" sz="1600" dirty="0" smtClean="0">
              <a:solidFill>
                <a:srgbClr val="222222"/>
              </a:solidFill>
              <a:latin typeface="museo-slab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nl-NL" sz="1600" b="0" i="0" dirty="0">
              <a:solidFill>
                <a:srgbClr val="222222"/>
              </a:solidFill>
              <a:effectLst/>
              <a:latin typeface="museo-slab"/>
            </a:endParaRPr>
          </a:p>
          <a:p>
            <a:pPr fontAlgn="base"/>
            <a:r>
              <a:rPr lang="nl-NL" sz="1600" dirty="0"/>
              <a:t>Mogelijke vervolgstudies op HBO of WO gebied zijn: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Maatschappelijk Werk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Sociaal Pedagogische Hulpverlening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Journalistiek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Communicatie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Grafische vormgeving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Psychologie</a:t>
            </a:r>
            <a:endParaRPr lang="nl-NL" sz="1600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Sociologie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Rechten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Bestuurskunde</a:t>
            </a:r>
            <a:endParaRPr lang="nl-NL" sz="1600" dirty="0"/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17097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E&amp;M (veel rood en geel, mss ook blauw)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1166117" y="1052736"/>
            <a:ext cx="792708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222222"/>
                </a:solidFill>
                <a:latin typeface="museo-slab"/>
              </a:rPr>
              <a:t>Dit profiel is gericht op Commercie, Economie, Administratie, Informatie en Accountancy. </a:t>
            </a:r>
            <a:br>
              <a:rPr lang="nl-NL" dirty="0">
                <a:solidFill>
                  <a:srgbClr val="222222"/>
                </a:solidFill>
                <a:latin typeface="museo-slab"/>
              </a:rPr>
            </a:br>
            <a:endParaRPr lang="nl-NL" dirty="0">
              <a:solidFill>
                <a:srgbClr val="222222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hebt belangstelling voor één van de bovenstaande onderwerpen.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bent behoorlijk goed in rekenen.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bent ondernemend en houdt van 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aanpakken.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vind het leuk om werk te organiseren.</a:t>
            </a:r>
          </a:p>
          <a:p>
            <a:pPr fontAlgn="base"/>
            <a:endParaRPr lang="nl-NL" dirty="0">
              <a:solidFill>
                <a:srgbClr val="222222"/>
              </a:solidFill>
              <a:latin typeface="museo-slab"/>
            </a:endParaRPr>
          </a:p>
          <a:p>
            <a:pPr fontAlgn="base"/>
            <a:r>
              <a:rPr lang="nl-NL" dirty="0"/>
              <a:t>De vakken Geschiedenis, </a:t>
            </a:r>
            <a:r>
              <a:rPr lang="nl-NL" dirty="0" smtClean="0"/>
              <a:t>Wiskunde </a:t>
            </a:r>
            <a:r>
              <a:rPr lang="nl-NL" dirty="0"/>
              <a:t>en Economie zijn verplicht in dit profiel. </a:t>
            </a:r>
            <a:endParaRPr lang="nl-NL" dirty="0">
              <a:solidFill>
                <a:srgbClr val="222222"/>
              </a:solidFill>
              <a:latin typeface="museo-slab"/>
            </a:endParaRPr>
          </a:p>
          <a:p>
            <a:pPr fontAlgn="base"/>
            <a:r>
              <a:rPr lang="nl-NL" dirty="0" smtClean="0"/>
              <a:t>Mogelijke </a:t>
            </a:r>
            <a:r>
              <a:rPr lang="nl-NL" dirty="0"/>
              <a:t>vervolgstudies op HBO of WO gebied zijn: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Bedrijfseconomie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Commerciële economie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Personeel en arbeid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Bestuurskunde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Economie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 smtClean="0"/>
              <a:t>Marketing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 smtClean="0"/>
              <a:t>Hogere Hotelschool/Toerisme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 smtClean="0"/>
              <a:t>Bedrijfskunde</a:t>
            </a:r>
          </a:p>
          <a:p>
            <a:pPr fontAlgn="base"/>
            <a:endParaRPr lang="nl-NL" dirty="0" smtClean="0"/>
          </a:p>
          <a:p>
            <a:pPr fontAlgn="base"/>
            <a:r>
              <a:rPr lang="nl-NL" dirty="0" smtClean="0"/>
              <a:t>Met wiskunde B ook Econometrie of Business Analytics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nl-NL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nl-NL" dirty="0"/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4153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N&amp;G (groen/blauw/geel/rood)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734070" y="1124745"/>
            <a:ext cx="835913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222222"/>
                </a:solidFill>
                <a:latin typeface="museo-slab"/>
              </a:rPr>
              <a:t>Dit profiel is gericht op de onderwerpen Gezondheid, Chemie, Milieu, Water, Planten en Dieren.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hebt belangstelling voor één van de bovenstaande onderwerpen.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bent behoorlijk goed in exacte vakken.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bent nieuwsgierig en wilt graag weten hoe dingen ontstaan en hoe ze werken.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vindt het leuk om met mensen 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of dieren te </a:t>
            </a:r>
            <a:r>
              <a:rPr lang="nl-NL" dirty="0">
                <a:solidFill>
                  <a:srgbClr val="222222"/>
                </a:solidFill>
                <a:latin typeface="museo-slab"/>
              </a:rPr>
              <a:t>werken en ze te helpen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nl-NL" b="0" i="0" dirty="0">
              <a:solidFill>
                <a:srgbClr val="222222"/>
              </a:solidFill>
              <a:effectLst/>
              <a:latin typeface="museo-slab"/>
            </a:endParaRPr>
          </a:p>
          <a:p>
            <a:pPr fontAlgn="base"/>
            <a:r>
              <a:rPr lang="nl-NL" dirty="0"/>
              <a:t>De vakken Scheikunde, Biologie en Wiskunde zijn verplicht in dit </a:t>
            </a:r>
            <a:r>
              <a:rPr lang="nl-NL" dirty="0" smtClean="0"/>
              <a:t>profiel</a:t>
            </a:r>
          </a:p>
          <a:p>
            <a:pPr fontAlgn="base"/>
            <a:r>
              <a:rPr lang="nl-NL" dirty="0"/>
              <a:t>Mogelijke vervolgstudies op HBO of WO gebied zijn</a:t>
            </a:r>
            <a:r>
              <a:rPr lang="nl-NL" dirty="0" smtClean="0"/>
              <a:t>:</a:t>
            </a:r>
          </a:p>
          <a:p>
            <a:pPr fontAlgn="base"/>
            <a:endParaRPr lang="nl-NL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 smtClean="0"/>
              <a:t>Geneeskunde</a:t>
            </a:r>
            <a:endParaRPr lang="nl-NL" dirty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Voedingsmiddelentechnologie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Kust- en zeemanagement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Chemische technologie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Biotechnologie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Medisch laboratoriumonderzoek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Bewegingswetenschappen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Biomedische wetenschappen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Gezondheidswetenschappen</a:t>
            </a:r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9368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N&amp;T </a:t>
            </a:r>
            <a:r>
              <a:rPr lang="nl-NL" smtClean="0"/>
              <a:t>(blauw/groen (en mss rood)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518047" y="1124744"/>
            <a:ext cx="85751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>
                <a:solidFill>
                  <a:srgbClr val="222222"/>
                </a:solidFill>
                <a:latin typeface="museo-slab"/>
              </a:rPr>
              <a:t>Dit profiel is gericht op Rekenen, Bouwen, Onderzoeken, Testen, Analyseren, Stoffen en Ontwerpen.</a:t>
            </a:r>
            <a:br>
              <a:rPr lang="nl-NL" dirty="0">
                <a:solidFill>
                  <a:srgbClr val="222222"/>
                </a:solidFill>
                <a:latin typeface="museo-slab"/>
              </a:rPr>
            </a:br>
            <a:endParaRPr lang="nl-NL" dirty="0">
              <a:solidFill>
                <a:srgbClr val="222222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houdt van één van de bovenstaande activiteiten.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bent behoorlijk goed in exacte vakken.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kunt logisch 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denken en wil weten hoe dingen werken </a:t>
            </a:r>
            <a:endParaRPr lang="nl-NL" dirty="0">
              <a:solidFill>
                <a:srgbClr val="007ABB"/>
              </a:solidFill>
              <a:latin typeface="museo-slab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222222"/>
                </a:solidFill>
                <a:latin typeface="museo-slab"/>
              </a:rPr>
              <a:t>Je hebt interesse in de natuur, milieu, water</a:t>
            </a:r>
            <a:r>
              <a:rPr lang="nl-NL" dirty="0" smtClean="0">
                <a:solidFill>
                  <a:srgbClr val="222222"/>
                </a:solidFill>
                <a:latin typeface="museo-slab"/>
              </a:rPr>
              <a:t>.</a:t>
            </a:r>
          </a:p>
          <a:p>
            <a:pPr fontAlgn="base"/>
            <a:endParaRPr lang="nl-NL" b="0" i="0" dirty="0">
              <a:solidFill>
                <a:srgbClr val="222222"/>
              </a:solidFill>
              <a:effectLst/>
              <a:latin typeface="museo-slab"/>
            </a:endParaRPr>
          </a:p>
          <a:p>
            <a:pPr fontAlgn="base"/>
            <a:r>
              <a:rPr lang="nl-NL" dirty="0"/>
              <a:t>De vakken Natuurkunde, Scheikunde en Wiskunde zijn verplicht in dit profiel. </a:t>
            </a:r>
            <a:br>
              <a:rPr lang="nl-NL" dirty="0"/>
            </a:br>
            <a:r>
              <a:rPr lang="nl-NL" dirty="0"/>
              <a:t>Het profiel Natuur en Techniek is het meest exacte profiel. </a:t>
            </a:r>
            <a:endParaRPr lang="nl-NL" dirty="0" smtClean="0"/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  <a:p>
            <a:pPr fontAlgn="base"/>
            <a:r>
              <a:rPr lang="nl-NL" dirty="0"/>
              <a:t>Mogelijke vervolgstudies op HBO of WO gebied zijn: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Bouwkunde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Elektrotechniek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Werktuigenbouwkunde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Weg- en waterbouwkunde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Milieukunde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Bioprocestechnologie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nl-NL" dirty="0"/>
              <a:t>Civiele techniek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3850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Testje welk profiel past bij mij?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806078" y="1412777"/>
            <a:ext cx="540060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dirty="0" smtClean="0"/>
              <a:t>Wat kan ik en wat wil ik?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Welke vakken vind ik interessant?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Welke beroepen lijken me leuk?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Waar wil ik meer over weten?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Waar wil ik goed in worden?</a:t>
            </a:r>
          </a:p>
          <a:p>
            <a:endParaRPr lang="nl-NL" dirty="0"/>
          </a:p>
          <a:p>
            <a:r>
              <a:rPr lang="nl-NL" dirty="0" smtClean="0"/>
              <a:t>Maak testje</a:t>
            </a:r>
          </a:p>
          <a:p>
            <a:r>
              <a:rPr lang="en-US" dirty="0">
                <a:hlinkClick r:id="rId2"/>
              </a:rPr>
              <a:t>https://www.testcentrumgroei.nl/profielkeuzetest</a:t>
            </a:r>
            <a:endParaRPr lang="nl-NL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94" y="2046036"/>
            <a:ext cx="4029805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kan je ??????? 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1310135" y="1700809"/>
            <a:ext cx="7783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Maak 3 rijtjes met vakken. </a:t>
            </a:r>
            <a:endParaRPr lang="nl-NL" dirty="0"/>
          </a:p>
          <a:p>
            <a:endParaRPr lang="nl-N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Heel erg leuk en/of ben ik goed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Leuk maar moet ik mijn best voor doen (maar wil ik ook doen)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/>
              <a:t>Niet leuk/kan ik niet/wil ik niet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1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Profielen Giulia....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74" y="1052736"/>
            <a:ext cx="10450383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5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Studiekeuze maken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74" y="1628800"/>
            <a:ext cx="8046658" cy="37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Profielen Valentijn. 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142" y="980728"/>
            <a:ext cx="7192379" cy="53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Tips voor studiesucces in de bovenbouw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92827"/>
            <a:ext cx="12125325" cy="61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3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Profiel C&amp;M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158006" y="1268761"/>
            <a:ext cx="1130525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1600" dirty="0"/>
              <a:t>Dit profiel is gericht op Communicatie, Talen, Kunst, Cultuur, Toerisme, Onderwijs, Hulpverlening. </a:t>
            </a:r>
            <a:br>
              <a:rPr lang="nl-NL" sz="1600" dirty="0"/>
            </a:b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hebt belangstelling voor één van de bovenstaande onderwerpen.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bent creatief.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bent sociaal en belangstellend.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vindt het leuk om met mensen te werken en ze te helpen.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De vakken talen, Geschiedenis en een aantal Culturele en Kunstzinnige Vormingsvakken zijn verplicht in dit profiel. </a:t>
            </a:r>
          </a:p>
          <a:p>
            <a:pPr fontAlgn="base"/>
            <a:endParaRPr lang="nl-NL" sz="1600" dirty="0" smtClean="0"/>
          </a:p>
          <a:p>
            <a:pPr fontAlgn="base"/>
            <a:r>
              <a:rPr lang="nl-NL" sz="1600" dirty="0" smtClean="0"/>
              <a:t>Het </a:t>
            </a:r>
            <a:r>
              <a:rPr lang="nl-NL" sz="1600" dirty="0"/>
              <a:t>profiel Cultuur en Maatschappij is bedoeld om een brede algemene kennis op te </a:t>
            </a:r>
            <a:br>
              <a:rPr lang="nl-NL" sz="1600" dirty="0"/>
            </a:br>
            <a:r>
              <a:rPr lang="nl-NL" sz="1600" dirty="0"/>
              <a:t>bouwen. Vandaar dat er zo veel verschillende vakken in dit profiel zitten. </a:t>
            </a:r>
            <a:br>
              <a:rPr lang="nl-NL" sz="1600" dirty="0"/>
            </a:br>
            <a:r>
              <a:rPr lang="nl-NL" sz="1600" dirty="0"/>
              <a:t>Het is tevens het minst exacte profiel. </a:t>
            </a:r>
            <a:br>
              <a:rPr lang="nl-NL" sz="1600" dirty="0"/>
            </a:br>
            <a:endParaRPr lang="nl-NL" sz="1600" dirty="0" smtClean="0"/>
          </a:p>
          <a:p>
            <a:pPr fontAlgn="base"/>
            <a:r>
              <a:rPr lang="nl-NL" sz="1600" dirty="0" smtClean="0"/>
              <a:t>Mogelijke </a:t>
            </a:r>
            <a:r>
              <a:rPr lang="nl-NL" sz="1600" dirty="0"/>
              <a:t>vervolgstudies op HBO of WO gebied zijn:</a:t>
            </a:r>
          </a:p>
          <a:p>
            <a:pPr fontAlgn="base"/>
            <a:endParaRPr lang="nl-NL" sz="16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Maatschappelijk Werk			* Sociaal </a:t>
            </a:r>
            <a:r>
              <a:rPr lang="nl-NL" sz="1600" dirty="0"/>
              <a:t>Pedagogische Hulpverlening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Journalistiek				* Communicatie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Grafische </a:t>
            </a:r>
            <a:r>
              <a:rPr lang="nl-NL" sz="1600" dirty="0" smtClean="0"/>
              <a:t>vormgeving			* Toerisme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Psychologie				* Sociologie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Rechten</a:t>
            </a:r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30532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Profiel E&amp;M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518046" y="1916832"/>
            <a:ext cx="1094521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sz="1600" dirty="0" smtClean="0"/>
              <a:t>Dit </a:t>
            </a:r>
            <a:r>
              <a:rPr lang="nl-NL" sz="1600" dirty="0"/>
              <a:t>profiel is gericht op Commercie, Economie, Administratie, Informatie en Accountancy. </a:t>
            </a:r>
            <a:br>
              <a:rPr lang="nl-NL" sz="1600" dirty="0"/>
            </a:br>
            <a:endParaRPr lang="nl-NL" sz="1600" dirty="0"/>
          </a:p>
          <a:p>
            <a:pPr fontAlgn="base"/>
            <a:r>
              <a:rPr lang="nl-NL" sz="1600" dirty="0"/>
              <a:t>Je hebt belangstelling voor één van de bovenstaande onderwerpen.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bent behoorlijk goed in rekenen.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bent ondernemend en houdt van aanpakken.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Je </a:t>
            </a:r>
            <a:r>
              <a:rPr lang="nl-NL" sz="1600" dirty="0" smtClean="0"/>
              <a:t>organiseert graag en neemt initiatief.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De vakken Geschiedenis, Wiskunde en Economie zijn verplicht in dit profiel. </a:t>
            </a:r>
            <a:br>
              <a:rPr lang="nl-NL" sz="1600" dirty="0"/>
            </a:br>
            <a:endParaRPr lang="nl-NL" sz="1600" dirty="0" smtClean="0"/>
          </a:p>
          <a:p>
            <a:pPr fontAlgn="base"/>
            <a:r>
              <a:rPr lang="nl-NL" sz="1600" dirty="0" smtClean="0"/>
              <a:t>Mogelijke </a:t>
            </a:r>
            <a:r>
              <a:rPr lang="nl-NL" sz="1600" dirty="0"/>
              <a:t>vervolgstudies op HBO of WO gebied zijn: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Bedrijfseconomie en bedrijfskunde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Commerciële </a:t>
            </a:r>
            <a:r>
              <a:rPr lang="nl-NL" sz="1600" dirty="0" smtClean="0"/>
              <a:t>economie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 smtClean="0"/>
              <a:t>Ondernemersschaps studies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Personeel en </a:t>
            </a:r>
            <a:r>
              <a:rPr lang="nl-NL" sz="1600" dirty="0" smtClean="0"/>
              <a:t>arbeid/HRM</a:t>
            </a:r>
            <a:endParaRPr lang="nl-NL" sz="1600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Bestuurskunde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Economie van landbouw en milieu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nl-NL" sz="1600" dirty="0"/>
              <a:t>Huishoud- en </a:t>
            </a:r>
            <a:r>
              <a:rPr lang="nl-NL" sz="1600" dirty="0" smtClean="0"/>
              <a:t>consumentenwetenschappen, Facility management</a:t>
            </a:r>
            <a:endParaRPr lang="nl-NL" sz="1600" dirty="0"/>
          </a:p>
          <a:p>
            <a:pPr fontAlgn="base"/>
            <a:endParaRPr lang="nl-NL" b="0" i="0" dirty="0">
              <a:solidFill>
                <a:srgbClr val="007ABB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3145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24" y="121813"/>
            <a:ext cx="9135327" cy="561703"/>
          </a:xfrm>
        </p:spPr>
        <p:txBody>
          <a:bodyPr/>
          <a:lstStyle/>
          <a:p>
            <a:r>
              <a:rPr lang="nl-NL" dirty="0" smtClean="0"/>
              <a:t>N&amp;G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234723" y="402665"/>
            <a:ext cx="1043645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1600" dirty="0" smtClean="0"/>
          </a:p>
          <a:p>
            <a:endParaRPr lang="nl-NL" sz="1600" dirty="0"/>
          </a:p>
          <a:p>
            <a:endParaRPr lang="nl-NL" sz="1600" dirty="0" smtClean="0"/>
          </a:p>
          <a:p>
            <a:r>
              <a:rPr lang="nl-NL" sz="1600" dirty="0" smtClean="0"/>
              <a:t>Dit </a:t>
            </a:r>
            <a:r>
              <a:rPr lang="nl-NL" sz="1600" dirty="0"/>
              <a:t>profiel is gericht op de onderwerpen Gezondheid, Chemie, Milieu, Water, Planten en Dieren.</a:t>
            </a:r>
          </a:p>
          <a:p>
            <a:endParaRPr lang="nl-NL" sz="1600" dirty="0"/>
          </a:p>
          <a:p>
            <a:r>
              <a:rPr lang="nl-NL" sz="1600" dirty="0"/>
              <a:t>Je hebt belangstelling voor één van de bovenstaande onderwerpen.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bent behoorlijk goed in exacte vakken.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bent nieuwsgierig en wilt graag weten hoe dingen ontstaan en hoe ze werken.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vindt het leuk om met mensen te werken en ze te helpen.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De vakken Scheikunde, Biologie en Wiskunde zijn verplicht in dit profiel. </a:t>
            </a:r>
          </a:p>
          <a:p>
            <a:endParaRPr lang="nl-NL" sz="1600" dirty="0"/>
          </a:p>
          <a:p>
            <a:r>
              <a:rPr lang="nl-NL" sz="1600" dirty="0"/>
              <a:t>Mogelijke vervolgstudies op HBO of WO gebied zijn:</a:t>
            </a:r>
          </a:p>
          <a:p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Milieukunde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Voedingsmiddelentechnologie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Kust- en zeemanagement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Chemische 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Biotechnologie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Medisch laboratoriumonderzoek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Bewegingswetenschappen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Biomedische wetenschappen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Gezondheidswetenschappen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Geneeskunde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0270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N&amp;T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806078" y="612845"/>
            <a:ext cx="102971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/>
          </a:p>
          <a:p>
            <a:r>
              <a:rPr lang="nl-NL" sz="1600" dirty="0" smtClean="0"/>
              <a:t>Dit </a:t>
            </a:r>
            <a:r>
              <a:rPr lang="nl-NL" sz="1600" dirty="0"/>
              <a:t>profiel is gericht op Rekenen, Bouwen, Onderzoeken, Testen, Analyseren, Stoffen en Ontwerpen.</a:t>
            </a:r>
          </a:p>
          <a:p>
            <a:endParaRPr lang="nl-NL" sz="1600" dirty="0"/>
          </a:p>
          <a:p>
            <a:r>
              <a:rPr lang="nl-NL" sz="1600" dirty="0"/>
              <a:t>Je houdt van één van de bovenstaande activiteiten.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bent behoorlijk goed in exacte vakken.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kunt logisch denken en lost graag problemen 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Je hebt interesse in de natuur, milieu,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De vakken Natuurkunde, Scheikunde en Wiskunde zijn verplicht in dit profiel.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Het profiel Natuur en Techniek is het meest exacte profiel. </a:t>
            </a:r>
          </a:p>
          <a:p>
            <a:endParaRPr lang="nl-NL" sz="1600" dirty="0"/>
          </a:p>
          <a:p>
            <a:r>
              <a:rPr lang="nl-NL" sz="1600" dirty="0"/>
              <a:t>Mogelijke vervolgstudies op HBO of WO gebied zijn:</a:t>
            </a:r>
          </a:p>
          <a:p>
            <a:endParaRPr lang="nl-NL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Bouwkunde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Elektrotechniek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Werktuigenbouwkunde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Weg- en waterbouwkunde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Milieukunde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Bioprocestechnologie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Civiele techniek</a:t>
            </a:r>
          </a:p>
        </p:txBody>
      </p:sp>
    </p:spTree>
    <p:extLst>
      <p:ext uri="{BB962C8B-B14F-4D97-AF65-F5344CB8AC3E}">
        <p14:creationId xmlns:p14="http://schemas.microsoft.com/office/powerpoint/2010/main" val="135650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Om over na te denken!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286" y="1124744"/>
            <a:ext cx="547846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234723" y="1268760"/>
            <a:ext cx="10693863" cy="5040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Wie ben ik?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Uitkomsten quiz</a:t>
            </a:r>
            <a:r>
              <a:rPr lang="nl-NL" altLang="nl-NL" dirty="0" smtClean="0">
                <a:solidFill>
                  <a:schemeClr val="tx1"/>
                </a:solidFill>
                <a:latin typeface="+mj-lt"/>
                <a:ea typeface="MS PGothic" pitchFamily="34" charset="-128"/>
                <a:sym typeface="Gill Sans" charset="0"/>
              </a:rPr>
              <a:t> 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latin typeface="+mj-lt"/>
                <a:ea typeface="MS PGothic" pitchFamily="34" charset="-128"/>
                <a:sym typeface="Gill Sans" charset="0"/>
              </a:rPr>
              <a:t> </a:t>
            </a:r>
            <a:r>
              <a:rPr lang="nl-NL" altLang="nl-NL" sz="2800" dirty="0" smtClean="0">
                <a:latin typeface="+mj-lt"/>
                <a:ea typeface="MS PGothic" pitchFamily="34" charset="-128"/>
                <a:sym typeface="Gill Sans" charset="0"/>
              </a:rPr>
              <a:t>Wat kan ik? </a:t>
            </a:r>
            <a:endParaRPr lang="nl-NL" altLang="nl-NL" sz="2800" dirty="0" smtClean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>
                <a:ea typeface="MS PGothic" pitchFamily="34" charset="-128"/>
                <a:sym typeface="Gill Sans" charset="0"/>
              </a:rPr>
              <a:t>Wat is mijn profiel NG-NT-CM-EM 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solidFill>
                  <a:schemeClr val="tx1"/>
                </a:solidFill>
                <a:latin typeface="+mj-lt"/>
                <a:ea typeface="MS PGothic" pitchFamily="34" charset="-128"/>
                <a:sym typeface="Gill Sans" charset="0"/>
              </a:rPr>
              <a:t>In welke </a:t>
            </a:r>
            <a:r>
              <a:rPr lang="nl-NL" altLang="nl-NL" dirty="0">
                <a:solidFill>
                  <a:schemeClr val="tx1"/>
                </a:solidFill>
                <a:latin typeface="+mj-lt"/>
                <a:ea typeface="MS PGothic" pitchFamily="34" charset="-128"/>
                <a:sym typeface="Gill Sans" charset="0"/>
              </a:rPr>
              <a:t>vakken ben ik </a:t>
            </a:r>
            <a:r>
              <a:rPr lang="nl-NL" altLang="nl-NL" dirty="0" smtClean="0">
                <a:solidFill>
                  <a:schemeClr val="tx1"/>
                </a:solidFill>
                <a:latin typeface="+mj-lt"/>
                <a:ea typeface="MS PGothic" pitchFamily="34" charset="-128"/>
                <a:sym typeface="Gill Sans" charset="0"/>
              </a:rPr>
              <a:t>goed?</a:t>
            </a:r>
            <a:endParaRPr lang="nl-NL" altLang="nl-NL" dirty="0">
              <a:solidFill>
                <a:schemeClr val="tx1"/>
              </a:solidFill>
              <a:latin typeface="+mj-lt"/>
              <a:ea typeface="MS PGothic" pitchFamily="34" charset="-128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Wat </a:t>
            </a:r>
            <a:r>
              <a:rPr lang="nl-NL" altLang="nl-NL" sz="2800" dirty="0" smtClean="0">
                <a:latin typeface="+mj-lt"/>
                <a:ea typeface="MS PGothic" pitchFamily="34" charset="-128"/>
                <a:sym typeface="Gill Sans" charset="0"/>
              </a:rPr>
              <a:t>wil ik? </a:t>
            </a: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Welke studie past bij mij?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6042820"/>
            <a:ext cx="2857143" cy="5333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718" y="989386"/>
            <a:ext cx="4752528" cy="44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5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Ik weet wie ik ben en wat ik wil!</a:t>
            </a:r>
            <a:endParaRPr lang="nl-NL" dirty="0"/>
          </a:p>
        </p:txBody>
      </p:sp>
      <p:pic>
        <p:nvPicPr>
          <p:cNvPr id="4" name="Student Profiel Analyse - Thomas Education - made by Cooler Media-HD (2).mp4">
            <a:hlinkClick r:id="" action="ppaction://media"/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25" y="981075"/>
            <a:ext cx="12052300" cy="5111750"/>
          </a:xfrm>
        </p:spPr>
      </p:pic>
    </p:spTree>
    <p:extLst>
      <p:ext uri="{BB962C8B-B14F-4D97-AF65-F5344CB8AC3E}">
        <p14:creationId xmlns:p14="http://schemas.microsoft.com/office/powerpoint/2010/main" val="37665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8362694"/>
              </p:ext>
            </p:extLst>
          </p:nvPr>
        </p:nvGraphicFramePr>
        <p:xfrm>
          <a:off x="332605" y="1484313"/>
          <a:ext cx="11363282" cy="4826000"/>
        </p:xfrm>
        <a:graphic>
          <a:graphicData uri="http://schemas.openxmlformats.org/drawingml/2006/table">
            <a:tbl>
              <a:tblPr/>
              <a:tblGrid>
                <a:gridCol w="1580924"/>
                <a:gridCol w="9782358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302" y="209457"/>
            <a:ext cx="9135327" cy="561703"/>
          </a:xfrm>
        </p:spPr>
        <p:txBody>
          <a:bodyPr>
            <a:normAutofit/>
          </a:bodyPr>
          <a:lstStyle/>
          <a:p>
            <a:r>
              <a:rPr lang="nl-NL" sz="2000" dirty="0" smtClean="0"/>
              <a:t>Hoe gebruik je </a:t>
            </a:r>
            <a:r>
              <a:rPr lang="nl-NL" sz="2000" dirty="0" err="1" smtClean="0"/>
              <a:t>Qompas</a:t>
            </a:r>
            <a:r>
              <a:rPr lang="nl-NL" sz="2000" dirty="0" smtClean="0"/>
              <a:t> goed?</a:t>
            </a:r>
            <a:endParaRPr 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52" y="5917300"/>
            <a:ext cx="2857143" cy="53333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96752"/>
            <a:ext cx="12125325" cy="68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524169" y="1844676"/>
            <a:ext cx="10980155" cy="3529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Inzicht in je eigen gedrag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Inzicht in je motivatie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Wat kun je hiermee in je </a:t>
            </a:r>
            <a:r>
              <a:rPr lang="nl-NL" altLang="nl-NL" sz="2800" dirty="0" smtClean="0">
                <a:latin typeface="+mj-lt"/>
                <a:ea typeface="MS PGothic" pitchFamily="34" charset="-128"/>
                <a:sym typeface="Gill Sans" charset="0"/>
              </a:rPr>
              <a:t>profiel</a:t>
            </a: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keuze</a:t>
            </a: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?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Quiz voor meer zelfinzicht: </a:t>
            </a:r>
            <a:r>
              <a:rPr lang="nl-NL" dirty="0"/>
              <a:t>K</a:t>
            </a:r>
            <a:r>
              <a:rPr lang="nl-NL" dirty="0" smtClean="0"/>
              <a:t>leur bekennen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992205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7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237876" y="1196752"/>
            <a:ext cx="11887449" cy="496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Blip>
                <a:blip r:embed="rId3"/>
              </a:buBlip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Betrouwbare zelfkennis: 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ea typeface="MS PGothic" pitchFamily="34" charset="-128"/>
                <a:sym typeface="Gill Sans" charset="0"/>
              </a:rPr>
              <a:t>Praat </a:t>
            </a:r>
            <a:r>
              <a:rPr lang="nl-NL" altLang="nl-NL" dirty="0">
                <a:ea typeface="MS PGothic" pitchFamily="34" charset="-128"/>
                <a:sym typeface="Gill Sans" charset="0"/>
              </a:rPr>
              <a:t>met je ouders, </a:t>
            </a:r>
            <a:r>
              <a:rPr lang="nl-NL" altLang="nl-NL" dirty="0" smtClean="0">
                <a:ea typeface="MS PGothic" pitchFamily="34" charset="-128"/>
                <a:sym typeface="Gill Sans" charset="0"/>
              </a:rPr>
              <a:t>mentor, vrienden</a:t>
            </a:r>
            <a:r>
              <a:rPr lang="nl-NL" altLang="nl-NL" dirty="0">
                <a:ea typeface="MS PGothic" pitchFamily="34" charset="-128"/>
                <a:sym typeface="Gill Sans" charset="0"/>
              </a:rPr>
              <a:t> </a:t>
            </a:r>
            <a:r>
              <a:rPr lang="nl-NL" altLang="nl-NL" dirty="0" smtClean="0">
                <a:ea typeface="MS PGothic" pitchFamily="34" charset="-128"/>
                <a:sym typeface="Gill Sans" charset="0"/>
              </a:rPr>
              <a:t>-&gt; </a:t>
            </a:r>
            <a:r>
              <a:rPr lang="nl-NL" altLang="nl-NL" dirty="0">
                <a:ea typeface="MS PGothic" pitchFamily="34" charset="-128"/>
                <a:sym typeface="Gill Sans" charset="0"/>
              </a:rPr>
              <a:t>vraag </a:t>
            </a:r>
            <a:r>
              <a:rPr lang="nl-NL" altLang="nl-NL" dirty="0" smtClean="0">
                <a:ea typeface="MS PGothic" pitchFamily="34" charset="-128"/>
                <a:sym typeface="Gill Sans" charset="0"/>
              </a:rPr>
              <a:t>feedback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ea typeface="MS PGothic" pitchFamily="34" charset="-128"/>
                <a:sym typeface="Gill Sans" charset="0"/>
              </a:rPr>
              <a:t>Kom voor Persoonlijke Student </a:t>
            </a:r>
            <a:r>
              <a:rPr lang="nl-NL" altLang="nl-NL" dirty="0">
                <a:ea typeface="MS PGothic" pitchFamily="34" charset="-128"/>
                <a:sym typeface="Gill Sans" charset="0"/>
              </a:rPr>
              <a:t>P</a:t>
            </a:r>
            <a:r>
              <a:rPr lang="nl-NL" altLang="nl-NL" dirty="0" smtClean="0">
                <a:ea typeface="MS PGothic" pitchFamily="34" charset="-128"/>
                <a:sym typeface="Gill Sans" charset="0"/>
              </a:rPr>
              <a:t>rofiel Analyse</a:t>
            </a:r>
            <a:endParaRPr lang="nl-NL" altLang="nl-NL" dirty="0">
              <a:ea typeface="MS PGothic" pitchFamily="34" charset="-128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 smtClean="0">
                <a:latin typeface="+mj-lt"/>
                <a:ea typeface="MS PGothic" pitchFamily="34" charset="-128"/>
                <a:sym typeface="Gill Sans" charset="0"/>
              </a:rPr>
              <a:t>Informatie verzamelen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Bezoek </a:t>
            </a:r>
            <a:r>
              <a:rPr lang="nl-NL" altLang="nl-NL" b="1" dirty="0" smtClean="0">
                <a:latin typeface="+mj-lt"/>
                <a:ea typeface="MS PGothic" pitchFamily="34" charset="-128"/>
                <a:sym typeface="Gill Sans" charset="0"/>
              </a:rPr>
              <a:t>gericht</a:t>
            </a: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 open dagen, bereid ze voor!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Meeloopdagen/</a:t>
            </a:r>
            <a:r>
              <a:rPr lang="nl-NL" altLang="nl-NL" dirty="0" err="1" smtClean="0">
                <a:latin typeface="+mj-lt"/>
                <a:ea typeface="MS PGothic" pitchFamily="34" charset="-128"/>
                <a:sym typeface="Gill Sans" charset="0"/>
              </a:rPr>
              <a:t>proefstuderen</a:t>
            </a:r>
            <a:endParaRPr lang="nl-NL" altLang="nl-NL" dirty="0" smtClean="0">
              <a:latin typeface="+mj-lt"/>
              <a:ea typeface="MS PGothic" pitchFamily="34" charset="-128"/>
              <a:sym typeface="Gill Sans" charset="0"/>
            </a:endParaRP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Wie ken je die de studie doet/gedaan heeft?</a:t>
            </a:r>
          </a:p>
          <a:p>
            <a:pPr marL="496888" indent="-457200">
              <a:lnSpc>
                <a:spcPct val="14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Bezoek een </a:t>
            </a:r>
            <a:r>
              <a:rPr lang="nl-NL" altLang="nl-NL" dirty="0" err="1" smtClean="0">
                <a:latin typeface="+mj-lt"/>
                <a:ea typeface="MS PGothic" pitchFamily="34" charset="-128"/>
                <a:sym typeface="Gill Sans" charset="0"/>
              </a:rPr>
              <a:t>carrierebeurs</a:t>
            </a:r>
            <a:r>
              <a:rPr lang="nl-NL" altLang="nl-NL" dirty="0" smtClean="0">
                <a:latin typeface="+mj-lt"/>
                <a:ea typeface="MS PGothic" pitchFamily="34" charset="-128"/>
                <a:sym typeface="Gill Sans" charset="0"/>
              </a:rPr>
              <a:t>: wat voor banen zijn er allemaal? Wat moet je daarvoor gestudeerd hebben? </a:t>
            </a: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ea typeface="MS PGothic" pitchFamily="34" charset="-128"/>
              <a:sym typeface="Gill Sans" charset="0"/>
            </a:endParaRP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 smtClean="0">
              <a:latin typeface="+mj-lt"/>
              <a:ea typeface="MS PGothic" pitchFamily="34" charset="-128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endParaRPr lang="nl-NL" altLang="nl-NL" sz="2800" dirty="0" smtClean="0">
              <a:latin typeface="+mj-lt"/>
              <a:ea typeface="MS PGothic" pitchFamily="34" charset="-128"/>
              <a:sym typeface="Gill Sans" charset="0"/>
            </a:endParaRP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 dirty="0">
              <a:solidFill>
                <a:schemeClr val="tx1"/>
              </a:solidFill>
              <a:latin typeface="Gill Sans" charset="0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Maak actieplan voor jouw studiekeuze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899184"/>
            <a:ext cx="2857143" cy="53333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925" y="2420888"/>
            <a:ext cx="60178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237876" y="1196752"/>
            <a:ext cx="11887449" cy="496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Blip>
                <a:blip r:embed="rId3"/>
              </a:buBlip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Valeri Berns , 06 21 42 99 56, Valeriberns@gmail.com</a:t>
            </a:r>
            <a:endParaRPr lang="nl-NL" altLang="nl-NL" sz="2800" dirty="0" smtClean="0">
              <a:latin typeface="+mj-lt"/>
              <a:ea typeface="MS PGothic" pitchFamily="34" charset="-128"/>
              <a:sym typeface="Gill Sans" charset="0"/>
            </a:endParaRP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 smtClean="0">
              <a:latin typeface="+mj-lt"/>
              <a:ea typeface="MS PGothic" pitchFamily="34" charset="-128"/>
              <a:sym typeface="Gill Sans" charset="0"/>
            </a:endParaRPr>
          </a:p>
          <a:p>
            <a:pPr marL="39688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</a:t>
            </a: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 dirty="0">
              <a:solidFill>
                <a:schemeClr val="tx1"/>
              </a:solidFill>
              <a:latin typeface="Gill Sans" charset="0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Meer weten? Hulp nodig? 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899184"/>
            <a:ext cx="2857143" cy="53333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7" y="2652310"/>
            <a:ext cx="10959206" cy="205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7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/>
          </p:cNvSpPr>
          <p:nvPr/>
        </p:nvSpPr>
        <p:spPr bwMode="auto">
          <a:xfrm>
            <a:off x="237876" y="2060847"/>
            <a:ext cx="11887449" cy="3024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latin typeface="+mj-lt"/>
                <a:ea typeface="MS PGothic" pitchFamily="34" charset="-128"/>
                <a:sym typeface="Gill Sans" charset="0"/>
              </a:rPr>
              <a:t> </a:t>
            </a:r>
            <a:r>
              <a:rPr lang="nl-NL" altLang="nl-NL" sz="2800" dirty="0" smtClean="0">
                <a:latin typeface="+mj-lt"/>
                <a:ea typeface="MS PGothic" pitchFamily="34" charset="-128"/>
                <a:sym typeface="Gill Sans" charset="0"/>
              </a:rPr>
              <a:t>8</a:t>
            </a: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vragen 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ea typeface="MS PGothic" pitchFamily="34" charset="-128"/>
                <a:sym typeface="Gill Sans" charset="0"/>
              </a:rPr>
              <a:t> Het is geen test, er is geen goed en fout.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ea typeface="MS PGothic" pitchFamily="34" charset="-128"/>
                <a:sym typeface="Gill Sans" charset="0"/>
              </a:rPr>
              <a:t> Kleur geeft richting en houvast.</a:t>
            </a: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</a:t>
            </a: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Per vraag kies je 1 antwoord </a:t>
            </a: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dat </a:t>
            </a: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het best bij jou </a:t>
            </a: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past.</a:t>
            </a: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buFontTx/>
              <a:buBlip>
                <a:blip r:embed="rId3"/>
              </a:buBlip>
              <a:defRPr/>
            </a:pPr>
            <a:r>
              <a:rPr lang="nl-NL" altLang="nl-NL" sz="2800" dirty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 Elk antwoord is gekoppeld aan een </a:t>
            </a:r>
            <a:r>
              <a:rPr lang="nl-NL" altLang="nl-NL" sz="2800" dirty="0" smtClean="0">
                <a:solidFill>
                  <a:schemeClr val="tx1"/>
                </a:solidFill>
                <a:latin typeface="+mj-lt"/>
                <a:ea typeface="MS PGothic" pitchFamily="34" charset="-128"/>
                <a:cs typeface="+mn-cs"/>
                <a:sym typeface="Gill Sans" charset="0"/>
              </a:rPr>
              <a:t>kleur.</a:t>
            </a: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 dirty="0">
              <a:solidFill>
                <a:schemeClr val="tx1"/>
              </a:solidFill>
              <a:latin typeface="Gill Sans" charset="0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Instructies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5899184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7" y="1052513"/>
            <a:ext cx="1202007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Klaar voor de start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13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34009" y="116632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659623"/>
              </p:ext>
            </p:extLst>
          </p:nvPr>
        </p:nvGraphicFramePr>
        <p:xfrm>
          <a:off x="237876" y="1378627"/>
          <a:ext cx="11695887" cy="4826000"/>
        </p:xfrm>
        <a:graphic>
          <a:graphicData uri="http://schemas.openxmlformats.org/drawingml/2006/table">
            <a:tbl>
              <a:tblPr/>
              <a:tblGrid>
                <a:gridCol w="1627235"/>
                <a:gridCol w="10068652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Alles op het laatst!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….want onder druk presteer jij het beste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663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Samen leren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…..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met vrienden, dat is gezellig en we leren van elkaar.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663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Een duidelijke planning maken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…..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want dat geeft je houvast. 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663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Uitgebreide uittreksels en samenvattingen maken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….zodat ik de stof tot in de puntjes ken en niets vergeet.</a:t>
                      </a:r>
                      <a:endParaRPr kumimoji="0" lang="nl-NL" altLang="nl-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63" y="116632"/>
            <a:ext cx="9351227" cy="561703"/>
          </a:xfrm>
        </p:spPr>
        <p:txBody>
          <a:bodyPr>
            <a:noAutofit/>
          </a:bodyPr>
          <a:lstStyle/>
          <a:p>
            <a:pPr marL="39688">
              <a:defRPr/>
            </a:pPr>
            <a:r>
              <a:rPr lang="nl-NL" sz="2000" b="1" dirty="0">
                <a:ea typeface="ヒラギノ角ゴ ProN W3" charset="-128"/>
                <a:sym typeface="Calibri" pitchFamily="34" charset="0"/>
              </a:rPr>
              <a:t>1. Welke manier van voorbereiden op de </a:t>
            </a:r>
            <a:r>
              <a:rPr lang="nl-NL" sz="2000" b="1" dirty="0" err="1">
                <a:ea typeface="ヒラギノ角ゴ ProN W3" charset="-128"/>
                <a:sym typeface="Calibri" pitchFamily="34" charset="0"/>
              </a:rPr>
              <a:t>toetsweek</a:t>
            </a:r>
            <a:r>
              <a:rPr lang="nl-NL" sz="2000" b="1" dirty="0">
                <a:ea typeface="ヒラギノ角ゴ ProN W3" charset="-128"/>
                <a:sym typeface="Calibri" pitchFamily="34" charset="0"/>
              </a:rPr>
              <a:t> past </a:t>
            </a:r>
            <a:br>
              <a:rPr lang="nl-NL" sz="2000" b="1" dirty="0">
                <a:ea typeface="ヒラギノ角ゴ ProN W3" charset="-128"/>
                <a:sym typeface="Calibri" pitchFamily="34" charset="0"/>
              </a:rPr>
            </a:br>
            <a:r>
              <a:rPr lang="nl-NL" sz="2000" b="1" dirty="0">
                <a:ea typeface="ヒラギノ角ゴ ProN W3" charset="-128"/>
                <a:sym typeface="Calibri" pitchFamily="34" charset="0"/>
              </a:rPr>
              <a:t>    </a:t>
            </a:r>
            <a:r>
              <a:rPr lang="nl-NL" sz="2000" b="1" dirty="0" smtClean="0">
                <a:ea typeface="ヒラギノ角ゴ ProN W3" charset="-128"/>
                <a:sym typeface="Calibri" pitchFamily="34" charset="0"/>
              </a:rPr>
              <a:t>het </a:t>
            </a:r>
            <a:r>
              <a:rPr lang="nl-NL" sz="2000" b="1" dirty="0">
                <a:ea typeface="ヒラギノ角ゴ ProN W3" charset="-128"/>
                <a:sym typeface="Calibri" pitchFamily="34" charset="0"/>
              </a:rPr>
              <a:t>best bij jou?</a:t>
            </a:r>
            <a:endParaRPr lang="nl-NL" sz="2000" dirty="0"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64" y="605534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/>
          </p:cNvSpPr>
          <p:nvPr/>
        </p:nvSpPr>
        <p:spPr bwMode="auto">
          <a:xfrm>
            <a:off x="0" y="1"/>
            <a:ext cx="121253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</a:t>
            </a:r>
          </a:p>
          <a:p>
            <a:pPr marL="39688">
              <a:defRPr/>
            </a:pPr>
            <a:r>
              <a:rPr lang="nl-NL" b="1" dirty="0">
                <a:latin typeface="+mj-lt"/>
                <a:ea typeface="ヒラギノ角ゴ ProN W3" charset="-128"/>
                <a:cs typeface="+mn-cs"/>
                <a:sym typeface="Calibri" pitchFamily="34" charset="0"/>
              </a:rPr>
              <a:t>   </a:t>
            </a:r>
            <a:endParaRPr lang="nl-NL" dirty="0">
              <a:latin typeface="Calibri" pitchFamily="34" charset="0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dirty="0">
              <a:latin typeface="+mj-lt"/>
              <a:ea typeface="ヒラギノ角ゴ ProN W3" charset="-128"/>
              <a:cs typeface="+mn-cs"/>
              <a:sym typeface="Calibri" pitchFamily="34" charset="0"/>
            </a:endParaRPr>
          </a:p>
          <a:p>
            <a:pPr marL="39688">
              <a:defRPr/>
            </a:pPr>
            <a:endParaRPr lang="nl-NL" altLang="nl-NL" sz="3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25605" name="Rectangle 5"/>
          <p:cNvSpPr>
            <a:spLocks/>
          </p:cNvSpPr>
          <p:nvPr/>
        </p:nvSpPr>
        <p:spPr bwMode="auto">
          <a:xfrm>
            <a:off x="524168" y="1628776"/>
            <a:ext cx="10693863" cy="3960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en-US" altLang="nl-NL" sz="280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37876" y="1341439"/>
            <a:ext cx="11458010" cy="4535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defRPr/>
            </a:pPr>
            <a:r>
              <a:rPr lang="nl-NL" sz="2800" dirty="0">
                <a:latin typeface="+mj-lt"/>
                <a:ea typeface="ヒラギノ角ゴ ProN W3" charset="-128"/>
                <a:cs typeface="+mn-cs"/>
                <a:sym typeface="Symbol" pitchFamily="18" charset="2"/>
              </a:rPr>
              <a:t>	</a:t>
            </a:r>
          </a:p>
          <a:p>
            <a:pPr>
              <a:defRPr/>
            </a:pPr>
            <a:endParaRPr lang="nl-NL" sz="2800" dirty="0">
              <a:latin typeface="+mj-lt"/>
              <a:ea typeface="ヒラギノ角ゴ ProN W3" charset="-128"/>
              <a:cs typeface="+mn-cs"/>
              <a:sym typeface="Symbol" pitchFamily="18" charset="2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buSzPct val="100000"/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  <a:p>
            <a:pPr marL="484188" indent="-444500">
              <a:lnSpc>
                <a:spcPct val="140000"/>
              </a:lnSpc>
              <a:spcBef>
                <a:spcPts val="1200"/>
              </a:spcBef>
              <a:defRPr/>
            </a:pPr>
            <a:endParaRPr lang="nl-NL" altLang="nl-NL" sz="2800" dirty="0">
              <a:solidFill>
                <a:schemeClr val="tx1"/>
              </a:solidFill>
              <a:latin typeface="+mj-lt"/>
              <a:ea typeface="MS PGothic" pitchFamily="34" charset="-128"/>
              <a:cs typeface="+mn-cs"/>
              <a:sym typeface="Gill Sans" charset="0"/>
            </a:endParaRPr>
          </a:p>
        </p:txBody>
      </p:sp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650175"/>
              </p:ext>
            </p:extLst>
          </p:nvPr>
        </p:nvGraphicFramePr>
        <p:xfrm>
          <a:off x="237876" y="1341439"/>
          <a:ext cx="11695887" cy="4826000"/>
        </p:xfrm>
        <a:graphic>
          <a:graphicData uri="http://schemas.openxmlformats.org/drawingml/2006/table">
            <a:tbl>
              <a:tblPr/>
              <a:tblGrid>
                <a:gridCol w="1627235"/>
                <a:gridCol w="10068652"/>
              </a:tblGrid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Dingen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zelf </a:t>
                      </a: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ontdekken.</a:t>
                      </a: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Met anderen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van gedachten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wisselen.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De </a:t>
                      </a:r>
                      <a:r>
                        <a:rPr kumimoji="0" lang="nl-NL" altLang="nl-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tijd krijgen </a:t>
                      </a:r>
                      <a:r>
                        <a:rPr kumimoji="0" lang="nl-NL" altLang="nl-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om aandachtig te kunnen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luisteren.</a:t>
                      </a: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B0F8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1pPr>
                      <a:lvl2pPr marL="742950" indent="-28575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2pPr>
                      <a:lvl3pPr marL="11430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3pPr>
                      <a:lvl4pPr marL="16002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4pPr>
                      <a:lvl5pPr marL="2057400" indent="-228600" defTabSz="457200" eaLnBrk="0" hangingPunct="0"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rgbClr val="066390"/>
                          </a:solidFill>
                          <a:latin typeface="Calibri" charset="0"/>
                          <a:ea typeface="ヒラギノ角ゴ ProN W3" charset="-128"/>
                          <a:sym typeface="Calibri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l-NL" altLang="nl-NL" sz="20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Duidelijke instructies </a:t>
                      </a:r>
                      <a:r>
                        <a:rPr kumimoji="0" lang="nl-NL" altLang="nl-N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6190"/>
                          </a:solidFill>
                          <a:effectLst/>
                          <a:latin typeface="Arial" charset="0"/>
                          <a:ea typeface="ヒラギノ角ゴ ProN W3" charset="-128"/>
                          <a:sym typeface="Calibri" charset="0"/>
                        </a:rPr>
                        <a:t>en dan het liefst schriftelijk.</a:t>
                      </a:r>
                      <a:endParaRPr kumimoji="0" lang="nl-NL" altLang="nl-NL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0D6190"/>
                        </a:solidFill>
                        <a:effectLst/>
                        <a:latin typeface="Arial" charset="0"/>
                        <a:ea typeface="ヒラギノ角ゴ ProN W3" charset="-128"/>
                        <a:sym typeface="Calibri" charset="0"/>
                      </a:endParaRPr>
                    </a:p>
                  </a:txBody>
                  <a:tcPr marL="121259" marR="121259" marT="45719" marB="4571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63" y="116632"/>
            <a:ext cx="9351227" cy="561703"/>
          </a:xfrm>
        </p:spPr>
        <p:txBody>
          <a:bodyPr>
            <a:normAutofit/>
          </a:bodyPr>
          <a:lstStyle/>
          <a:p>
            <a:pPr marL="39688">
              <a:defRPr/>
            </a:pPr>
            <a:r>
              <a:rPr lang="nl-NL" sz="2000" b="1" dirty="0">
                <a:ea typeface="ヒラギノ角ゴ ProN W3" charset="-128"/>
                <a:sym typeface="Calibri" pitchFamily="34" charset="0"/>
              </a:rPr>
              <a:t>2. </a:t>
            </a:r>
            <a:r>
              <a:rPr lang="nl-NL" sz="2000" b="1" dirty="0">
                <a:latin typeface="Calibri" pitchFamily="34" charset="0"/>
                <a:ea typeface="ヒラギノ角ゴ ProN W3" charset="-128"/>
                <a:sym typeface="Calibri" pitchFamily="34" charset="0"/>
              </a:rPr>
              <a:t>Wat vind jij prettig?</a:t>
            </a:r>
            <a:endParaRPr lang="nl-NL" sz="2000" dirty="0"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182" y="6044441"/>
            <a:ext cx="2857143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4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Thomas International">
  <a:themeElements>
    <a:clrScheme name="Thomas International">
      <a:dk1>
        <a:srgbClr val="000000"/>
      </a:dk1>
      <a:lt1>
        <a:srgbClr val="FFFFFF"/>
      </a:lt1>
      <a:dk2>
        <a:srgbClr val="75787A"/>
      </a:dk2>
      <a:lt2>
        <a:srgbClr val="C6C6C3"/>
      </a:lt2>
      <a:accent1>
        <a:srgbClr val="6CBF55"/>
      </a:accent1>
      <a:accent2>
        <a:srgbClr val="0D6190"/>
      </a:accent2>
      <a:accent3>
        <a:srgbClr val="FEC24A"/>
      </a:accent3>
      <a:accent4>
        <a:srgbClr val="5AC4BE"/>
      </a:accent4>
      <a:accent5>
        <a:srgbClr val="87A6AA"/>
      </a:accent5>
      <a:accent6>
        <a:srgbClr val="9CA2A2"/>
      </a:accent6>
      <a:hlink>
        <a:srgbClr val="5BC4BF"/>
      </a:hlink>
      <a:folHlink>
        <a:srgbClr val="FEC34D"/>
      </a:folHlink>
    </a:clrScheme>
    <a:fontScheme name="AIREDA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>
            <a:solidFill>
              <a:srgbClr val="000000"/>
            </a:solidFill>
            <a:latin typeface="Arial Hebrew"/>
            <a:cs typeface="Arial Hebrew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Arial Hebrew"/>
            <a:cs typeface="Arial Hebre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7_Thomas International">
  <a:themeElements>
    <a:clrScheme name="Thomas International">
      <a:dk1>
        <a:srgbClr val="000000"/>
      </a:dk1>
      <a:lt1>
        <a:srgbClr val="FFFFFF"/>
      </a:lt1>
      <a:dk2>
        <a:srgbClr val="75787A"/>
      </a:dk2>
      <a:lt2>
        <a:srgbClr val="C6C6C3"/>
      </a:lt2>
      <a:accent1>
        <a:srgbClr val="6CBF55"/>
      </a:accent1>
      <a:accent2>
        <a:srgbClr val="0D6190"/>
      </a:accent2>
      <a:accent3>
        <a:srgbClr val="FEC24A"/>
      </a:accent3>
      <a:accent4>
        <a:srgbClr val="5AC4BE"/>
      </a:accent4>
      <a:accent5>
        <a:srgbClr val="87A6AA"/>
      </a:accent5>
      <a:accent6>
        <a:srgbClr val="9CA2A2"/>
      </a:accent6>
      <a:hlink>
        <a:srgbClr val="5BC4BF"/>
      </a:hlink>
      <a:folHlink>
        <a:srgbClr val="FEC34D"/>
      </a:folHlink>
    </a:clrScheme>
    <a:fontScheme name="AIREDA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>
            <a:solidFill>
              <a:srgbClr val="000000"/>
            </a:solidFill>
            <a:latin typeface="Arial Hebrew"/>
            <a:cs typeface="Arial Hebrew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Arial Hebrew"/>
            <a:cs typeface="Arial Hebrew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27193</TotalTime>
  <Words>2180</Words>
  <Application>Microsoft Office PowerPoint</Application>
  <PresentationFormat>Custom</PresentationFormat>
  <Paragraphs>809</Paragraphs>
  <Slides>51</Slides>
  <Notes>32</Notes>
  <HiddenSlides>24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8" baseType="lpstr">
      <vt:lpstr>Arial Hebrew</vt:lpstr>
      <vt:lpstr>Raleway</vt:lpstr>
      <vt:lpstr>Lucida Grande</vt:lpstr>
      <vt:lpstr>MS Mincho</vt:lpstr>
      <vt:lpstr>Symbol</vt:lpstr>
      <vt:lpstr>Gill Sans</vt:lpstr>
      <vt:lpstr>MS PGothic</vt:lpstr>
      <vt:lpstr>ヒラギノ角ゴ ProN W3</vt:lpstr>
      <vt:lpstr>Calibri</vt:lpstr>
      <vt:lpstr>Cambria</vt:lpstr>
      <vt:lpstr>Gill Sans Light</vt:lpstr>
      <vt:lpstr>museo-slab</vt:lpstr>
      <vt:lpstr>Arial</vt:lpstr>
      <vt:lpstr>Times New Roman</vt:lpstr>
      <vt:lpstr>6_Thomas International</vt:lpstr>
      <vt:lpstr>7_Thomas International</vt:lpstr>
      <vt:lpstr>Custom Design</vt:lpstr>
      <vt:lpstr>PowerPoint Presentation</vt:lpstr>
      <vt:lpstr>Profielen die op jouw school mogelijk zijn. </vt:lpstr>
      <vt:lpstr>De optimale keuze</vt:lpstr>
      <vt:lpstr>Studiekeuze maken</vt:lpstr>
      <vt:lpstr>Quiz voor meer zelfinzicht: Kleur bekennen</vt:lpstr>
      <vt:lpstr>Instructies</vt:lpstr>
      <vt:lpstr>Klaar voor de start</vt:lpstr>
      <vt:lpstr>1. Welke manier van voorbereiden op de toetsweek past      het best bij jou?</vt:lpstr>
      <vt:lpstr>2. Wat vind jij prettig?</vt:lpstr>
      <vt:lpstr>3. Hoe communiceer je het liefst?</vt:lpstr>
      <vt:lpstr> 3.   Jullie opdracht: organiseer een avond om zoveel mogelijk geld in           te zamelen voor een goed doel.  Wat zou jij het liefste doen? </vt:lpstr>
      <vt:lpstr>Hoe werkt de DisC?</vt:lpstr>
      <vt:lpstr>4. Waardoor word jij het meest gemotiveerd?</vt:lpstr>
      <vt:lpstr> 6. Welke begeleiding spreekt jou het meest aan? </vt:lpstr>
      <vt:lpstr>5.   Je werkt met een groepje aan een groepsopdracht. Bij welke groepje voel jij je     het meest op je gemak?      </vt:lpstr>
      <vt:lpstr>6. Wat is jouw grootste angst? </vt:lpstr>
      <vt:lpstr>9.   Jullie opdracht: denk mee over een nieuwe opzet van de              activiteiten week. Wat is jouw belangrijkste inbreng? </vt:lpstr>
      <vt:lpstr>7. Wat is voor jou het belangrijkste wanneer je samenwerkt aan een project? </vt:lpstr>
      <vt:lpstr>11. Wat vind jij NIET prettig? </vt:lpstr>
      <vt:lpstr>8. Als je naar je toekomst kijkt en denkt aan een baan, welk           (taken)pakket spreekt je dan het meeste aan? </vt:lpstr>
      <vt:lpstr>DISC flits</vt:lpstr>
      <vt:lpstr>PowerPoint Presentation</vt:lpstr>
      <vt:lpstr>Taakaccenten</vt:lpstr>
      <vt:lpstr>Welke eigenschappen zijn het belangrijkst voor hulpverleners? </vt:lpstr>
      <vt:lpstr>Welke eigenschappen zijn het belangrijkst voor marketingmedewerkers, die vooral bezig zijn met promotie? </vt:lpstr>
      <vt:lpstr>Welke eigenschappen zijn het belangrijkst voor een zelfstandig ondernemer? </vt:lpstr>
      <vt:lpstr>Welke eigenschappen zijn het belangrijkst voor een technisch instructeur? </vt:lpstr>
      <vt:lpstr>Beroepen Dominantie </vt:lpstr>
      <vt:lpstr>Beroepen Invloed</vt:lpstr>
      <vt:lpstr>Beroepen Stabiliteit</vt:lpstr>
      <vt:lpstr>Beroepen Conformiteit</vt:lpstr>
      <vt:lpstr>Carrière richtlijnen</vt:lpstr>
      <vt:lpstr>C&amp;M (veel groen en geel)</vt:lpstr>
      <vt:lpstr>E&amp;M (veel rood en geel, mss ook blauw)</vt:lpstr>
      <vt:lpstr>N&amp;G (groen/blauw/geel/rood)</vt:lpstr>
      <vt:lpstr>N&amp;T (blauw/groen (en mss rood)</vt:lpstr>
      <vt:lpstr>Testje welk profiel past bij mij?</vt:lpstr>
      <vt:lpstr>Wat kan je ??????? </vt:lpstr>
      <vt:lpstr>Profielen Giulia....</vt:lpstr>
      <vt:lpstr>Profielen Valentijn. </vt:lpstr>
      <vt:lpstr>Tips voor studiesucces in de bovenbouw</vt:lpstr>
      <vt:lpstr>Profiel C&amp;M</vt:lpstr>
      <vt:lpstr>Profiel E&amp;M</vt:lpstr>
      <vt:lpstr>N&amp;G</vt:lpstr>
      <vt:lpstr>N&amp;T</vt:lpstr>
      <vt:lpstr>Om over na te denken!</vt:lpstr>
      <vt:lpstr>Welke studie past bij mij?</vt:lpstr>
      <vt:lpstr>Ik weet wie ik ben en wat ik wil!</vt:lpstr>
      <vt:lpstr>Hoe gebruik je Qompas goed?</vt:lpstr>
      <vt:lpstr>Maak actieplan voor jouw studiekeuze</vt:lpstr>
      <vt:lpstr>Meer weten? Hulp nodig? 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Captivate Presentations Ltd;Quality</dc:creator>
  <cp:lastModifiedBy>Valeri</cp:lastModifiedBy>
  <cp:revision>1180</cp:revision>
  <cp:lastPrinted>2015-02-05T15:43:19Z</cp:lastPrinted>
  <dcterms:created xsi:type="dcterms:W3CDTF">2014-11-18T09:24:21Z</dcterms:created>
  <dcterms:modified xsi:type="dcterms:W3CDTF">2021-03-16T06:35:11Z</dcterms:modified>
</cp:coreProperties>
</file>